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Lst>
  <p:notesMasterIdLst>
    <p:notesMasterId r:id="rId25"/>
  </p:notesMasterIdLst>
  <p:handoutMasterIdLst>
    <p:handoutMasterId r:id="rId26"/>
  </p:handoutMasterIdLst>
  <p:sldIdLst>
    <p:sldId id="391" r:id="rId3"/>
    <p:sldId id="321" r:id="rId4"/>
    <p:sldId id="381" r:id="rId5"/>
    <p:sldId id="380" r:id="rId6"/>
    <p:sldId id="367" r:id="rId7"/>
    <p:sldId id="368" r:id="rId8"/>
    <p:sldId id="375" r:id="rId9"/>
    <p:sldId id="385" r:id="rId10"/>
    <p:sldId id="374" r:id="rId11"/>
    <p:sldId id="386" r:id="rId12"/>
    <p:sldId id="389" r:id="rId13"/>
    <p:sldId id="373" r:id="rId14"/>
    <p:sldId id="382" r:id="rId15"/>
    <p:sldId id="388" r:id="rId16"/>
    <p:sldId id="383" r:id="rId17"/>
    <p:sldId id="387" r:id="rId18"/>
    <p:sldId id="390" r:id="rId19"/>
    <p:sldId id="384" r:id="rId20"/>
    <p:sldId id="369" r:id="rId21"/>
    <p:sldId id="377" r:id="rId22"/>
    <p:sldId id="370" r:id="rId23"/>
    <p:sldId id="378" r:id="rId24"/>
  </p:sldIdLst>
  <p:sldSz cx="9144000" cy="6858000" type="screen4x3"/>
  <p:notesSz cx="6794500" cy="9923463"/>
  <p:defaultTextStyle>
    <a:defPPr>
      <a:defRPr lang="en-US"/>
    </a:defPPr>
    <a:lvl1pPr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1pPr>
    <a:lvl2pPr marL="4572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2pPr>
    <a:lvl3pPr marL="9144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3pPr>
    <a:lvl4pPr marL="13716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4pPr>
    <a:lvl5pPr marL="1828800" algn="l" rtl="0" eaLnBrk="0" fontAlgn="base" hangingPunct="0">
      <a:spcBef>
        <a:spcPct val="0"/>
      </a:spcBef>
      <a:spcAft>
        <a:spcPct val="0"/>
      </a:spcAft>
      <a:defRPr sz="2400" kern="1200">
        <a:solidFill>
          <a:schemeClr val="tx1"/>
        </a:solidFill>
        <a:latin typeface="Lucida Grande" pitchFamily="48" charset="0"/>
        <a:ea typeface="ヒラギノ角ゴ Pro W3" pitchFamily="48" charset="-128"/>
        <a:cs typeface="+mn-cs"/>
      </a:defRPr>
    </a:lvl5pPr>
    <a:lvl6pPr marL="2286000" algn="l" defTabSz="914400" rtl="0" eaLnBrk="1" latinLnBrk="0" hangingPunct="1">
      <a:defRPr sz="2400" kern="1200">
        <a:solidFill>
          <a:schemeClr val="tx1"/>
        </a:solidFill>
        <a:latin typeface="Lucida Grande" pitchFamily="48" charset="0"/>
        <a:ea typeface="ヒラギノ角ゴ Pro W3" pitchFamily="48" charset="-128"/>
        <a:cs typeface="+mn-cs"/>
      </a:defRPr>
    </a:lvl6pPr>
    <a:lvl7pPr marL="2743200" algn="l" defTabSz="914400" rtl="0" eaLnBrk="1" latinLnBrk="0" hangingPunct="1">
      <a:defRPr sz="2400" kern="1200">
        <a:solidFill>
          <a:schemeClr val="tx1"/>
        </a:solidFill>
        <a:latin typeface="Lucida Grande" pitchFamily="48" charset="0"/>
        <a:ea typeface="ヒラギノ角ゴ Pro W3" pitchFamily="48" charset="-128"/>
        <a:cs typeface="+mn-cs"/>
      </a:defRPr>
    </a:lvl7pPr>
    <a:lvl8pPr marL="3200400" algn="l" defTabSz="914400" rtl="0" eaLnBrk="1" latinLnBrk="0" hangingPunct="1">
      <a:defRPr sz="2400" kern="1200">
        <a:solidFill>
          <a:schemeClr val="tx1"/>
        </a:solidFill>
        <a:latin typeface="Lucida Grande" pitchFamily="48" charset="0"/>
        <a:ea typeface="ヒラギノ角ゴ Pro W3" pitchFamily="48" charset="-128"/>
        <a:cs typeface="+mn-cs"/>
      </a:defRPr>
    </a:lvl8pPr>
    <a:lvl9pPr marL="3657600" algn="l" defTabSz="914400" rtl="0" eaLnBrk="1" latinLnBrk="0" hangingPunct="1">
      <a:defRPr sz="2400" kern="1200">
        <a:solidFill>
          <a:schemeClr val="tx1"/>
        </a:solidFill>
        <a:latin typeface="Lucida Grande" pitchFamily="48" charset="0"/>
        <a:ea typeface="ヒラギノ角ゴ Pro W3"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79" autoAdjust="0"/>
    <p:restoredTop sz="94709" autoAdjust="0"/>
  </p:normalViewPr>
  <p:slideViewPr>
    <p:cSldViewPr>
      <p:cViewPr varScale="1">
        <p:scale>
          <a:sx n="67" d="100"/>
          <a:sy n="67" d="100"/>
        </p:scale>
        <p:origin x="-504"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20.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9.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22.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2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61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6" y="0"/>
            <a:ext cx="2944283" cy="496173"/>
          </a:xfrm>
          <a:prstGeom prst="rect">
            <a:avLst/>
          </a:prstGeom>
        </p:spPr>
        <p:txBody>
          <a:bodyPr vert="horz" lIns="91440" tIns="45720" rIns="91440" bIns="45720" rtlCol="0"/>
          <a:lstStyle>
            <a:lvl1pPr algn="r">
              <a:defRPr sz="1200"/>
            </a:lvl1pPr>
          </a:lstStyle>
          <a:p>
            <a:fld id="{1EC495B3-AF85-4310-8492-975CF44B0970}" type="datetimeFigureOut">
              <a:rPr lang="en-GB" smtClean="0"/>
              <a:pPr/>
              <a:t>27/06/2013</a:t>
            </a:fld>
            <a:endParaRPr lang="en-GB"/>
          </a:p>
        </p:txBody>
      </p:sp>
      <p:sp>
        <p:nvSpPr>
          <p:cNvPr id="4" name="Footer Placeholder 3"/>
          <p:cNvSpPr>
            <a:spLocks noGrp="1"/>
          </p:cNvSpPr>
          <p:nvPr>
            <p:ph type="ftr" sz="quarter" idx="2"/>
          </p:nvPr>
        </p:nvSpPr>
        <p:spPr>
          <a:xfrm>
            <a:off x="1" y="9425568"/>
            <a:ext cx="2944283" cy="49617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6" y="9425568"/>
            <a:ext cx="2944283" cy="496173"/>
          </a:xfrm>
          <a:prstGeom prst="rect">
            <a:avLst/>
          </a:prstGeom>
        </p:spPr>
        <p:txBody>
          <a:bodyPr vert="horz" lIns="91440" tIns="45720" rIns="91440" bIns="45720" rtlCol="0" anchor="b"/>
          <a:lstStyle>
            <a:lvl1pPr algn="r">
              <a:defRPr sz="1200"/>
            </a:lvl1pPr>
          </a:lstStyle>
          <a:p>
            <a:fld id="{70243B1C-B69B-4082-A1C2-89B5DECFFB38}" type="slidenum">
              <a:rPr lang="en-GB" smtClean="0"/>
              <a:pPr/>
              <a:t>‹#›</a:t>
            </a:fld>
            <a:endParaRPr lang="en-GB"/>
          </a:p>
        </p:txBody>
      </p:sp>
    </p:spTree>
    <p:extLst>
      <p:ext uri="{BB962C8B-B14F-4D97-AF65-F5344CB8AC3E}">
        <p14:creationId xmlns:p14="http://schemas.microsoft.com/office/powerpoint/2010/main" val="1384704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4283" cy="4961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Lucida Grande" pitchFamily="84" charset="0"/>
                <a:ea typeface="ヒラギノ角ゴ Pro W3" pitchFamily="84" charset="-128"/>
              </a:defRPr>
            </a:lvl1pPr>
          </a:lstStyle>
          <a:p>
            <a:pPr>
              <a:defRPr/>
            </a:pPr>
            <a:endParaRPr lang="en-US"/>
          </a:p>
        </p:txBody>
      </p:sp>
      <p:sp>
        <p:nvSpPr>
          <p:cNvPr id="3075" name="Rectangle 3"/>
          <p:cNvSpPr>
            <a:spLocks noGrp="1" noChangeArrowheads="1"/>
          </p:cNvSpPr>
          <p:nvPr>
            <p:ph type="dt" idx="1"/>
          </p:nvPr>
        </p:nvSpPr>
        <p:spPr bwMode="auto">
          <a:xfrm>
            <a:off x="3850218" y="0"/>
            <a:ext cx="2944283" cy="4961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Lucida Grande" pitchFamily="84" charset="0"/>
                <a:ea typeface="ヒラギノ角ゴ Pro W3" pitchFamily="84" charset="-128"/>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917575" y="744538"/>
            <a:ext cx="4959350" cy="37211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5935" y="4713645"/>
            <a:ext cx="4982633" cy="44655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9427290"/>
            <a:ext cx="2944283" cy="49617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Lucida Grande" pitchFamily="84" charset="0"/>
                <a:ea typeface="ヒラギノ角ゴ Pro W3" pitchFamily="84" charset="-128"/>
              </a:defRPr>
            </a:lvl1pPr>
          </a:lstStyle>
          <a:p>
            <a:pPr>
              <a:defRPr/>
            </a:pPr>
            <a:endParaRPr lang="en-US"/>
          </a:p>
        </p:txBody>
      </p:sp>
      <p:sp>
        <p:nvSpPr>
          <p:cNvPr id="3079" name="Rectangle 7"/>
          <p:cNvSpPr>
            <a:spLocks noGrp="1" noChangeArrowheads="1"/>
          </p:cNvSpPr>
          <p:nvPr>
            <p:ph type="sldNum" sz="quarter" idx="5"/>
          </p:nvPr>
        </p:nvSpPr>
        <p:spPr bwMode="auto">
          <a:xfrm>
            <a:off x="3850218" y="9427290"/>
            <a:ext cx="2944283" cy="49617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Lucida Grande" pitchFamily="84" charset="0"/>
                <a:ea typeface="ヒラギノ角ゴ Pro W3" pitchFamily="84" charset="-128"/>
              </a:defRPr>
            </a:lvl1pPr>
          </a:lstStyle>
          <a:p>
            <a:pPr>
              <a:defRPr/>
            </a:pPr>
            <a:fld id="{A1AAFEC3-2E5F-4B02-93F3-FE03DB0B31B4}" type="slidenum">
              <a:rPr lang="en-US"/>
              <a:pPr>
                <a:defRPr/>
              </a:pPr>
              <a:t>‹#›</a:t>
            </a:fld>
            <a:endParaRPr lang="en-US"/>
          </a:p>
        </p:txBody>
      </p:sp>
    </p:spTree>
    <p:extLst>
      <p:ext uri="{BB962C8B-B14F-4D97-AF65-F5344CB8AC3E}">
        <p14:creationId xmlns:p14="http://schemas.microsoft.com/office/powerpoint/2010/main" val="19527540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1pPr>
    <a:lvl2pPr marL="4572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Lucida Grande" pitchFamily="84" charset="0"/>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903288" y="763588"/>
            <a:ext cx="4984750" cy="3740150"/>
          </a:xfrm>
          <a:ln/>
        </p:spPr>
      </p:sp>
      <p:sp>
        <p:nvSpPr>
          <p:cNvPr id="156675" name="Rectangle 3"/>
          <p:cNvSpPr>
            <a:spLocks noGrp="1" noChangeArrowheads="1"/>
          </p:cNvSpPr>
          <p:nvPr>
            <p:ph type="body" idx="1"/>
          </p:nvPr>
        </p:nvSpPr>
        <p:spPr>
          <a:xfrm>
            <a:off x="916944" y="4734319"/>
            <a:ext cx="4960614" cy="4425934"/>
          </a:xfrm>
          <a:noFill/>
          <a:ln/>
        </p:spPr>
        <p:txBody>
          <a:bodyPr/>
          <a:lstStyle/>
          <a:p>
            <a:r>
              <a:rPr lang="en-GB" sz="1400" b="1" smtClean="0">
                <a:latin typeface="Comic Sans MS" pitchFamily="66" charset="0"/>
                <a:ea typeface="ヒラギノ角ゴ Pro W3" pitchFamily="48" charset="-128"/>
              </a:rPr>
              <a:t>Huge collaboration</a:t>
            </a:r>
          </a:p>
          <a:p>
            <a:r>
              <a:rPr lang="en-GB" sz="1400" b="1" smtClean="0">
                <a:latin typeface="Comic Sans MS" pitchFamily="66" charset="0"/>
                <a:ea typeface="ヒラギノ角ゴ Pro W3" pitchFamily="48" charset="-128"/>
              </a:rPr>
              <a:t>Over 40 laboratories in 10 countries</a:t>
            </a:r>
          </a:p>
          <a:p>
            <a:r>
              <a:rPr lang="en-GB" sz="1400" b="1" smtClean="0">
                <a:latin typeface="Comic Sans MS" pitchFamily="66" charset="0"/>
                <a:ea typeface="ヒラギノ角ゴ Pro W3" pitchFamily="48" charset="-128"/>
              </a:rPr>
              <a:t>Others joining, Turkey, Hungary</a:t>
            </a:r>
          </a:p>
          <a:p>
            <a:endParaRPr lang="en-GB" sz="1400" b="1" smtClean="0">
              <a:latin typeface="Comic Sans MS" pitchFamily="66" charset="0"/>
              <a:ea typeface="ヒラギノ角ゴ Pro W3" pitchFamily="4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32054D-CC43-49BA-AC61-9F5EAC722EE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1970065"/>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0" y="6400800"/>
            <a:ext cx="1905000" cy="457200"/>
          </a:xfrm>
        </p:spPr>
        <p:txBody>
          <a:bodyPr/>
          <a:lstStyle>
            <a:lvl1pPr>
              <a:defRPr/>
            </a:lvl1pPr>
          </a:lstStyle>
          <a:p>
            <a:pPr>
              <a:defRPr/>
            </a:pPr>
            <a:fld id="{EB25D68F-3112-4EA1-A877-BC1181C9B519}" type="datetimeFigureOut">
              <a:rPr lang="en-US"/>
              <a:pPr>
                <a:defRPr/>
              </a:pPr>
              <a:t>6/27/2013</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557338"/>
            <a:ext cx="7772400" cy="3800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0" y="6400800"/>
            <a:ext cx="1905000" cy="457200"/>
          </a:xfrm>
        </p:spPr>
        <p:txBody>
          <a:bodyPr/>
          <a:lstStyle>
            <a:lvl1pPr>
              <a:defRPr/>
            </a:lvl1pPr>
          </a:lstStyle>
          <a:p>
            <a:pPr>
              <a:defRPr/>
            </a:pPr>
            <a:fld id="{0CDB3F59-E95B-40F3-ABF4-1F6D5F74A92E}" type="datetimeFigureOut">
              <a:rPr lang="en-US"/>
              <a:pPr>
                <a:defRPr/>
              </a:pPr>
              <a:t>6/27/2013</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8604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28586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0" y="6400800"/>
            <a:ext cx="1905000" cy="457200"/>
          </a:xfrm>
        </p:spPr>
        <p:txBody>
          <a:bodyPr/>
          <a:lstStyle>
            <a:lvl1pPr>
              <a:defRPr/>
            </a:lvl1pPr>
          </a:lstStyle>
          <a:p>
            <a:pPr>
              <a:defRPr/>
            </a:pPr>
            <a:fld id="{A13BDF24-CC9A-4E45-B49B-DC4F2C598119}" type="datetimeFigureOut">
              <a:rPr lang="en-US"/>
              <a:pPr>
                <a:defRPr/>
              </a:pPr>
              <a:t>6/27/2013</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57338"/>
            <a:ext cx="3810000" cy="45148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3810000" cy="3800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0" y="6400800"/>
            <a:ext cx="1905000" cy="457200"/>
          </a:xfrm>
        </p:spPr>
        <p:txBody>
          <a:bodyPr/>
          <a:lstStyle>
            <a:lvl1pPr>
              <a:defRPr/>
            </a:lvl1pPr>
          </a:lstStyle>
          <a:p>
            <a:pPr>
              <a:defRPr/>
            </a:pPr>
            <a:fld id="{377F94B7-42A6-4B14-BD4F-ECAB92D9A74A}" type="datetimeFigureOut">
              <a:rPr lang="en-US"/>
              <a:pPr>
                <a:defRPr/>
              </a:pPr>
              <a:t>6/27/2013</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897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1829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0" y="6400800"/>
            <a:ext cx="1905000" cy="457200"/>
          </a:xfrm>
        </p:spPr>
        <p:txBody>
          <a:bodyPr/>
          <a:lstStyle>
            <a:lvl1pPr>
              <a:defRPr/>
            </a:lvl1pPr>
          </a:lstStyle>
          <a:p>
            <a:pPr>
              <a:defRPr/>
            </a:pPr>
            <a:fld id="{7BB0DD9A-E1E9-468F-9910-1959982F69E1}" type="datetimeFigureOut">
              <a:rPr lang="en-US"/>
              <a:pPr>
                <a:defRPr/>
              </a:pPr>
              <a:t>6/27/2013</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0" y="6400800"/>
            <a:ext cx="1905000" cy="457200"/>
          </a:xfrm>
        </p:spPr>
        <p:txBody>
          <a:bodyPr/>
          <a:lstStyle>
            <a:lvl1pPr>
              <a:defRPr/>
            </a:lvl1pPr>
          </a:lstStyle>
          <a:p>
            <a:pPr>
              <a:defRPr/>
            </a:pPr>
            <a:fld id="{B72DB5D8-5F68-4C36-9FDA-004C506CA6FA}" type="datetimeFigureOut">
              <a:rPr lang="en-US"/>
              <a:pPr>
                <a:defRPr/>
              </a:pPr>
              <a:t>6/27/2013</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0" y="6400800"/>
            <a:ext cx="1905000" cy="457200"/>
          </a:xfrm>
        </p:spPr>
        <p:txBody>
          <a:bodyPr/>
          <a:lstStyle>
            <a:lvl1pPr>
              <a:defRPr/>
            </a:lvl1pPr>
          </a:lstStyle>
          <a:p>
            <a:pPr>
              <a:defRPr/>
            </a:pPr>
            <a:fld id="{B267EE7D-3F77-4A00-B5FD-EA52F3F7D38D}" type="datetimeFigureOut">
              <a:rPr lang="en-US"/>
              <a:pPr>
                <a:defRPr/>
              </a:pPr>
              <a:t>6/27/2013</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0847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8514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0" y="6400800"/>
            <a:ext cx="1905000" cy="457200"/>
          </a:xfrm>
        </p:spPr>
        <p:txBody>
          <a:bodyPr/>
          <a:lstStyle>
            <a:lvl1pPr>
              <a:defRPr/>
            </a:lvl1pPr>
          </a:lstStyle>
          <a:p>
            <a:pPr>
              <a:defRPr/>
            </a:pPr>
            <a:fld id="{35699E60-F504-4F72-81B0-3E2950EA6485}" type="datetimeFigureOut">
              <a:rPr lang="en-US"/>
              <a:pPr>
                <a:defRPr/>
              </a:pPr>
              <a:t>6/27/2013</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71942"/>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34591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463868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0" y="6400800"/>
            <a:ext cx="1905000" cy="457200"/>
          </a:xfrm>
        </p:spPr>
        <p:txBody>
          <a:bodyPr/>
          <a:lstStyle>
            <a:lvl1pPr>
              <a:defRPr/>
            </a:lvl1pPr>
          </a:lstStyle>
          <a:p>
            <a:pPr>
              <a:defRPr/>
            </a:pPr>
            <a:fld id="{A93BFE20-F906-42EC-9C51-F2651526863C}" type="datetimeFigureOut">
              <a:rPr lang="en-US"/>
              <a:pPr>
                <a:defRPr/>
              </a:pPr>
              <a:t>6/27/2013</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30D065-C729-4AFA-982E-1B415552C2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39E45E-B7C2-46DB-95FB-5C5288B271C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3048000"/>
            <a:ext cx="38100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048000"/>
            <a:ext cx="38100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E98A90-0EE4-4D13-B43D-48D381DB7A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8596" y="1214430"/>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5613" y="2571744"/>
            <a:ext cx="4040188" cy="5870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214686"/>
            <a:ext cx="4040188" cy="29114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3438" y="2571744"/>
            <a:ext cx="4041775" cy="5870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3214686"/>
            <a:ext cx="4041775" cy="29114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B677FF-9262-4B23-BD72-23CEF53F07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D4119C0-5E12-4C39-8BDF-B44E1CB1B5F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FCFD623-CA95-42E8-98EF-69AB92692E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8596" y="1214422"/>
            <a:ext cx="3008313" cy="1090612"/>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2984"/>
            <a:ext cx="5111750" cy="49831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357430"/>
            <a:ext cx="3008313" cy="37687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F035BD-9DEC-4646-8450-E1A475FC47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71545"/>
            <a:ext cx="5486400" cy="36560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F8F1AF-B770-49DC-9BB8-8BA430CB15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447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3048000"/>
            <a:ext cx="77724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Lucida Grande" pitchFamily="84" charset="0"/>
                <a:ea typeface="ヒラギノ角ゴ Pro W3" pitchFamily="84"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Lucida Grande" pitchFamily="84" charset="0"/>
                <a:ea typeface="ヒラギノ角ゴ Pro W3" pitchFamily="84"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Lucida Grande" pitchFamily="84" charset="0"/>
                <a:ea typeface="ヒラギノ角ゴ Pro W3" pitchFamily="84" charset="-128"/>
              </a:defRPr>
            </a:lvl1pPr>
          </a:lstStyle>
          <a:p>
            <a:pPr>
              <a:defRPr/>
            </a:pPr>
            <a:fld id="{23D54C10-AA4D-420D-AB25-F97319E78D9C}" type="slidenum">
              <a:rPr lang="en-US"/>
              <a:pPr>
                <a:defRPr/>
              </a:pPr>
              <a:t>‹#›</a:t>
            </a:fld>
            <a:endParaRPr lang="en-US"/>
          </a:p>
        </p:txBody>
      </p:sp>
      <p:pic>
        <p:nvPicPr>
          <p:cNvPr id="1031" name="Picture 8" descr="Untitled-1.jpg"/>
          <p:cNvPicPr>
            <a:picLocks noChangeAspect="1"/>
          </p:cNvPicPr>
          <p:nvPr userDrawn="1"/>
        </p:nvPicPr>
        <p:blipFill>
          <a:blip r:embed="rId11" cstate="print"/>
          <a:srcRect/>
          <a:stretch>
            <a:fillRect/>
          </a:stretch>
        </p:blipFill>
        <p:spPr bwMode="auto">
          <a:xfrm>
            <a:off x="0" y="0"/>
            <a:ext cx="9144000" cy="1454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2" r:id="rId1"/>
    <p:sldLayoutId id="2147483791" r:id="rId2"/>
    <p:sldLayoutId id="2147483790" r:id="rId3"/>
    <p:sldLayoutId id="2147483789" r:id="rId4"/>
    <p:sldLayoutId id="2147483788" r:id="rId5"/>
    <p:sldLayoutId id="2147483787" r:id="rId6"/>
    <p:sldLayoutId id="2147483786" r:id="rId7"/>
    <p:sldLayoutId id="2147483785" r:id="rId8"/>
    <p:sldLayoutId id="2147483784" r:id="rId9"/>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2pPr>
      <a:lvl3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3pPr>
      <a:lvl4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4pPr>
      <a:lvl5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5pPr>
      <a:lvl6pPr marL="457200" algn="ctr" rtl="0" fontAlgn="base">
        <a:spcBef>
          <a:spcPct val="0"/>
        </a:spcBef>
        <a:spcAft>
          <a:spcPct val="0"/>
        </a:spcAft>
        <a:defRPr sz="4400">
          <a:solidFill>
            <a:schemeClr val="tx2"/>
          </a:solidFill>
          <a:latin typeface="Lucida Grande" pitchFamily="84" charset="0"/>
          <a:ea typeface="ヒラギノ角ゴ Pro W3" pitchFamily="84" charset="-128"/>
        </a:defRPr>
      </a:lvl6pPr>
      <a:lvl7pPr marL="914400" algn="ctr" rtl="0" fontAlgn="base">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fontAlgn="base">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fontAlgn="base">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3333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557338"/>
            <a:ext cx="7772400" cy="4538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Lucida Grande" pitchFamily="84" charset="0"/>
                <a:ea typeface="ヒラギノ角ゴ Pro W3" pitchFamily="84"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Lucida Grande" pitchFamily="84" charset="0"/>
                <a:ea typeface="ヒラギノ角ゴ Pro W3" pitchFamily="84"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Lucida Grande" pitchFamily="84" charset="0"/>
                <a:ea typeface="ヒラギノ角ゴ Pro W3" pitchFamily="84" charset="-128"/>
              </a:defRPr>
            </a:lvl1pPr>
          </a:lstStyle>
          <a:p>
            <a:pPr>
              <a:defRPr/>
            </a:pPr>
            <a:fld id="{AE5ADCC4-A640-4B3B-8A55-68DFF61875A6}" type="slidenum">
              <a:rPr lang="en-US"/>
              <a:pPr>
                <a:defRPr/>
              </a:pPr>
              <a:t>‹#›</a:t>
            </a:fld>
            <a:endParaRPr lang="en-US"/>
          </a:p>
        </p:txBody>
      </p:sp>
      <p:pic>
        <p:nvPicPr>
          <p:cNvPr id="2055" name="Picture 7" descr="Untitled-2.jpg"/>
          <p:cNvPicPr>
            <a:picLocks noChangeAspect="1"/>
          </p:cNvPicPr>
          <p:nvPr userDrawn="1"/>
        </p:nvPicPr>
        <p:blipFill>
          <a:blip r:embed="rId11" cstate="print"/>
          <a:srcRect/>
          <a:stretch>
            <a:fillRect/>
          </a:stretch>
        </p:blipFill>
        <p:spPr bwMode="auto">
          <a:xfrm>
            <a:off x="0" y="5280025"/>
            <a:ext cx="9144000" cy="1577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2pPr>
      <a:lvl3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3pPr>
      <a:lvl4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4pPr>
      <a:lvl5pPr algn="ctr" rtl="0" eaLnBrk="0" fontAlgn="base" hangingPunct="0">
        <a:spcBef>
          <a:spcPct val="0"/>
        </a:spcBef>
        <a:spcAft>
          <a:spcPct val="0"/>
        </a:spcAft>
        <a:defRPr sz="4400">
          <a:solidFill>
            <a:schemeClr val="tx2"/>
          </a:solidFill>
          <a:latin typeface="Lucida Grande" pitchFamily="84" charset="0"/>
          <a:ea typeface="ヒラギノ角ゴ Pro W3" pitchFamily="84" charset="-128"/>
        </a:defRPr>
      </a:lvl5pPr>
      <a:lvl6pPr marL="4572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6pPr>
      <a:lvl7pPr marL="9144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7pPr>
      <a:lvl8pPr marL="13716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8pPr>
      <a:lvl9pPr marL="1828800" algn="ctr" rtl="0" eaLnBrk="1" fontAlgn="base" hangingPunct="1">
        <a:spcBef>
          <a:spcPct val="0"/>
        </a:spcBef>
        <a:spcAft>
          <a:spcPct val="0"/>
        </a:spcAft>
        <a:defRPr sz="4400">
          <a:solidFill>
            <a:schemeClr val="tx2"/>
          </a:solidFill>
          <a:latin typeface="Lucida Grande" pitchFamily="84" charset="0"/>
          <a:ea typeface="ヒラギノ角ゴ Pro W3" pitchFamily="8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hyperlink" Target="http://npg.dl.ac.uk/agata_acc/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mailto:roman.gernhaeuser@ph.tum.de"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hyperlink" Target="mailto:Benedicte.Million@mi.infn.i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gadea@ific.uv.es"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hyperlink" Target="mailto:pjw@ph.ed.ac.uk" TargetMode="External"/><Relationship Id="rId5" Type="http://schemas.openxmlformats.org/officeDocument/2006/relationships/hyperlink" Target="mailto:john.simpson@stfc.ac.uk" TargetMode="External"/><Relationship Id="rId4" Type="http://schemas.openxmlformats.org/officeDocument/2006/relationships/hyperlink" Target="mailto:vicente.gonzalez@uv.e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npg.dl.ac.uk/agata_acc/AGATA_Data_Policy.html"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www.agata.org/physics_publications/" TargetMode="External"/><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Liver Pics (23)"/>
          <p:cNvPicPr>
            <a:picLocks noChangeAspect="1" noChangeArrowheads="1"/>
          </p:cNvPicPr>
          <p:nvPr/>
        </p:nvPicPr>
        <p:blipFill>
          <a:blip r:embed="rId2" cstate="print">
            <a:lum bright="42000"/>
          </a:blip>
          <a:srcRect b="10646"/>
          <a:stretch>
            <a:fillRect/>
          </a:stretch>
        </p:blipFill>
        <p:spPr bwMode="auto">
          <a:xfrm>
            <a:off x="0" y="0"/>
            <a:ext cx="9144000" cy="6858000"/>
          </a:xfrm>
          <a:prstGeom prst="rect">
            <a:avLst/>
          </a:prstGeom>
          <a:noFill/>
          <a:ln w="9525">
            <a:noFill/>
            <a:miter lim="800000"/>
            <a:headEnd/>
            <a:tailEnd/>
          </a:ln>
        </p:spPr>
      </p:pic>
      <p:sp>
        <p:nvSpPr>
          <p:cNvPr id="4099" name="Text Box 3"/>
          <p:cNvSpPr txBox="1">
            <a:spLocks noChangeArrowheads="1"/>
          </p:cNvSpPr>
          <p:nvPr/>
        </p:nvSpPr>
        <p:spPr bwMode="auto">
          <a:xfrm>
            <a:off x="1140301" y="457200"/>
            <a:ext cx="7072578" cy="584775"/>
          </a:xfrm>
          <a:prstGeom prst="rect">
            <a:avLst/>
          </a:prstGeom>
          <a:noFill/>
          <a:ln w="9525">
            <a:noFill/>
            <a:miter lim="800000"/>
            <a:headEnd/>
            <a:tailEnd/>
          </a:ln>
          <a:effectLst/>
        </p:spPr>
        <p:txBody>
          <a:bodyPr wrap="none">
            <a:spAutoFit/>
          </a:bodyPr>
          <a:lstStyle/>
          <a:p>
            <a:pPr algn="ctr" eaLnBrk="0" hangingPunct="0"/>
            <a:r>
              <a:rPr lang="en-US" sz="3200" dirty="0" smtClean="0">
                <a:solidFill>
                  <a:schemeClr val="accent2"/>
                </a:solidFill>
              </a:rPr>
              <a:t>AGATA Collaboration Council </a:t>
            </a:r>
            <a:r>
              <a:rPr lang="en-US" sz="3200" dirty="0">
                <a:solidFill>
                  <a:schemeClr val="accent2"/>
                </a:solidFill>
              </a:rPr>
              <a:t>M</a:t>
            </a:r>
            <a:r>
              <a:rPr lang="en-US" sz="3200" dirty="0" smtClean="0">
                <a:solidFill>
                  <a:schemeClr val="accent2"/>
                </a:solidFill>
              </a:rPr>
              <a:t>eeting</a:t>
            </a:r>
            <a:endParaRPr lang="en-US" sz="3200" dirty="0">
              <a:solidFill>
                <a:schemeClr val="accent2"/>
              </a:solidFill>
            </a:endParaRPr>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l="18499" t="7925" r="23633" b="12944"/>
          <a:stretch/>
        </p:blipFill>
        <p:spPr>
          <a:xfrm>
            <a:off x="3609398" y="1905000"/>
            <a:ext cx="1888550" cy="1721261"/>
          </a:xfrm>
          <a:prstGeom prst="rect">
            <a:avLst/>
          </a:prstGeom>
        </p:spPr>
      </p:pic>
    </p:spTree>
    <p:extLst>
      <p:ext uri="{BB962C8B-B14F-4D97-AF65-F5344CB8AC3E}">
        <p14:creationId xmlns:p14="http://schemas.microsoft.com/office/powerpoint/2010/main" val="375791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043652" y="908720"/>
            <a:ext cx="3024292" cy="584775"/>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AGATA Publications status</a:t>
            </a:r>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079612" y="1844824"/>
            <a:ext cx="6192688" cy="4785926"/>
          </a:xfrm>
          <a:prstGeom prst="rect">
            <a:avLst/>
          </a:prstGeom>
          <a:noFill/>
          <a:ln w="9525">
            <a:noFill/>
            <a:miter lim="800000"/>
            <a:headEnd/>
            <a:tailEnd/>
          </a:ln>
          <a:effectLst/>
        </p:spPr>
        <p:txBody>
          <a:bodyPr wrap="square" bIns="0">
            <a:spAutoFit/>
          </a:bodyPr>
          <a:lstStyle/>
          <a:p>
            <a:r>
              <a:rPr lang="en-US" sz="1100" dirty="0" smtClean="0">
                <a:latin typeface="Comic Sans MS" pitchFamily="66" charset="0"/>
                <a:cs typeface="Times New Roman" pitchFamily="18" charset="0"/>
              </a:rPr>
              <a:t>Technical Publications (63)</a:t>
            </a:r>
          </a:p>
          <a:p>
            <a:endParaRPr lang="en-US" sz="1100" dirty="0">
              <a:latin typeface="Comic Sans MS" pitchFamily="66" charset="0"/>
              <a:cs typeface="Times New Roman" pitchFamily="18" charset="0"/>
            </a:endParaRPr>
          </a:p>
          <a:p>
            <a:r>
              <a:rPr lang="en-US" sz="1100" dirty="0" smtClean="0">
                <a:latin typeface="Comic Sans MS" pitchFamily="66" charset="0"/>
                <a:cs typeface="Times New Roman" pitchFamily="18" charset="0"/>
              </a:rPr>
              <a:t>Scientific publications</a:t>
            </a:r>
          </a:p>
          <a:p>
            <a:endParaRPr lang="en-US" sz="1100" dirty="0">
              <a:latin typeface="Comic Sans MS" pitchFamily="66" charset="0"/>
              <a:cs typeface="Times New Roman" pitchFamily="18" charset="0"/>
            </a:endParaRPr>
          </a:p>
          <a:p>
            <a:pPr marL="171450" indent="-171450">
              <a:buFont typeface="Arial" pitchFamily="34" charset="0"/>
              <a:buChar char="•"/>
            </a:pPr>
            <a:r>
              <a:rPr lang="en-GB" sz="1100" dirty="0"/>
              <a:t>High-Spin Structure in </a:t>
            </a:r>
            <a:r>
              <a:rPr lang="en-GB" sz="1100" dirty="0" smtClean="0"/>
              <a:t>40K P</a:t>
            </a:r>
            <a:r>
              <a:rPr lang="en-GB" sz="1100" dirty="0"/>
              <a:t>.-A. </a:t>
            </a:r>
            <a:r>
              <a:rPr lang="en-GB" sz="1100" dirty="0" err="1" smtClean="0"/>
              <a:t>Soderstrom</a:t>
            </a:r>
            <a:r>
              <a:rPr lang="en-GB" sz="1100" dirty="0" smtClean="0"/>
              <a:t> et al., Physical </a:t>
            </a:r>
            <a:r>
              <a:rPr lang="en-GB" sz="1100" dirty="0"/>
              <a:t>Review C 86, 054320 (2012)</a:t>
            </a:r>
          </a:p>
          <a:p>
            <a:pPr marL="171450" indent="-171450">
              <a:buFont typeface="Arial" pitchFamily="34" charset="0"/>
              <a:buChar char="•"/>
            </a:pPr>
            <a:r>
              <a:rPr lang="en-GB" sz="1100" dirty="0" smtClean="0"/>
              <a:t>Collective </a:t>
            </a:r>
            <a:r>
              <a:rPr lang="en-GB" sz="1100" dirty="0"/>
              <a:t>nature of low-lying excitations in </a:t>
            </a:r>
            <a:r>
              <a:rPr lang="en-GB" sz="1100" baseline="30000" dirty="0"/>
              <a:t>70,72,74</a:t>
            </a:r>
            <a:r>
              <a:rPr lang="en-GB" sz="1100" dirty="0"/>
              <a:t>Zn from lifetime measurements using the AGATA </a:t>
            </a:r>
            <a:r>
              <a:rPr lang="en-GB" sz="1100" dirty="0" smtClean="0"/>
              <a:t>Demonstrator C. </a:t>
            </a:r>
            <a:r>
              <a:rPr lang="en-GB" sz="1100" dirty="0" err="1"/>
              <a:t>L</a:t>
            </a:r>
            <a:r>
              <a:rPr lang="en-GB" sz="1100" dirty="0" err="1" smtClean="0"/>
              <a:t>ouchart</a:t>
            </a:r>
            <a:r>
              <a:rPr lang="en-GB" sz="1100" dirty="0" smtClean="0"/>
              <a:t> et al., </a:t>
            </a:r>
            <a:r>
              <a:rPr lang="en-GB" sz="1100" dirty="0"/>
              <a:t>Physical Review C </a:t>
            </a:r>
            <a:r>
              <a:rPr lang="en-GB" sz="1100" b="1" dirty="0"/>
              <a:t>87</a:t>
            </a:r>
            <a:r>
              <a:rPr lang="en-GB" sz="1100" dirty="0"/>
              <a:t>, 054302 (2013</a:t>
            </a:r>
            <a:r>
              <a:rPr lang="en-GB" sz="1100" dirty="0" smtClean="0"/>
              <a:t>)</a:t>
            </a:r>
          </a:p>
          <a:p>
            <a:pPr marL="171450" indent="-171450">
              <a:buFont typeface="Arial" pitchFamily="34" charset="0"/>
              <a:buChar char="•"/>
            </a:pPr>
            <a:r>
              <a:rPr lang="en-GB" sz="1100" dirty="0"/>
              <a:t>Global properties of K-hindrance probed by the gamma-decay of the warm rotating 174W nucleus </a:t>
            </a:r>
            <a:r>
              <a:rPr lang="en-GB" sz="1100" dirty="0" err="1"/>
              <a:t>V.Vandone</a:t>
            </a:r>
            <a:r>
              <a:rPr lang="en-GB" sz="1100" dirty="0"/>
              <a:t> et al.,  Physics Letters B in press</a:t>
            </a:r>
          </a:p>
          <a:p>
            <a:endParaRPr lang="en-GB" sz="1100" dirty="0"/>
          </a:p>
          <a:p>
            <a:endParaRPr lang="en-GB" sz="1100" dirty="0"/>
          </a:p>
          <a:p>
            <a:pPr marL="171450" indent="-171450">
              <a:buFont typeface="Arial" pitchFamily="34" charset="0"/>
              <a:buChar char="•"/>
            </a:pPr>
            <a:endParaRPr lang="en-GB" sz="1100" dirty="0" smtClean="0"/>
          </a:p>
          <a:p>
            <a:pPr marL="171450" indent="-171450">
              <a:buFont typeface="Arial" pitchFamily="34" charset="0"/>
              <a:buChar char="•"/>
            </a:pPr>
            <a:r>
              <a:rPr lang="en-GB" sz="1100" dirty="0" smtClean="0"/>
              <a:t>Towards </a:t>
            </a:r>
            <a:r>
              <a:rPr lang="en-GB" sz="1100" dirty="0"/>
              <a:t>the determination of superdeformation in </a:t>
            </a:r>
            <a:r>
              <a:rPr lang="en-GB" sz="1100" dirty="0" smtClean="0"/>
              <a:t>42Ca </a:t>
            </a:r>
          </a:p>
          <a:p>
            <a:r>
              <a:rPr lang="en-GB" sz="1100" dirty="0"/>
              <a:t> </a:t>
            </a:r>
            <a:r>
              <a:rPr lang="en-GB" sz="1100" dirty="0" smtClean="0"/>
              <a:t>     K</a:t>
            </a:r>
            <a:r>
              <a:rPr lang="en-GB" sz="1100" dirty="0"/>
              <a:t>. </a:t>
            </a:r>
            <a:r>
              <a:rPr lang="en-GB" sz="1100" dirty="0" err="1" smtClean="0"/>
              <a:t>Hadyńska-Klęk</a:t>
            </a:r>
            <a:r>
              <a:rPr lang="en-GB" sz="1100" dirty="0"/>
              <a:t> </a:t>
            </a:r>
            <a:r>
              <a:rPr lang="en-GB" sz="1100" dirty="0" smtClean="0"/>
              <a:t>et al., </a:t>
            </a:r>
            <a:r>
              <a:rPr lang="en-GB" sz="1100" dirty="0" err="1"/>
              <a:t>Acta</a:t>
            </a:r>
            <a:r>
              <a:rPr lang="en-GB" sz="1100" dirty="0"/>
              <a:t> </a:t>
            </a:r>
            <a:r>
              <a:rPr lang="en-GB" sz="1100" dirty="0" err="1"/>
              <a:t>Physica</a:t>
            </a:r>
            <a:r>
              <a:rPr lang="en-GB" sz="1100" dirty="0"/>
              <a:t> </a:t>
            </a:r>
            <a:r>
              <a:rPr lang="en-GB" sz="1100" dirty="0" err="1"/>
              <a:t>Polonica</a:t>
            </a:r>
            <a:r>
              <a:rPr lang="en-GB" sz="1100" dirty="0"/>
              <a:t> </a:t>
            </a:r>
            <a:r>
              <a:rPr lang="en-GB" sz="1100" dirty="0" smtClean="0"/>
              <a:t>B44(2013)617-625,</a:t>
            </a:r>
            <a:endParaRPr lang="en-US" sz="1100" dirty="0">
              <a:latin typeface="Comic Sans MS" pitchFamily="66" charset="0"/>
              <a:cs typeface="Times New Roman" pitchFamily="18" charset="0"/>
            </a:endParaRPr>
          </a:p>
          <a:p>
            <a:pPr marL="171450" indent="-171450">
              <a:buFont typeface="Arial" pitchFamily="34" charset="0"/>
              <a:buChar char="•"/>
            </a:pPr>
            <a:r>
              <a:rPr lang="en-GB" sz="1100" dirty="0" smtClean="0"/>
              <a:t>Refinement </a:t>
            </a:r>
            <a:r>
              <a:rPr lang="en-GB" sz="1100" dirty="0"/>
              <a:t>of the 42Ca level scheme. Preliminary results from the first </a:t>
            </a:r>
            <a:r>
              <a:rPr lang="en-GB" sz="1100" dirty="0" smtClean="0"/>
              <a:t>AGATA Demonstrator experiment </a:t>
            </a:r>
          </a:p>
          <a:p>
            <a:r>
              <a:rPr lang="en-GB" sz="1100" dirty="0"/>
              <a:t> </a:t>
            </a:r>
            <a:r>
              <a:rPr lang="en-GB" sz="1100" dirty="0" smtClean="0"/>
              <a:t>    K</a:t>
            </a:r>
            <a:r>
              <a:rPr lang="en-GB" sz="1100" dirty="0"/>
              <a:t>. </a:t>
            </a:r>
            <a:r>
              <a:rPr lang="en-GB" sz="1100" dirty="0" err="1"/>
              <a:t>Hadyńska-Klęk</a:t>
            </a:r>
            <a:r>
              <a:rPr lang="en-GB" sz="1100" dirty="0" smtClean="0"/>
              <a:t>, </a:t>
            </a:r>
            <a:r>
              <a:rPr lang="en-GB" sz="1100" dirty="0" err="1"/>
              <a:t>Acta</a:t>
            </a:r>
            <a:r>
              <a:rPr lang="en-GB" sz="1100" dirty="0"/>
              <a:t> </a:t>
            </a:r>
            <a:r>
              <a:rPr lang="en-GB" sz="1100" dirty="0" err="1"/>
              <a:t>Physica</a:t>
            </a:r>
            <a:r>
              <a:rPr lang="en-GB" sz="1100" dirty="0"/>
              <a:t> </a:t>
            </a:r>
            <a:r>
              <a:rPr lang="en-GB" sz="1100" dirty="0" err="1"/>
              <a:t>Polonica</a:t>
            </a:r>
            <a:r>
              <a:rPr lang="en-GB" sz="1100" dirty="0"/>
              <a:t> </a:t>
            </a:r>
            <a:r>
              <a:rPr lang="en-GB" sz="1100" dirty="0" smtClean="0"/>
              <a:t>B42(2011)817,</a:t>
            </a:r>
          </a:p>
          <a:p>
            <a:pPr marL="171450" indent="-171450">
              <a:buFont typeface="Arial" pitchFamily="34" charset="0"/>
              <a:buChar char="•"/>
            </a:pPr>
            <a:r>
              <a:rPr lang="en-GB" sz="1100" dirty="0" smtClean="0"/>
              <a:t>Study </a:t>
            </a:r>
            <a:r>
              <a:rPr lang="en-GB" sz="1100" dirty="0"/>
              <a:t>of High-lying States in 208Pb with the AGATA Demonstrator</a:t>
            </a:r>
          </a:p>
          <a:p>
            <a:r>
              <a:rPr lang="en-GB" sz="1100" dirty="0" smtClean="0"/>
              <a:t>     R</a:t>
            </a:r>
            <a:r>
              <a:rPr lang="en-GB" sz="1100" dirty="0"/>
              <a:t>. Nicolini</a:t>
            </a:r>
            <a:r>
              <a:rPr lang="en-GB" sz="1100" dirty="0" smtClean="0"/>
              <a:t>, </a:t>
            </a:r>
            <a:r>
              <a:rPr lang="en-GB" sz="1100" i="1" dirty="0" err="1"/>
              <a:t>Acta</a:t>
            </a:r>
            <a:r>
              <a:rPr lang="en-GB" sz="1100" i="1" dirty="0"/>
              <a:t> </a:t>
            </a:r>
            <a:r>
              <a:rPr lang="en-GB" sz="1100" i="1" dirty="0" err="1"/>
              <a:t>Physica</a:t>
            </a:r>
            <a:r>
              <a:rPr lang="en-GB" sz="1100" i="1" dirty="0"/>
              <a:t> </a:t>
            </a:r>
            <a:r>
              <a:rPr lang="en-GB" sz="1100" i="1" dirty="0" err="1"/>
              <a:t>Polonica</a:t>
            </a:r>
            <a:r>
              <a:rPr lang="en-GB" sz="1100" i="1" dirty="0"/>
              <a:t> B Vol. 42, No. 3–4, </a:t>
            </a:r>
            <a:r>
              <a:rPr lang="en-GB" sz="1100" i="1" dirty="0" smtClean="0"/>
              <a:t>2011, p653</a:t>
            </a:r>
          </a:p>
          <a:p>
            <a:pPr marL="171450" indent="-171450">
              <a:buFont typeface="Arial" pitchFamily="34" charset="0"/>
              <a:buChar char="•"/>
            </a:pPr>
            <a:r>
              <a:rPr lang="en-GB" sz="1100" dirty="0"/>
              <a:t>Cross-coincidences in the 136Xe+208Pb Deep-inelastic Reaction</a:t>
            </a:r>
          </a:p>
          <a:p>
            <a:r>
              <a:rPr lang="en-GB" sz="1100" dirty="0" smtClean="0"/>
              <a:t>     R.S</a:t>
            </a:r>
            <a:r>
              <a:rPr lang="en-GB" sz="1100" dirty="0"/>
              <a:t>. </a:t>
            </a:r>
            <a:r>
              <a:rPr lang="en-GB" sz="1100" dirty="0" err="1"/>
              <a:t>Kempley</a:t>
            </a:r>
            <a:r>
              <a:rPr lang="en-GB" sz="1100" dirty="0" smtClean="0"/>
              <a:t>, </a:t>
            </a:r>
            <a:r>
              <a:rPr lang="en-GB" sz="1100" dirty="0" err="1"/>
              <a:t>Acta</a:t>
            </a:r>
            <a:r>
              <a:rPr lang="en-GB" sz="1100" dirty="0"/>
              <a:t> </a:t>
            </a:r>
            <a:r>
              <a:rPr lang="en-GB" sz="1100" dirty="0" err="1"/>
              <a:t>Physica</a:t>
            </a:r>
            <a:r>
              <a:rPr lang="en-GB" sz="1100" dirty="0"/>
              <a:t> </a:t>
            </a:r>
            <a:r>
              <a:rPr lang="en-GB" sz="1100" dirty="0" err="1"/>
              <a:t>Polonica</a:t>
            </a:r>
            <a:r>
              <a:rPr lang="en-GB" sz="1100" dirty="0"/>
              <a:t> B</a:t>
            </a:r>
          </a:p>
          <a:p>
            <a:r>
              <a:rPr lang="en-GB" sz="1100" dirty="0"/>
              <a:t>Vol. 42, No. 3–4, </a:t>
            </a:r>
            <a:r>
              <a:rPr lang="en-GB" sz="1100" dirty="0" smtClean="0"/>
              <a:t>2011</a:t>
            </a:r>
            <a:r>
              <a:rPr lang="en-GB" sz="1100" dirty="0"/>
              <a:t>, page </a:t>
            </a:r>
            <a:r>
              <a:rPr lang="en-GB" sz="1100" dirty="0" smtClean="0"/>
              <a:t>717</a:t>
            </a:r>
          </a:p>
          <a:p>
            <a:pPr marL="171450" indent="-171450">
              <a:buFont typeface="Arial" pitchFamily="34" charset="0"/>
              <a:buChar char="•"/>
            </a:pPr>
            <a:r>
              <a:rPr lang="en-GB" sz="1100" dirty="0"/>
              <a:t>Study of the Order-to-Chaos transition in W-174 with the AGATA-Demonstrator</a:t>
            </a:r>
          </a:p>
          <a:p>
            <a:r>
              <a:rPr lang="en-GB" sz="1100" dirty="0"/>
              <a:t> </a:t>
            </a:r>
            <a:r>
              <a:rPr lang="en-GB" sz="1100" dirty="0" smtClean="0"/>
              <a:t>    V </a:t>
            </a:r>
            <a:r>
              <a:rPr lang="en-GB" sz="1100" dirty="0"/>
              <a:t>Vandone</a:t>
            </a:r>
            <a:r>
              <a:rPr lang="en-GB" sz="1100" dirty="0" smtClean="0"/>
              <a:t>, </a:t>
            </a:r>
            <a:r>
              <a:rPr lang="en-GB" sz="1100" dirty="0"/>
              <a:t>XIX INTERNATIONAL SCHOOL ON NUCLEAR PHYSICS, NEUTRON PHYSICS</a:t>
            </a:r>
          </a:p>
          <a:p>
            <a:r>
              <a:rPr lang="en-GB" sz="1100" dirty="0" smtClean="0"/>
              <a:t>     AND </a:t>
            </a:r>
            <a:r>
              <a:rPr lang="en-GB" sz="1100" dirty="0"/>
              <a:t>APPLICATIONS (VARNA 2011) IOP Journal of Physics Conference Series</a:t>
            </a:r>
          </a:p>
          <a:p>
            <a:r>
              <a:rPr lang="en-GB" sz="1100" dirty="0" smtClean="0"/>
              <a:t>     Volume</a:t>
            </a:r>
            <a:r>
              <a:rPr lang="en-GB" sz="1100" dirty="0"/>
              <a:t>: 366 Article Number: 012045</a:t>
            </a:r>
            <a:endParaRPr lang="en-GB" sz="1100" dirty="0" smtClean="0"/>
          </a:p>
          <a:p>
            <a:endParaRPr lang="en-GB" sz="1100" dirty="0" smtClean="0"/>
          </a:p>
          <a:p>
            <a:endParaRPr lang="en-US" sz="1100" dirty="0">
              <a:latin typeface="Comic Sans MS" pitchFamily="66" charset="0"/>
              <a:cs typeface="Times New Roman" pitchFamily="18" charset="0"/>
            </a:endParaRPr>
          </a:p>
        </p:txBody>
      </p:sp>
    </p:spTree>
    <p:extLst>
      <p:ext uri="{BB962C8B-B14F-4D97-AF65-F5344CB8AC3E}">
        <p14:creationId xmlns:p14="http://schemas.microsoft.com/office/powerpoint/2010/main" val="2032708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187624" y="1889537"/>
            <a:ext cx="7416824" cy="1323439"/>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Report from the AMB</a:t>
            </a:r>
          </a:p>
          <a:p>
            <a:endParaRPr lang="en-GB" sz="1600" b="1" dirty="0">
              <a:latin typeface="Comic Sans MS" pitchFamily="66" charset="0"/>
            </a:endParaRPr>
          </a:p>
          <a:p>
            <a:r>
              <a:rPr lang="en-GB" sz="1600" b="1" dirty="0" smtClean="0">
                <a:latin typeface="Comic Sans MS" pitchFamily="66" charset="0"/>
              </a:rPr>
              <a:t>Andy Boston</a:t>
            </a:r>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Tree>
    <p:extLst>
      <p:ext uri="{BB962C8B-B14F-4D97-AF65-F5344CB8AC3E}">
        <p14:creationId xmlns:p14="http://schemas.microsoft.com/office/powerpoint/2010/main" val="1327278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187624" y="836712"/>
            <a:ext cx="7416824" cy="5509200"/>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Report from ASC</a:t>
            </a:r>
          </a:p>
          <a:p>
            <a:r>
              <a:rPr lang="en-GB" sz="1600" b="1" dirty="0" smtClean="0">
                <a:latin typeface="Comic Sans MS" pitchFamily="66" charset="0"/>
              </a:rPr>
              <a:t>	Last meeting March 2013 Milan</a:t>
            </a:r>
          </a:p>
          <a:p>
            <a:r>
              <a:rPr lang="en-GB" sz="1600" b="1" dirty="0" smtClean="0">
                <a:latin typeface="Comic Sans MS" pitchFamily="66" charset="0"/>
              </a:rPr>
              <a:t>	Discussed:</a:t>
            </a:r>
          </a:p>
          <a:p>
            <a:r>
              <a:rPr lang="en-GB" sz="1600" b="1" dirty="0" smtClean="0">
                <a:latin typeface="Comic Sans MS" pitchFamily="66" charset="0"/>
              </a:rPr>
              <a:t>	Project status, detectors, </a:t>
            </a:r>
            <a:r>
              <a:rPr lang="en-GB" sz="1600" b="1" dirty="0" err="1" smtClean="0">
                <a:latin typeface="Comic Sans MS" pitchFamily="66" charset="0"/>
              </a:rPr>
              <a:t>elec</a:t>
            </a:r>
            <a:r>
              <a:rPr lang="en-GB" sz="1600" b="1" dirty="0" smtClean="0">
                <a:latin typeface="Comic Sans MS" pitchFamily="66" charset="0"/>
              </a:rPr>
              <a:t>…..27 max at GSI</a:t>
            </a:r>
          </a:p>
          <a:p>
            <a:r>
              <a:rPr lang="en-GB" sz="1600" b="1" dirty="0">
                <a:latin typeface="Comic Sans MS" pitchFamily="66" charset="0"/>
              </a:rPr>
              <a:t>	</a:t>
            </a:r>
            <a:r>
              <a:rPr lang="en-GB" sz="1600" b="1" dirty="0" smtClean="0">
                <a:latin typeface="Comic Sans MS" pitchFamily="66" charset="0"/>
              </a:rPr>
              <a:t>34-35 at GANIL (8 trip, 5 doubles)</a:t>
            </a:r>
          </a:p>
          <a:p>
            <a:r>
              <a:rPr lang="en-GB" sz="1600" b="1" dirty="0">
                <a:latin typeface="Comic Sans MS" pitchFamily="66" charset="0"/>
              </a:rPr>
              <a:t>	</a:t>
            </a:r>
            <a:r>
              <a:rPr lang="en-GB" sz="1600" b="1" dirty="0" smtClean="0">
                <a:latin typeface="Comic Sans MS" pitchFamily="66" charset="0"/>
              </a:rPr>
              <a:t>Common fund, ENSAR, Country funding status</a:t>
            </a:r>
          </a:p>
          <a:p>
            <a:r>
              <a:rPr lang="en-GB" sz="1600" b="1" dirty="0">
                <a:latin typeface="Comic Sans MS" pitchFamily="66" charset="0"/>
              </a:rPr>
              <a:t>	</a:t>
            </a:r>
            <a:r>
              <a:rPr lang="en-GB" sz="1600" b="1" dirty="0" smtClean="0">
                <a:latin typeface="Comic Sans MS" pitchFamily="66" charset="0"/>
              </a:rPr>
              <a:t>Funding shortfall, operation costs</a:t>
            </a:r>
          </a:p>
          <a:p>
            <a:r>
              <a:rPr lang="en-GB" sz="1600" b="1" dirty="0">
                <a:latin typeface="Comic Sans MS" pitchFamily="66" charset="0"/>
              </a:rPr>
              <a:t>	</a:t>
            </a:r>
            <a:r>
              <a:rPr lang="en-GB" sz="1600" b="1" dirty="0" smtClean="0">
                <a:latin typeface="Comic Sans MS" pitchFamily="66" charset="0"/>
              </a:rPr>
              <a:t>AGATA/NUSTAR/DEGAS</a:t>
            </a:r>
          </a:p>
          <a:p>
            <a:r>
              <a:rPr lang="en-GB" sz="1600" b="1" dirty="0">
                <a:latin typeface="Comic Sans MS" pitchFamily="66" charset="0"/>
              </a:rPr>
              <a:t>	</a:t>
            </a:r>
            <a:r>
              <a:rPr lang="en-GB" sz="1600" b="1" dirty="0" smtClean="0">
                <a:latin typeface="Comic Sans MS" pitchFamily="66" charset="0"/>
              </a:rPr>
              <a:t>ACC</a:t>
            </a:r>
          </a:p>
          <a:p>
            <a:r>
              <a:rPr lang="en-GB" sz="1600" b="1" dirty="0">
                <a:latin typeface="Comic Sans MS" pitchFamily="66" charset="0"/>
              </a:rPr>
              <a:t>	</a:t>
            </a:r>
            <a:r>
              <a:rPr lang="en-GB" sz="1600" b="1" dirty="0" smtClean="0">
                <a:latin typeface="Comic Sans MS" pitchFamily="66" charset="0"/>
              </a:rPr>
              <a:t>GSI status, actions, letters</a:t>
            </a:r>
          </a:p>
          <a:p>
            <a:r>
              <a:rPr lang="en-GB" sz="1600" b="1" dirty="0" smtClean="0">
                <a:latin typeface="Comic Sans MS" pitchFamily="66" charset="0"/>
              </a:rPr>
              <a:t>	GANIL extension 2016 accepted	</a:t>
            </a:r>
          </a:p>
          <a:p>
            <a:r>
              <a:rPr lang="en-GB" sz="1600" b="1" dirty="0" smtClean="0">
                <a:latin typeface="Comic Sans MS" pitchFamily="66" charset="0"/>
              </a:rPr>
              <a:t>	Next location of AGATA 2017....	</a:t>
            </a:r>
            <a:r>
              <a:rPr lang="en-GB" sz="1600" b="1" dirty="0" err="1" smtClean="0">
                <a:latin typeface="Comic Sans MS" pitchFamily="66" charset="0"/>
              </a:rPr>
              <a:t>Worldball</a:t>
            </a:r>
            <a:endParaRPr lang="en-GB" sz="1600" b="1" dirty="0" smtClean="0">
              <a:latin typeface="Comic Sans MS" pitchFamily="66" charset="0"/>
            </a:endParaRPr>
          </a:p>
          <a:p>
            <a:r>
              <a:rPr lang="en-GB" sz="1600" b="1" dirty="0">
                <a:latin typeface="Comic Sans MS" pitchFamily="66" charset="0"/>
              </a:rPr>
              <a:t>	</a:t>
            </a:r>
            <a:r>
              <a:rPr lang="en-GB" sz="1600" b="1" dirty="0" smtClean="0">
                <a:latin typeface="Comic Sans MS" pitchFamily="66" charset="0"/>
              </a:rPr>
              <a:t>Bo Cederwall to stay as chair for extra 6 months </a:t>
            </a:r>
          </a:p>
          <a:p>
            <a:r>
              <a:rPr lang="en-GB" sz="1600" b="1" dirty="0">
                <a:latin typeface="Comic Sans MS" pitchFamily="66" charset="0"/>
              </a:rPr>
              <a:t>	</a:t>
            </a:r>
            <a:r>
              <a:rPr lang="en-GB" sz="1600" b="1" dirty="0" smtClean="0">
                <a:latin typeface="Comic Sans MS" pitchFamily="66" charset="0"/>
              </a:rPr>
              <a:t>(Italy, France….)</a:t>
            </a:r>
          </a:p>
          <a:p>
            <a:r>
              <a:rPr lang="en-GB" sz="1600" b="1" dirty="0" smtClean="0">
                <a:latin typeface="Comic Sans MS" pitchFamily="66" charset="0"/>
              </a:rPr>
              <a:t>	ENSAR2 (JRA’s, TNR)..</a:t>
            </a:r>
          </a:p>
          <a:p>
            <a:r>
              <a:rPr lang="en-GB" sz="1600" b="1" dirty="0" smtClean="0">
                <a:latin typeface="Comic Sans MS" pitchFamily="66" charset="0"/>
              </a:rPr>
              <a:t>	1-2 October 2013</a:t>
            </a:r>
          </a:p>
          <a:p>
            <a:r>
              <a:rPr lang="en-GB" sz="1600" b="1" dirty="0" smtClean="0">
                <a:solidFill>
                  <a:srgbClr val="FF0000"/>
                </a:solidFill>
                <a:latin typeface="Comic Sans MS" pitchFamily="66" charset="0"/>
              </a:rPr>
              <a:t>	</a:t>
            </a:r>
            <a:r>
              <a:rPr lang="en-GB" sz="1600" b="1" dirty="0" smtClean="0">
                <a:latin typeface="Comic Sans MS" pitchFamily="66" charset="0"/>
              </a:rPr>
              <a:t>	</a:t>
            </a:r>
          </a:p>
          <a:p>
            <a:endParaRPr lang="en-GB" sz="1600" b="1" dirty="0" smtClean="0">
              <a:latin typeface="Comic Sans MS" pitchFamily="66" charset="0"/>
            </a:endParaRPr>
          </a:p>
          <a:p>
            <a:endParaRPr lang="en-GB" sz="1600" b="1" dirty="0" smtClean="0">
              <a:latin typeface="Comic Sans MS" pitchFamily="66" charset="0"/>
            </a:endParaRP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3" name="TextBox 2"/>
          <p:cNvSpPr txBox="1"/>
          <p:nvPr/>
        </p:nvSpPr>
        <p:spPr>
          <a:xfrm>
            <a:off x="523875" y="258316"/>
            <a:ext cx="7789376" cy="7048083"/>
          </a:xfrm>
          <a:prstGeom prst="rect">
            <a:avLst/>
          </a:prstGeom>
          <a:noFill/>
        </p:spPr>
        <p:txBody>
          <a:bodyPr wrap="none">
            <a:spAutoFit/>
          </a:bodyPr>
          <a:lstStyle>
            <a:lvl1pPr eaLnBrk="0" hangingPunct="0">
              <a:defRPr sz="2400">
                <a:solidFill>
                  <a:schemeClr val="tx1"/>
                </a:solidFill>
                <a:latin typeface="Arial" pitchFamily="34" charset="0"/>
                <a:ea typeface="ＭＳ Ｐゴシック" pitchFamily="-84" charset="-128"/>
              </a:defRPr>
            </a:lvl1pPr>
            <a:lvl2pPr marL="742950" indent="-285750" eaLnBrk="0" hangingPunct="0">
              <a:defRPr sz="2400">
                <a:solidFill>
                  <a:schemeClr val="tx1"/>
                </a:solidFill>
                <a:latin typeface="Arial" pitchFamily="34" charset="0"/>
                <a:ea typeface="ＭＳ Ｐゴシック" pitchFamily="-84" charset="-128"/>
              </a:defRPr>
            </a:lvl2pPr>
            <a:lvl3pPr marL="1143000" indent="-228600" eaLnBrk="0" hangingPunct="0">
              <a:defRPr sz="2400">
                <a:solidFill>
                  <a:schemeClr val="tx1"/>
                </a:solidFill>
                <a:latin typeface="Arial" pitchFamily="34" charset="0"/>
                <a:ea typeface="ＭＳ Ｐゴシック" pitchFamily="-84" charset="-128"/>
              </a:defRPr>
            </a:lvl3pPr>
            <a:lvl4pPr marL="1600200" indent="-228600" eaLnBrk="0" hangingPunct="0">
              <a:defRPr sz="2400">
                <a:solidFill>
                  <a:schemeClr val="tx1"/>
                </a:solidFill>
                <a:latin typeface="Arial" pitchFamily="34" charset="0"/>
                <a:ea typeface="ＭＳ Ｐゴシック" pitchFamily="-84" charset="-128"/>
              </a:defRPr>
            </a:lvl4pPr>
            <a:lvl5pPr marL="2057400" indent="-228600" eaLnBrk="0" hangingPunct="0">
              <a:defRPr sz="24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hangingPunct="1"/>
            <a:r>
              <a:rPr lang="en-US" dirty="0" smtClean="0">
                <a:solidFill>
                  <a:srgbClr val="000066"/>
                </a:solidFill>
              </a:rPr>
              <a:t>Where </a:t>
            </a:r>
            <a:r>
              <a:rPr lang="en-US" dirty="0">
                <a:solidFill>
                  <a:srgbClr val="000066"/>
                </a:solidFill>
              </a:rPr>
              <a:t>we are now:  </a:t>
            </a:r>
            <a:r>
              <a:rPr lang="en-US" b="1" dirty="0">
                <a:solidFill>
                  <a:srgbClr val="000066"/>
                </a:solidFill>
              </a:rPr>
              <a:t>AGATA-</a:t>
            </a:r>
            <a:r>
              <a:rPr lang="en-US" b="1" dirty="0" err="1">
                <a:solidFill>
                  <a:srgbClr val="000066"/>
                </a:solidFill>
              </a:rPr>
              <a:t>PreSPEC</a:t>
            </a:r>
            <a:r>
              <a:rPr lang="en-US" b="1" dirty="0">
                <a:solidFill>
                  <a:srgbClr val="000066"/>
                </a:solidFill>
              </a:rPr>
              <a:t> @ GSI</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a:solidFill>
                  <a:srgbClr val="000066"/>
                </a:solidFill>
              </a:rPr>
              <a:t>Successful completion of LNL </a:t>
            </a:r>
            <a:r>
              <a:rPr lang="en-US" altLang="en-US" sz="1800" dirty="0">
                <a:solidFill>
                  <a:srgbClr val="000066"/>
                </a:solidFill>
              </a:rPr>
              <a:t>“</a:t>
            </a:r>
            <a:r>
              <a:rPr lang="en-US" sz="1800" dirty="0">
                <a:solidFill>
                  <a:srgbClr val="000066"/>
                </a:solidFill>
              </a:rPr>
              <a:t>Demonstrator</a:t>
            </a:r>
            <a:r>
              <a:rPr lang="en-US" altLang="en-US" sz="1800" dirty="0">
                <a:solidFill>
                  <a:srgbClr val="000066"/>
                </a:solidFill>
              </a:rPr>
              <a:t>”</a:t>
            </a:r>
            <a:r>
              <a:rPr lang="en-US" sz="1800" dirty="0">
                <a:solidFill>
                  <a:srgbClr val="000066"/>
                </a:solidFill>
              </a:rPr>
              <a:t> campaign </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a:solidFill>
                  <a:srgbClr val="000066"/>
                </a:solidFill>
              </a:rPr>
              <a:t>Transfer and installation at GSI spring 2012</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a:solidFill>
                  <a:srgbClr val="000066"/>
                </a:solidFill>
              </a:rPr>
              <a:t>Commissioning at GSI</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a:solidFill>
                  <a:srgbClr val="000066"/>
                </a:solidFill>
              </a:rPr>
              <a:t>First part of AGATA-</a:t>
            </a:r>
            <a:r>
              <a:rPr lang="en-US" sz="1800" dirty="0" err="1">
                <a:solidFill>
                  <a:srgbClr val="000066"/>
                </a:solidFill>
              </a:rPr>
              <a:t>PreSPEC</a:t>
            </a:r>
            <a:r>
              <a:rPr lang="en-US" sz="1800" dirty="0">
                <a:solidFill>
                  <a:srgbClr val="000066"/>
                </a:solidFill>
              </a:rPr>
              <a:t> campaign successfully completed in</a:t>
            </a:r>
          </a:p>
          <a:p>
            <a:pPr eaLnBrk="1" hangingPunct="1"/>
            <a:r>
              <a:rPr lang="en-US" sz="1800" dirty="0">
                <a:solidFill>
                  <a:srgbClr val="000066"/>
                </a:solidFill>
              </a:rPr>
              <a:t>     autumn – winter 2012.</a:t>
            </a:r>
          </a:p>
          <a:p>
            <a:pPr eaLnBrk="1" hangingPunct="1"/>
            <a:endParaRPr lang="en-US" sz="1800" dirty="0">
              <a:solidFill>
                <a:srgbClr val="000066"/>
              </a:solidFill>
            </a:endParaRPr>
          </a:p>
          <a:p>
            <a:pPr eaLnBrk="1" hangingPunct="1"/>
            <a:r>
              <a:rPr lang="en-US" sz="1800" dirty="0">
                <a:solidFill>
                  <a:srgbClr val="000066"/>
                </a:solidFill>
              </a:rPr>
              <a:t>		- 8 (out of 11) proposals approved by GSI PAC</a:t>
            </a:r>
          </a:p>
          <a:p>
            <a:pPr eaLnBrk="1" hangingPunct="1"/>
            <a:r>
              <a:rPr lang="en-US" sz="1800" dirty="0">
                <a:solidFill>
                  <a:srgbClr val="000066"/>
                </a:solidFill>
              </a:rPr>
              <a:t>		- 5 (7) weeks of beam time </a:t>
            </a:r>
            <a:r>
              <a:rPr lang="en-US" sz="1800" dirty="0" smtClean="0">
                <a:solidFill>
                  <a:srgbClr val="000066"/>
                </a:solidFill>
              </a:rPr>
              <a:t>used</a:t>
            </a:r>
          </a:p>
          <a:p>
            <a:pPr eaLnBrk="1" hangingPunct="1"/>
            <a:r>
              <a:rPr lang="en-US" sz="1800" dirty="0" smtClean="0">
                <a:solidFill>
                  <a:srgbClr val="000066"/>
                </a:solidFill>
              </a:rPr>
              <a:t>		accepted 46 days 23 days to run</a:t>
            </a:r>
            <a:endParaRPr lang="en-US" sz="1800" dirty="0">
              <a:solidFill>
                <a:srgbClr val="000066"/>
              </a:solidFill>
            </a:endParaRPr>
          </a:p>
          <a:p>
            <a:pPr eaLnBrk="1" hangingPunct="1"/>
            <a:endParaRPr lang="en-US" sz="3200" b="1" dirty="0">
              <a:solidFill>
                <a:srgbClr val="000066"/>
              </a:solidFill>
            </a:endParaRPr>
          </a:p>
          <a:p>
            <a:pPr eaLnBrk="1" hangingPunct="1">
              <a:buFont typeface="Arial" pitchFamily="34" charset="0"/>
              <a:buChar char="•"/>
            </a:pPr>
            <a:r>
              <a:rPr lang="en-US" sz="1800" dirty="0">
                <a:solidFill>
                  <a:srgbClr val="000066"/>
                </a:solidFill>
              </a:rPr>
              <a:t>AGATA-</a:t>
            </a:r>
            <a:r>
              <a:rPr lang="en-US" sz="1800" dirty="0" err="1">
                <a:solidFill>
                  <a:srgbClr val="000066"/>
                </a:solidFill>
              </a:rPr>
              <a:t>PreSPEC</a:t>
            </a:r>
            <a:r>
              <a:rPr lang="en-US" sz="1800" dirty="0">
                <a:solidFill>
                  <a:srgbClr val="000066"/>
                </a:solidFill>
              </a:rPr>
              <a:t> workshop, Darmstadt Dec 10-11, 2012</a:t>
            </a:r>
          </a:p>
          <a:p>
            <a:pPr eaLnBrk="1" hangingPunct="1"/>
            <a:r>
              <a:rPr lang="en-US" sz="1800" dirty="0">
                <a:solidFill>
                  <a:srgbClr val="000066"/>
                </a:solidFill>
              </a:rPr>
              <a:t>			- 18 LOIs submitted for Autumn 2013 campaign</a:t>
            </a:r>
          </a:p>
          <a:p>
            <a:pPr eaLnBrk="1" hangingPunct="1"/>
            <a:endParaRPr lang="en-US" sz="1800" dirty="0">
              <a:solidFill>
                <a:srgbClr val="000066"/>
              </a:solidFill>
            </a:endParaRPr>
          </a:p>
          <a:p>
            <a:pPr eaLnBrk="1" hangingPunct="1">
              <a:buFont typeface="Arial" pitchFamily="34" charset="0"/>
              <a:buChar char="•"/>
            </a:pPr>
            <a:r>
              <a:rPr lang="en-US" sz="1800" b="1" dirty="0">
                <a:solidFill>
                  <a:srgbClr val="000066"/>
                </a:solidFill>
              </a:rPr>
              <a:t>GSI Campaign ends </a:t>
            </a:r>
            <a:r>
              <a:rPr lang="en-US" sz="1800" dirty="0">
                <a:solidFill>
                  <a:srgbClr val="000066"/>
                </a:solidFill>
              </a:rPr>
              <a:t>(</a:t>
            </a:r>
            <a:r>
              <a:rPr lang="en-US" sz="1800" b="1" dirty="0">
                <a:solidFill>
                  <a:srgbClr val="000066"/>
                </a:solidFill>
              </a:rPr>
              <a:t>according to current agreement</a:t>
            </a:r>
            <a:r>
              <a:rPr lang="en-US" sz="1800" dirty="0">
                <a:solidFill>
                  <a:srgbClr val="000066"/>
                </a:solidFill>
              </a:rPr>
              <a:t>) </a:t>
            </a:r>
            <a:r>
              <a:rPr lang="en-US" sz="1800" b="1" dirty="0">
                <a:solidFill>
                  <a:srgbClr val="000066"/>
                </a:solidFill>
              </a:rPr>
              <a:t>Dec 2013</a:t>
            </a:r>
            <a:r>
              <a:rPr lang="en-US" sz="1800" dirty="0">
                <a:solidFill>
                  <a:srgbClr val="000066"/>
                </a:solidFill>
              </a:rPr>
              <a:t>,</a:t>
            </a:r>
          </a:p>
          <a:p>
            <a:pPr eaLnBrk="1" hangingPunct="1"/>
            <a:r>
              <a:rPr lang="en-US" sz="1800" dirty="0">
                <a:solidFill>
                  <a:srgbClr val="000066"/>
                </a:solidFill>
              </a:rPr>
              <a:t>     followed by transfer to </a:t>
            </a:r>
            <a:r>
              <a:rPr lang="en-US" sz="1800" dirty="0" smtClean="0">
                <a:solidFill>
                  <a:srgbClr val="000066"/>
                </a:solidFill>
              </a:rPr>
              <a:t>GANIL</a:t>
            </a:r>
          </a:p>
          <a:p>
            <a:pPr eaLnBrk="1" hangingPunct="1"/>
            <a:r>
              <a:rPr lang="en-US" sz="1800" dirty="0" smtClean="0">
                <a:solidFill>
                  <a:srgbClr val="000066"/>
                </a:solidFill>
              </a:rPr>
              <a:t>Discussion!</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endParaRPr lang="en-US" sz="1800" dirty="0">
              <a:solidFill>
                <a:srgbClr val="000066"/>
              </a:solidFill>
            </a:endParaRPr>
          </a:p>
          <a:p>
            <a:pPr eaLnBrk="1" hangingPunct="1"/>
            <a:r>
              <a:rPr lang="en-US" sz="1800" dirty="0">
                <a:solidFill>
                  <a:srgbClr val="000066"/>
                </a:solidFill>
              </a:rPr>
              <a:t>   </a:t>
            </a:r>
          </a:p>
        </p:txBody>
      </p:sp>
    </p:spTree>
    <p:extLst>
      <p:ext uri="{BB962C8B-B14F-4D97-AF65-F5344CB8AC3E}">
        <p14:creationId xmlns:p14="http://schemas.microsoft.com/office/powerpoint/2010/main" val="1626111699"/>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88639"/>
            <a:ext cx="4392488" cy="6597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2561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3" name="TextBox 2"/>
          <p:cNvSpPr txBox="1"/>
          <p:nvPr/>
        </p:nvSpPr>
        <p:spPr>
          <a:xfrm>
            <a:off x="203720" y="216743"/>
            <a:ext cx="8450262" cy="6247864"/>
          </a:xfrm>
          <a:prstGeom prst="rect">
            <a:avLst/>
          </a:prstGeom>
          <a:noFill/>
        </p:spPr>
        <p:txBody>
          <a:bodyPr>
            <a:spAutoFit/>
          </a:bodyPr>
          <a:lstStyle>
            <a:lvl1pPr eaLnBrk="0" hangingPunct="0">
              <a:defRPr sz="2400">
                <a:solidFill>
                  <a:schemeClr val="tx1"/>
                </a:solidFill>
                <a:latin typeface="Arial" pitchFamily="34" charset="0"/>
                <a:ea typeface="ＭＳ Ｐゴシック" pitchFamily="-84" charset="-128"/>
              </a:defRPr>
            </a:lvl1pPr>
            <a:lvl2pPr marL="742950" indent="-285750" eaLnBrk="0" hangingPunct="0">
              <a:defRPr sz="2400">
                <a:solidFill>
                  <a:schemeClr val="tx1"/>
                </a:solidFill>
                <a:latin typeface="Arial" pitchFamily="34" charset="0"/>
                <a:ea typeface="ＭＳ Ｐゴシック" pitchFamily="-84" charset="-128"/>
              </a:defRPr>
            </a:lvl2pPr>
            <a:lvl3pPr marL="1143000" indent="-228600" eaLnBrk="0" hangingPunct="0">
              <a:defRPr sz="2400">
                <a:solidFill>
                  <a:schemeClr val="tx1"/>
                </a:solidFill>
                <a:latin typeface="Arial" pitchFamily="34" charset="0"/>
                <a:ea typeface="ＭＳ Ｐゴシック" pitchFamily="-84" charset="-128"/>
              </a:defRPr>
            </a:lvl3pPr>
            <a:lvl4pPr marL="1600200" indent="-228600" eaLnBrk="0" hangingPunct="0">
              <a:defRPr sz="2400">
                <a:solidFill>
                  <a:schemeClr val="tx1"/>
                </a:solidFill>
                <a:latin typeface="Arial" pitchFamily="34" charset="0"/>
                <a:ea typeface="ＭＳ Ｐゴシック" pitchFamily="-84" charset="-128"/>
              </a:defRPr>
            </a:lvl4pPr>
            <a:lvl5pPr marL="2057400" indent="-228600" eaLnBrk="0" hangingPunct="0">
              <a:defRPr sz="24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hangingPunct="1"/>
            <a:r>
              <a:rPr lang="en-US" sz="1800" dirty="0">
                <a:solidFill>
                  <a:srgbClr val="000066"/>
                </a:solidFill>
              </a:rPr>
              <a:t>	        		</a:t>
            </a:r>
            <a:r>
              <a:rPr lang="en-US" sz="3200" b="1" dirty="0">
                <a:solidFill>
                  <a:srgbClr val="000066"/>
                </a:solidFill>
              </a:rPr>
              <a:t>GANIL campaign</a:t>
            </a:r>
          </a:p>
          <a:p>
            <a:pPr eaLnBrk="1" hangingPunct="1"/>
            <a:endParaRPr lang="en-US" sz="1800" b="1" dirty="0">
              <a:solidFill>
                <a:srgbClr val="000066"/>
              </a:solidFill>
            </a:endParaRPr>
          </a:p>
          <a:p>
            <a:pPr eaLnBrk="1" hangingPunct="1">
              <a:buFont typeface="Arial" pitchFamily="34" charset="0"/>
              <a:buChar char="•"/>
            </a:pPr>
            <a:r>
              <a:rPr lang="en-US" sz="1800" dirty="0">
                <a:solidFill>
                  <a:srgbClr val="000066"/>
                </a:solidFill>
              </a:rPr>
              <a:t>GANIL Local AGATA Project Manager: Emmanuel Clément</a:t>
            </a:r>
          </a:p>
          <a:p>
            <a:pPr eaLnBrk="1" hangingPunct="1"/>
            <a:endParaRPr lang="en-US" sz="1800" dirty="0">
              <a:solidFill>
                <a:srgbClr val="000066"/>
              </a:solidFill>
            </a:endParaRPr>
          </a:p>
          <a:p>
            <a:pPr eaLnBrk="1" hangingPunct="1">
              <a:buFont typeface="Arial" pitchFamily="34" charset="0"/>
              <a:buChar char="•"/>
            </a:pPr>
            <a:r>
              <a:rPr lang="en-US" sz="1800" dirty="0">
                <a:solidFill>
                  <a:srgbClr val="000066"/>
                </a:solidFill>
              </a:rPr>
              <a:t>GANIL Physics campaign Spokesperson elected by ACC: Silvia Lenzi</a:t>
            </a:r>
          </a:p>
          <a:p>
            <a:pPr eaLnBrk="1" hangingPunct="1"/>
            <a:endParaRPr lang="en-US" sz="1800" dirty="0">
              <a:solidFill>
                <a:srgbClr val="000066"/>
              </a:solidFill>
            </a:endParaRPr>
          </a:p>
          <a:p>
            <a:pPr eaLnBrk="1" hangingPunct="1">
              <a:buFont typeface="Arial" pitchFamily="34" charset="0"/>
              <a:buChar char="•"/>
            </a:pPr>
            <a:r>
              <a:rPr lang="en-US" sz="1800" dirty="0">
                <a:solidFill>
                  <a:srgbClr val="000066"/>
                </a:solidFill>
              </a:rPr>
              <a:t>LOIs submitted and prepared towards </a:t>
            </a:r>
            <a:r>
              <a:rPr lang="en-US" sz="1800" dirty="0" smtClean="0">
                <a:solidFill>
                  <a:srgbClr val="000066"/>
                </a:solidFill>
              </a:rPr>
              <a:t>proposals</a:t>
            </a:r>
            <a:endParaRPr lang="en-US" sz="1800" dirty="0">
              <a:solidFill>
                <a:srgbClr val="000066"/>
              </a:solidFill>
            </a:endParaRPr>
          </a:p>
          <a:p>
            <a:pPr eaLnBrk="1" hangingPunct="1"/>
            <a:endParaRPr lang="en-US" sz="1800" dirty="0">
              <a:solidFill>
                <a:srgbClr val="000066"/>
              </a:solidFill>
            </a:endParaRPr>
          </a:p>
          <a:p>
            <a:pPr eaLnBrk="1" hangingPunct="1">
              <a:buFont typeface="Arial" pitchFamily="34" charset="0"/>
              <a:buChar char="•"/>
            </a:pPr>
            <a:r>
              <a:rPr lang="en-US" sz="1800" b="1" dirty="0">
                <a:solidFill>
                  <a:srgbClr val="000066"/>
                </a:solidFill>
              </a:rPr>
              <a:t>Campaign starts early 2014 according to current agreement</a:t>
            </a:r>
          </a:p>
          <a:p>
            <a:pPr eaLnBrk="1" hangingPunct="1"/>
            <a:endParaRPr lang="en-US" sz="1800" b="1" dirty="0">
              <a:solidFill>
                <a:srgbClr val="000066"/>
              </a:solidFill>
            </a:endParaRPr>
          </a:p>
          <a:p>
            <a:pPr eaLnBrk="1" hangingPunct="1">
              <a:buFont typeface="Arial" pitchFamily="34" charset="0"/>
              <a:buChar char="•"/>
            </a:pPr>
            <a:r>
              <a:rPr lang="en-US" sz="1800" b="1" dirty="0">
                <a:solidFill>
                  <a:srgbClr val="000066"/>
                </a:solidFill>
              </a:rPr>
              <a:t>Final dates for transfer to GANIL and start installation </a:t>
            </a:r>
            <a:r>
              <a:rPr lang="en-US" sz="1800" b="1" dirty="0" err="1">
                <a:solidFill>
                  <a:srgbClr val="000066"/>
                </a:solidFill>
              </a:rPr>
              <a:t>tbd</a:t>
            </a:r>
            <a:endParaRPr lang="en-US" sz="1800" b="1" dirty="0">
              <a:solidFill>
                <a:srgbClr val="000066"/>
              </a:solidFill>
            </a:endParaRPr>
          </a:p>
          <a:p>
            <a:pPr eaLnBrk="1" hangingPunct="1">
              <a:buFont typeface="Arial" pitchFamily="34" charset="0"/>
              <a:buChar char="•"/>
            </a:pPr>
            <a:endParaRPr lang="en-US" sz="1800" b="1" dirty="0">
              <a:solidFill>
                <a:srgbClr val="000066"/>
              </a:solidFill>
            </a:endParaRPr>
          </a:p>
          <a:p>
            <a:pPr eaLnBrk="1" hangingPunct="1">
              <a:buFont typeface="Arial" pitchFamily="34" charset="0"/>
              <a:buChar char="•"/>
            </a:pPr>
            <a:r>
              <a:rPr lang="en-US" sz="1800" b="1" dirty="0">
                <a:solidFill>
                  <a:srgbClr val="000066"/>
                </a:solidFill>
              </a:rPr>
              <a:t>GANIL has requested AGATA throughout </a:t>
            </a:r>
            <a:r>
              <a:rPr lang="en-US" sz="1800" b="1" dirty="0" smtClean="0">
                <a:solidFill>
                  <a:srgbClr val="000066"/>
                </a:solidFill>
              </a:rPr>
              <a:t>2016 Approved</a:t>
            </a:r>
            <a:endParaRPr lang="en-US" sz="1800" b="1" dirty="0">
              <a:solidFill>
                <a:srgbClr val="000066"/>
              </a:solidFill>
            </a:endParaRPr>
          </a:p>
          <a:p>
            <a:pPr eaLnBrk="1" hangingPunct="1"/>
            <a:endParaRPr lang="en-US" sz="1800" b="1" dirty="0">
              <a:solidFill>
                <a:srgbClr val="000066"/>
              </a:solidFill>
            </a:endParaRPr>
          </a:p>
          <a:p>
            <a:pPr eaLnBrk="1" hangingPunct="1">
              <a:buFont typeface="Arial" pitchFamily="34" charset="0"/>
              <a:buChar char="•"/>
            </a:pPr>
            <a:endParaRPr lang="en-US" sz="1800" b="1" dirty="0">
              <a:solidFill>
                <a:srgbClr val="000066"/>
              </a:solidFill>
            </a:endParaRPr>
          </a:p>
          <a:p>
            <a:pPr eaLnBrk="1" hangingPunct="1"/>
            <a:r>
              <a:rPr lang="en-US" sz="2000" b="1" dirty="0">
                <a:solidFill>
                  <a:srgbClr val="000066"/>
                </a:solidFill>
              </a:rPr>
              <a:t>Given the unprecedented developments of Large Scale Nuclear Physics accelerator facilities in Europe a very exciting future with AGATA lies ahead</a:t>
            </a:r>
          </a:p>
          <a:p>
            <a:pPr eaLnBrk="1" hangingPunct="1"/>
            <a:r>
              <a:rPr lang="en-US" sz="2000" b="1" dirty="0">
                <a:solidFill>
                  <a:srgbClr val="000066"/>
                </a:solidFill>
              </a:rPr>
              <a:t>The next step is AGATA@GANIL starting in 2014!</a:t>
            </a:r>
            <a:endParaRPr lang="en-US" sz="1800" b="1" dirty="0">
              <a:solidFill>
                <a:srgbClr val="000066"/>
              </a:solidFill>
            </a:endParaRPr>
          </a:p>
          <a:p>
            <a:pPr eaLnBrk="1" hangingPunct="1"/>
            <a:endParaRPr lang="en-US" sz="1800" dirty="0">
              <a:solidFill>
                <a:srgbClr val="000066"/>
              </a:solidFill>
            </a:endParaRPr>
          </a:p>
          <a:p>
            <a:pPr eaLnBrk="1" hangingPunct="1"/>
            <a:r>
              <a:rPr lang="en-US" sz="1800" dirty="0">
                <a:solidFill>
                  <a:srgbClr val="000066"/>
                </a:solidFill>
              </a:rPr>
              <a:t>  </a:t>
            </a:r>
          </a:p>
        </p:txBody>
      </p:sp>
    </p:spTree>
    <p:extLst>
      <p:ext uri="{BB962C8B-B14F-4D97-AF65-F5344CB8AC3E}">
        <p14:creationId xmlns:p14="http://schemas.microsoft.com/office/powerpoint/2010/main" val="1984344041"/>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3" name="TextBox 2"/>
          <p:cNvSpPr txBox="1"/>
          <p:nvPr/>
        </p:nvSpPr>
        <p:spPr>
          <a:xfrm>
            <a:off x="1331640" y="764704"/>
            <a:ext cx="6493316" cy="5724644"/>
          </a:xfrm>
          <a:prstGeom prst="rect">
            <a:avLst/>
          </a:prstGeom>
          <a:noFill/>
        </p:spPr>
        <p:txBody>
          <a:bodyPr wrap="none">
            <a:spAutoFit/>
          </a:bodyPr>
          <a:lstStyle>
            <a:lvl1pPr eaLnBrk="0" hangingPunct="0">
              <a:defRPr sz="2400">
                <a:solidFill>
                  <a:schemeClr val="tx1"/>
                </a:solidFill>
                <a:latin typeface="Arial" pitchFamily="34" charset="0"/>
                <a:ea typeface="ＭＳ Ｐゴシック" pitchFamily="-84" charset="-128"/>
              </a:defRPr>
            </a:lvl1pPr>
            <a:lvl2pPr marL="742950" indent="-285750" eaLnBrk="0" hangingPunct="0">
              <a:defRPr sz="2400">
                <a:solidFill>
                  <a:schemeClr val="tx1"/>
                </a:solidFill>
                <a:latin typeface="Arial" pitchFamily="34" charset="0"/>
                <a:ea typeface="ＭＳ Ｐゴシック" pitchFamily="-84" charset="-128"/>
              </a:defRPr>
            </a:lvl2pPr>
            <a:lvl3pPr marL="1143000" indent="-228600" eaLnBrk="0" hangingPunct="0">
              <a:defRPr sz="2400">
                <a:solidFill>
                  <a:schemeClr val="tx1"/>
                </a:solidFill>
                <a:latin typeface="Arial" pitchFamily="34" charset="0"/>
                <a:ea typeface="ＭＳ Ｐゴシック" pitchFamily="-84" charset="-128"/>
              </a:defRPr>
            </a:lvl3pPr>
            <a:lvl4pPr marL="1600200" indent="-228600" eaLnBrk="0" hangingPunct="0">
              <a:defRPr sz="2400">
                <a:solidFill>
                  <a:schemeClr val="tx1"/>
                </a:solidFill>
                <a:latin typeface="Arial" pitchFamily="34" charset="0"/>
                <a:ea typeface="ＭＳ Ｐゴシック" pitchFamily="-84" charset="-128"/>
              </a:defRPr>
            </a:lvl4pPr>
            <a:lvl5pPr marL="2057400" indent="-228600" eaLnBrk="0" hangingPunct="0">
              <a:defRPr sz="24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84" charset="-128"/>
              </a:defRPr>
            </a:lvl9pPr>
          </a:lstStyle>
          <a:p>
            <a:pPr eaLnBrk="1" hangingPunct="1"/>
            <a:r>
              <a:rPr lang="en-US" dirty="0" smtClean="0">
                <a:solidFill>
                  <a:srgbClr val="000066"/>
                </a:solidFill>
              </a:rPr>
              <a:t>Where </a:t>
            </a:r>
            <a:r>
              <a:rPr lang="en-US" dirty="0">
                <a:solidFill>
                  <a:srgbClr val="000066"/>
                </a:solidFill>
              </a:rPr>
              <a:t>we are now:  </a:t>
            </a:r>
            <a:r>
              <a:rPr lang="en-US" b="1" dirty="0">
                <a:solidFill>
                  <a:srgbClr val="000066"/>
                </a:solidFill>
              </a:rPr>
              <a:t>AGATA-</a:t>
            </a:r>
            <a:r>
              <a:rPr lang="en-US" b="1" dirty="0" err="1">
                <a:solidFill>
                  <a:srgbClr val="000066"/>
                </a:solidFill>
              </a:rPr>
              <a:t>PreSPEC</a:t>
            </a:r>
            <a:r>
              <a:rPr lang="en-US" b="1" dirty="0">
                <a:solidFill>
                  <a:srgbClr val="000066"/>
                </a:solidFill>
              </a:rPr>
              <a:t> @ GSI</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Status</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Unclear</a:t>
            </a:r>
            <a:endParaRPr lang="en-US" sz="1800" dirty="0">
              <a:solidFill>
                <a:srgbClr val="000066"/>
              </a:solidFill>
            </a:endParaRP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a:solidFill>
                  <a:srgbClr val="000066"/>
                </a:solidFill>
              </a:rPr>
              <a:t>1</a:t>
            </a:r>
            <a:r>
              <a:rPr lang="en-US" sz="1800" baseline="30000" dirty="0" smtClean="0">
                <a:solidFill>
                  <a:srgbClr val="000066"/>
                </a:solidFill>
              </a:rPr>
              <a:t>st</a:t>
            </a:r>
            <a:r>
              <a:rPr lang="en-US" sz="1800" dirty="0" smtClean="0">
                <a:solidFill>
                  <a:srgbClr val="000066"/>
                </a:solidFill>
              </a:rPr>
              <a:t> PAC backlog of ~3 weeks</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GSI offered 3 week plus 21 nights, ASC noted</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When? Early 2014?</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Which experiments to run? Backlog or new proposal?</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New PAC? (ah-hoc)</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When to move to GANIL, status </a:t>
            </a:r>
          </a:p>
          <a:p>
            <a:pPr eaLnBrk="1" hangingPunct="1">
              <a:buFont typeface="Arial" pitchFamily="34" charset="0"/>
              <a:buChar char="•"/>
            </a:pPr>
            <a:endParaRPr lang="en-US" sz="1800" dirty="0">
              <a:solidFill>
                <a:srgbClr val="000066"/>
              </a:solidFill>
            </a:endParaRPr>
          </a:p>
          <a:p>
            <a:pPr eaLnBrk="1" hangingPunct="1">
              <a:buFont typeface="Arial" pitchFamily="34" charset="0"/>
              <a:buChar char="•"/>
            </a:pPr>
            <a:r>
              <a:rPr lang="en-US" sz="1800" dirty="0" smtClean="0">
                <a:solidFill>
                  <a:srgbClr val="000066"/>
                </a:solidFill>
              </a:rPr>
              <a:t>AMB invested other sites, no sensible location</a:t>
            </a:r>
            <a:endParaRPr lang="en-US" sz="1800" dirty="0">
              <a:solidFill>
                <a:srgbClr val="000066"/>
              </a:solidFill>
            </a:endParaRPr>
          </a:p>
          <a:p>
            <a:pPr eaLnBrk="1" hangingPunct="1"/>
            <a:r>
              <a:rPr lang="en-US" sz="1800" dirty="0">
                <a:solidFill>
                  <a:srgbClr val="000066"/>
                </a:solidFill>
              </a:rPr>
              <a:t>   </a:t>
            </a:r>
          </a:p>
        </p:txBody>
      </p:sp>
    </p:spTree>
    <p:extLst>
      <p:ext uri="{BB962C8B-B14F-4D97-AF65-F5344CB8AC3E}">
        <p14:creationId xmlns:p14="http://schemas.microsoft.com/office/powerpoint/2010/main" val="1621927672"/>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24578" name="Text Box 4"/>
          <p:cNvSpPr txBox="1">
            <a:spLocks noChangeArrowheads="1"/>
          </p:cNvSpPr>
          <p:nvPr/>
        </p:nvSpPr>
        <p:spPr bwMode="auto">
          <a:xfrm>
            <a:off x="1043609" y="1341438"/>
            <a:ext cx="7278066" cy="466281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4625" eaLnBrk="0" hangingPunct="0">
              <a:defRPr>
                <a:solidFill>
                  <a:schemeClr val="bg1"/>
                </a:solidFill>
                <a:latin typeface="Arial" pitchFamily="34" charset="0"/>
                <a:cs typeface="Lucida Sans Unicode" pitchFamily="34" charset="0"/>
              </a:defRPr>
            </a:lvl1pPr>
            <a:lvl2pPr eaLnBrk="0" hangingPunct="0">
              <a:defRPr>
                <a:solidFill>
                  <a:schemeClr val="bg1"/>
                </a:solidFill>
                <a:latin typeface="Arial" pitchFamily="34" charset="0"/>
                <a:cs typeface="Lucida Sans Unicode" pitchFamily="34" charset="0"/>
              </a:defRPr>
            </a:lvl2pPr>
            <a:lvl3pPr eaLnBrk="0" hangingPunct="0">
              <a:defRPr>
                <a:solidFill>
                  <a:schemeClr val="bg1"/>
                </a:solidFill>
                <a:latin typeface="Arial" pitchFamily="34" charset="0"/>
                <a:cs typeface="Lucida Sans Unicode" pitchFamily="34" charset="0"/>
              </a:defRPr>
            </a:lvl3pPr>
            <a:lvl4pPr eaLnBrk="0" hangingPunct="0">
              <a:defRPr>
                <a:solidFill>
                  <a:schemeClr val="bg1"/>
                </a:solidFill>
                <a:latin typeface="Arial" pitchFamily="34" charset="0"/>
                <a:cs typeface="Lucida Sans Unicode" pitchFamily="34" charset="0"/>
              </a:defRPr>
            </a:lvl4pPr>
            <a:lvl5pPr eaLnBrk="0" hangingPunct="0">
              <a:defRPr>
                <a:solidFill>
                  <a:schemeClr val="bg1"/>
                </a:solidFill>
                <a:latin typeface="Arial" pitchFamily="34" charset="0"/>
                <a:cs typeface="Lucida Sans Unicode"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pitchFamily="34" charset="0"/>
                <a:cs typeface="Lucida Sans Unicode"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pitchFamily="34" charset="0"/>
                <a:cs typeface="Lucida Sans Unicode"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pitchFamily="34" charset="0"/>
                <a:cs typeface="Lucida Sans Unicode"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pitchFamily="34" charset="0"/>
                <a:cs typeface="Lucida Sans Unicode" pitchFamily="34" charset="0"/>
              </a:defRPr>
            </a:lvl9pPr>
          </a:lstStyle>
          <a:p>
            <a:pPr eaLnBrk="1" hangingPunct="1">
              <a:spcBef>
                <a:spcPct val="50000"/>
              </a:spcBef>
            </a:pPr>
            <a:r>
              <a:rPr lang="de-DE" sz="1800" dirty="0">
                <a:solidFill>
                  <a:schemeClr val="accent2"/>
                </a:solidFill>
              </a:rPr>
              <a:t>1.-12. 2013   </a:t>
            </a:r>
            <a:r>
              <a:rPr lang="de-DE" sz="1800" dirty="0">
                <a:solidFill>
                  <a:srgbClr val="FF0000"/>
                </a:solidFill>
              </a:rPr>
              <a:t>GSI shutdown</a:t>
            </a:r>
          </a:p>
          <a:p>
            <a:pPr eaLnBrk="1" hangingPunct="1">
              <a:spcBef>
                <a:spcPct val="50000"/>
              </a:spcBef>
            </a:pPr>
            <a:r>
              <a:rPr lang="de-DE" sz="1800" dirty="0">
                <a:solidFill>
                  <a:schemeClr val="accent2"/>
                </a:solidFill>
              </a:rPr>
              <a:t> 3.-5. 2014	   Physics runs II (3 weeks + 21 nights)</a:t>
            </a:r>
            <a:r>
              <a:rPr lang="de-DE" sz="1800" dirty="0">
                <a:solidFill>
                  <a:srgbClr val="FF0000"/>
                </a:solidFill>
              </a:rPr>
              <a:t>??</a:t>
            </a:r>
          </a:p>
          <a:p>
            <a:pPr eaLnBrk="1" hangingPunct="1">
              <a:spcBef>
                <a:spcPct val="50000"/>
              </a:spcBef>
            </a:pPr>
            <a:endParaRPr lang="de-DE" sz="1800" dirty="0">
              <a:solidFill>
                <a:srgbClr val="FF0000"/>
              </a:solidFill>
            </a:endParaRPr>
          </a:p>
          <a:p>
            <a:pPr eaLnBrk="1" hangingPunct="1">
              <a:spcBef>
                <a:spcPct val="50000"/>
              </a:spcBef>
            </a:pPr>
            <a:r>
              <a:rPr lang="de-DE" sz="1800" b="1" dirty="0">
                <a:solidFill>
                  <a:srgbClr val="00B050"/>
                </a:solidFill>
              </a:rPr>
              <a:t>Latest news</a:t>
            </a:r>
            <a:r>
              <a:rPr lang="de-DE" sz="1800" dirty="0">
                <a:solidFill>
                  <a:srgbClr val="00B050"/>
                </a:solidFill>
              </a:rPr>
              <a:t>:</a:t>
            </a:r>
          </a:p>
          <a:p>
            <a:pPr eaLnBrk="1" hangingPunct="1">
              <a:spcBef>
                <a:spcPct val="50000"/>
              </a:spcBef>
              <a:buFont typeface="Arial" pitchFamily="34" charset="0"/>
              <a:buChar char="•"/>
            </a:pPr>
            <a:r>
              <a:rPr lang="de-DE" sz="1800" dirty="0">
                <a:solidFill>
                  <a:srgbClr val="00B050"/>
                </a:solidFill>
              </a:rPr>
              <a:t>Three months beam time for experiments in 2014 accepted by BMBF!!!</a:t>
            </a:r>
          </a:p>
          <a:p>
            <a:pPr eaLnBrk="1" hangingPunct="1">
              <a:spcBef>
                <a:spcPct val="50000"/>
              </a:spcBef>
              <a:buFont typeface="Arial" pitchFamily="34" charset="0"/>
              <a:buChar char="•"/>
            </a:pPr>
            <a:r>
              <a:rPr lang="de-DE" sz="1800" dirty="0">
                <a:solidFill>
                  <a:srgbClr val="00B050"/>
                </a:solidFill>
              </a:rPr>
              <a:t>Modalities for distribution are again under discussion. Probably a committee of representatives of the former G-PAC, FAIR reseach collaborations, FAIR accelerator division and GSI management will propose a schedule to be endorsed by GSI upper management.</a:t>
            </a:r>
          </a:p>
          <a:p>
            <a:pPr eaLnBrk="1" hangingPunct="1">
              <a:spcBef>
                <a:spcPct val="50000"/>
              </a:spcBef>
              <a:buFontTx/>
              <a:buChar char="-"/>
            </a:pPr>
            <a:endParaRPr lang="de-DE" sz="1800" dirty="0">
              <a:solidFill>
                <a:srgbClr val="FF0000"/>
              </a:solidFill>
            </a:endParaRPr>
          </a:p>
          <a:p>
            <a:pPr eaLnBrk="1" hangingPunct="1">
              <a:spcBef>
                <a:spcPct val="50000"/>
              </a:spcBef>
            </a:pPr>
            <a:r>
              <a:rPr lang="de-DE" sz="1800" b="1" dirty="0">
                <a:solidFill>
                  <a:srgbClr val="FF0066"/>
                </a:solidFill>
              </a:rPr>
              <a:t>GSI In-House group + ASC + PSC + NUSTAR-BR fight to get the second part of our campain scheduled!!!</a:t>
            </a:r>
          </a:p>
        </p:txBody>
      </p:sp>
      <p:sp>
        <p:nvSpPr>
          <p:cNvPr id="24579" name="Text Box 10"/>
          <p:cNvSpPr txBox="1">
            <a:spLocks noChangeArrowheads="1"/>
          </p:cNvSpPr>
          <p:nvPr/>
        </p:nvSpPr>
        <p:spPr bwMode="auto">
          <a:xfrm>
            <a:off x="820738" y="222250"/>
            <a:ext cx="7500937" cy="534988"/>
          </a:xfrm>
          <a:prstGeom prst="rect">
            <a:avLst/>
          </a:prstGeom>
          <a:solidFill>
            <a:srgbClr val="FFFF99"/>
          </a:solidFill>
          <a:ln w="158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de-DE" sz="2800">
                <a:solidFill>
                  <a:schemeClr val="accent2"/>
                </a:solidFill>
              </a:rPr>
              <a:t>Status and perspectives</a:t>
            </a:r>
          </a:p>
        </p:txBody>
      </p:sp>
      <p:sp>
        <p:nvSpPr>
          <p:cNvPr id="24582" name="Gewitterblitz 3"/>
          <p:cNvSpPr>
            <a:spLocks noChangeArrowheads="1"/>
          </p:cNvSpPr>
          <p:nvPr/>
        </p:nvSpPr>
        <p:spPr bwMode="auto">
          <a:xfrm flipH="1">
            <a:off x="4570413" y="1125538"/>
            <a:ext cx="436562" cy="431800"/>
          </a:xfrm>
          <a:prstGeom prst="lightningBolt">
            <a:avLst/>
          </a:prstGeom>
          <a:solidFill>
            <a:srgbClr val="FF0000"/>
          </a:solidFill>
          <a:ln w="9525" algn="ctr">
            <a:solidFill>
              <a:schemeClr val="tx1"/>
            </a:solidFill>
            <a:round/>
            <a:headEnd/>
            <a:tailEnd/>
          </a:ln>
        </p:spPr>
        <p:txBody>
          <a:bodyPr/>
          <a:lstStyle/>
          <a:p>
            <a:endParaRPr lang="de-DE"/>
          </a:p>
        </p:txBody>
      </p:sp>
    </p:spTree>
    <p:extLst>
      <p:ext uri="{BB962C8B-B14F-4D97-AF65-F5344CB8AC3E}">
        <p14:creationId xmlns:p14="http://schemas.microsoft.com/office/powerpoint/2010/main" val="3890298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850" y="188640"/>
            <a:ext cx="8569325" cy="5386090"/>
          </a:xfrm>
          <a:prstGeom prst="rect">
            <a:avLst/>
          </a:prstGeom>
          <a:noFill/>
        </p:spPr>
        <p:txBody>
          <a:bodyPr>
            <a:spAutoFit/>
          </a:bodyPr>
          <a:lstStyle/>
          <a:p>
            <a:pPr>
              <a:defRPr/>
            </a:pPr>
            <a:r>
              <a:rPr lang="en-US" dirty="0">
                <a:solidFill>
                  <a:srgbClr val="000066"/>
                </a:solidFill>
                <a:latin typeface="Arial" charset="0"/>
                <a:ea typeface="ＭＳ Ｐゴシック" charset="0"/>
              </a:rPr>
              <a:t>	        </a:t>
            </a:r>
            <a:r>
              <a:rPr lang="en-US" sz="3200" b="1" dirty="0">
                <a:solidFill>
                  <a:srgbClr val="000066"/>
                </a:solidFill>
                <a:latin typeface="Arial" charset="0"/>
                <a:ea typeface="ＭＳ Ｐゴシック" charset="0"/>
              </a:rPr>
              <a:t>Beyond the GANIL campaign</a:t>
            </a:r>
          </a:p>
          <a:p>
            <a:pPr>
              <a:defRPr/>
            </a:pPr>
            <a:r>
              <a:rPr lang="en-US" sz="3200" b="1" dirty="0">
                <a:solidFill>
                  <a:srgbClr val="000066"/>
                </a:solidFill>
                <a:latin typeface="Arial" charset="0"/>
                <a:ea typeface="ＭＳ Ｐゴシック" charset="0"/>
              </a:rPr>
              <a:t>		</a:t>
            </a:r>
          </a:p>
          <a:p>
            <a:pPr>
              <a:defRPr/>
            </a:pPr>
            <a:r>
              <a:rPr lang="en-US" sz="3200" b="1" dirty="0">
                <a:solidFill>
                  <a:srgbClr val="000066"/>
                </a:solidFill>
                <a:latin typeface="Arial" charset="0"/>
                <a:ea typeface="ＭＳ Ｐゴシック" charset="0"/>
              </a:rPr>
              <a:t>			</a:t>
            </a:r>
            <a:r>
              <a:rPr lang="en-US" sz="2800" b="1" dirty="0">
                <a:solidFill>
                  <a:srgbClr val="000066"/>
                </a:solidFill>
                <a:latin typeface="Arial" charset="0"/>
                <a:ea typeface="ＭＳ Ｐゴシック" charset="0"/>
              </a:rPr>
              <a:t>Where and When?</a:t>
            </a:r>
          </a:p>
          <a:p>
            <a:pPr>
              <a:defRPr/>
            </a:pPr>
            <a:endParaRPr lang="en-US" sz="3200" dirty="0">
              <a:solidFill>
                <a:srgbClr val="000066"/>
              </a:solidFill>
              <a:latin typeface="Arial" charset="0"/>
              <a:ea typeface="ＭＳ Ｐゴシック" charset="0"/>
            </a:endParaRPr>
          </a:p>
          <a:p>
            <a:pPr marL="342900" indent="-342900">
              <a:buFont typeface="Arial"/>
              <a:buChar char="•"/>
              <a:defRPr/>
            </a:pPr>
            <a:r>
              <a:rPr lang="en-US" b="1" dirty="0">
                <a:solidFill>
                  <a:srgbClr val="000066"/>
                </a:solidFill>
                <a:latin typeface="Arial" charset="0"/>
                <a:ea typeface="ＭＳ Ｐゴシック" charset="0"/>
              </a:rPr>
              <a:t>Open Call for Laboratory Expressions of Interest for the </a:t>
            </a:r>
            <a:r>
              <a:rPr lang="en-US" b="1" dirty="0" smtClean="0">
                <a:solidFill>
                  <a:srgbClr val="000066"/>
                </a:solidFill>
                <a:latin typeface="Arial" charset="0"/>
                <a:ea typeface="ＭＳ Ｐゴシック" charset="0"/>
              </a:rPr>
              <a:t>next campaigns</a:t>
            </a:r>
            <a:endParaRPr lang="en-US" b="1" dirty="0">
              <a:solidFill>
                <a:srgbClr val="000066"/>
              </a:solidFill>
              <a:latin typeface="Arial" charset="0"/>
              <a:ea typeface="ＭＳ Ｐゴシック" charset="0"/>
            </a:endParaRPr>
          </a:p>
          <a:p>
            <a:pPr>
              <a:defRPr/>
            </a:pPr>
            <a:endParaRPr lang="en-US" dirty="0">
              <a:solidFill>
                <a:srgbClr val="000066"/>
              </a:solidFill>
              <a:latin typeface="Arial" charset="0"/>
              <a:ea typeface="ＭＳ Ｐゴシック" charset="0"/>
            </a:endParaRPr>
          </a:p>
          <a:p>
            <a:pPr marL="342900" indent="-342900">
              <a:buFont typeface="Arial"/>
              <a:buChar char="•"/>
              <a:defRPr/>
            </a:pPr>
            <a:r>
              <a:rPr lang="en-US" b="1" dirty="0">
                <a:solidFill>
                  <a:srgbClr val="000066"/>
                </a:solidFill>
                <a:latin typeface="Arial" charset="0"/>
                <a:ea typeface="ＭＳ Ｐゴシック" charset="0"/>
              </a:rPr>
              <a:t>Expect bids from main European laboratories</a:t>
            </a:r>
          </a:p>
          <a:p>
            <a:pPr>
              <a:defRPr/>
            </a:pPr>
            <a:endParaRPr lang="en-US" b="1" dirty="0">
              <a:solidFill>
                <a:srgbClr val="000066"/>
              </a:solidFill>
              <a:latin typeface="Arial" charset="0"/>
              <a:ea typeface="ＭＳ Ｐゴシック" charset="0"/>
            </a:endParaRPr>
          </a:p>
          <a:p>
            <a:pPr marL="342900" indent="-342900">
              <a:buFont typeface="Arial"/>
              <a:buChar char="•"/>
              <a:defRPr/>
            </a:pPr>
            <a:r>
              <a:rPr lang="en-US" b="1" dirty="0">
                <a:solidFill>
                  <a:srgbClr val="000066"/>
                </a:solidFill>
                <a:latin typeface="Arial" charset="0"/>
                <a:ea typeface="ＭＳ Ｐゴシック" charset="0"/>
              </a:rPr>
              <a:t>Physics Community (ACC and other collaborations) will be involved</a:t>
            </a:r>
          </a:p>
          <a:p>
            <a:pPr>
              <a:defRPr/>
            </a:pPr>
            <a:endParaRPr lang="en-US" dirty="0">
              <a:solidFill>
                <a:srgbClr val="000066"/>
              </a:solidFill>
              <a:latin typeface="Arial" charset="0"/>
              <a:ea typeface="ＭＳ Ｐゴシック" charset="0"/>
            </a:endParaRPr>
          </a:p>
          <a:p>
            <a:pPr>
              <a:defRPr/>
            </a:pPr>
            <a:r>
              <a:rPr lang="en-US" dirty="0">
                <a:solidFill>
                  <a:srgbClr val="000066"/>
                </a:solidFill>
                <a:latin typeface="Arial" charset="0"/>
                <a:ea typeface="ＭＳ Ｐゴシック" charset="0"/>
              </a:rPr>
              <a:t>  </a:t>
            </a:r>
          </a:p>
        </p:txBody>
      </p:sp>
      <p:sp>
        <p:nvSpPr>
          <p:cNvPr id="4"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Tree>
    <p:extLst>
      <p:ext uri="{BB962C8B-B14F-4D97-AF65-F5344CB8AC3E}">
        <p14:creationId xmlns:p14="http://schemas.microsoft.com/office/powerpoint/2010/main" val="2959432704"/>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2018" name="Picture 2" descr="C:\Documents and Settings\john\Desktop\index.jpg"/>
          <p:cNvPicPr>
            <a:picLocks noChangeAspect="1" noChangeArrowheads="1"/>
          </p:cNvPicPr>
          <p:nvPr/>
        </p:nvPicPr>
        <p:blipFill>
          <a:blip r:embed="rId3" cstate="print"/>
          <a:srcRect/>
          <a:stretch>
            <a:fillRect/>
          </a:stretch>
        </p:blipFill>
        <p:spPr bwMode="auto">
          <a:xfrm>
            <a:off x="3399059" y="218082"/>
            <a:ext cx="5781453" cy="8179470"/>
          </a:xfrm>
          <a:prstGeom prst="rect">
            <a:avLst/>
          </a:prstGeom>
          <a:noFill/>
        </p:spPr>
      </p:pic>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2" name="Rectangle 4"/>
          <p:cNvSpPr>
            <a:spLocks noChangeArrowheads="1"/>
          </p:cNvSpPr>
          <p:nvPr/>
        </p:nvSpPr>
        <p:spPr bwMode="auto">
          <a:xfrm>
            <a:off x="467544" y="1124744"/>
            <a:ext cx="230425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Web pages</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1772816"/>
            <a:ext cx="3923928" cy="2539157"/>
          </a:xfrm>
          <a:prstGeom prst="rect">
            <a:avLst/>
          </a:prstGeom>
          <a:noFill/>
          <a:ln w="9525">
            <a:noFill/>
            <a:miter lim="800000"/>
            <a:headEnd/>
            <a:tailEnd/>
          </a:ln>
          <a:effectLst/>
        </p:spPr>
        <p:txBody>
          <a:bodyPr wrap="square" bIns="0">
            <a:spAutoFit/>
          </a:bodyPr>
          <a:lstStyle/>
          <a:p>
            <a:endParaRPr lang="de-DE" sz="1800" b="1" i="1" dirty="0">
              <a:latin typeface="Times New Roman" pitchFamily="18" charset="0"/>
              <a:cs typeface="Times New Roman" pitchFamily="18" charset="0"/>
            </a:endParaRPr>
          </a:p>
          <a:p>
            <a:r>
              <a:rPr lang="en-US" sz="1800" dirty="0">
                <a:latin typeface="Times New Roman" pitchFamily="18" charset="0"/>
                <a:cs typeface="Times New Roman" pitchFamily="18" charset="0"/>
              </a:rPr>
              <a:t> </a:t>
            </a:r>
          </a:p>
          <a:p>
            <a:r>
              <a:rPr lang="en-US" sz="1800" dirty="0" smtClean="0">
                <a:latin typeface="Times New Roman" pitchFamily="18" charset="0"/>
                <a:hlinkClick r:id="rId4"/>
              </a:rPr>
              <a:t>http://npg.dl.ac.uk/agata_acc/index.html</a:t>
            </a:r>
            <a:endParaRPr lang="en-US" sz="1800" dirty="0" smtClean="0">
              <a:latin typeface="Times New Roman" pitchFamily="18" charset="0"/>
            </a:endParaRPr>
          </a:p>
          <a:p>
            <a:endParaRPr lang="en-US" sz="1800" dirty="0" smtClean="0">
              <a:latin typeface="Times New Roman" pitchFamily="18" charset="0"/>
            </a:endParaRPr>
          </a:p>
          <a:p>
            <a:r>
              <a:rPr lang="en-US" sz="1800" dirty="0" smtClean="0">
                <a:latin typeface="Times New Roman" pitchFamily="18" charset="0"/>
              </a:rPr>
              <a:t>	Comments</a:t>
            </a:r>
          </a:p>
          <a:p>
            <a:endParaRPr lang="en-US" sz="1800" dirty="0" smtClean="0">
              <a:latin typeface="Times New Roman" pitchFamily="18" charset="0"/>
            </a:endParaRPr>
          </a:p>
          <a:p>
            <a:r>
              <a:rPr lang="en-US" sz="1800" dirty="0" smtClean="0">
                <a:latin typeface="Times New Roman" pitchFamily="18" charset="0"/>
              </a:rPr>
              <a:t>	Additions</a:t>
            </a:r>
          </a:p>
          <a:p>
            <a:endParaRPr lang="en-US" sz="1800" dirty="0" smtClean="0">
              <a:latin typeface="Times New Roman" pitchFamily="18" charset="0"/>
            </a:endParaRPr>
          </a:p>
          <a:p>
            <a:r>
              <a:rPr lang="en-US" sz="1800" dirty="0" smtClean="0">
                <a:latin typeface="Times New Roman" pitchFamily="18" charset="0"/>
              </a:rPr>
              <a:t>	Input</a:t>
            </a:r>
            <a:endParaRPr lang="en-US" sz="1800" dirty="0">
              <a:latin typeface="Times New Roman" pitchFamily="18" charset="0"/>
            </a:endParaRPr>
          </a:p>
        </p:txBody>
      </p:sp>
      <p:sp>
        <p:nvSpPr>
          <p:cNvPr id="7" name="TextBox 6"/>
          <p:cNvSpPr txBox="1"/>
          <p:nvPr/>
        </p:nvSpPr>
        <p:spPr>
          <a:xfrm>
            <a:off x="3347864" y="188640"/>
            <a:ext cx="2558714" cy="584775"/>
          </a:xfrm>
          <a:prstGeom prst="rect">
            <a:avLst/>
          </a:prstGeom>
          <a:solidFill>
            <a:schemeClr val="bg1"/>
          </a:solidFill>
        </p:spPr>
        <p:txBody>
          <a:bodyPr wrap="none" rtlCol="0">
            <a:spAutoFit/>
          </a:bodyPr>
          <a:lstStyle/>
          <a:p>
            <a:r>
              <a:rPr lang="en-GB" sz="3200" dirty="0" smtClean="0">
                <a:solidFill>
                  <a:srgbClr val="0070C0"/>
                </a:solidFill>
                <a:latin typeface="Comic Sans MS" pitchFamily="66" charset="0"/>
              </a:rPr>
              <a:t>AGATA ACC</a:t>
            </a:r>
            <a:endParaRPr lang="en-GB" sz="3200" dirty="0">
              <a:solidFill>
                <a:srgbClr val="0070C0"/>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Agenda</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r>
              <a:rPr lang="en-GB" sz="1600" b="1" dirty="0" smtClean="0">
                <a:solidFill>
                  <a:schemeClr val="accent2"/>
                </a:solidFill>
                <a:latin typeface="Comic Sans MS" pitchFamily="66" charset="0"/>
              </a:rPr>
              <a:t>27</a:t>
            </a:r>
            <a:r>
              <a:rPr lang="en-GB" sz="1600" b="1" baseline="30000" dirty="0" smtClean="0">
                <a:solidFill>
                  <a:schemeClr val="accent2"/>
                </a:solidFill>
                <a:latin typeface="Comic Sans MS" pitchFamily="66" charset="0"/>
              </a:rPr>
              <a:t>th</a:t>
            </a:r>
            <a:r>
              <a:rPr lang="en-GB" sz="1600" b="1" dirty="0" smtClean="0">
                <a:solidFill>
                  <a:schemeClr val="accent2"/>
                </a:solidFill>
                <a:latin typeface="Comic Sans MS" pitchFamily="66" charset="0"/>
              </a:rPr>
              <a:t> June 2013, Liverpool</a:t>
            </a: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2411760" y="1484784"/>
            <a:ext cx="4680520" cy="5047536"/>
          </a:xfrm>
          <a:prstGeom prst="rect">
            <a:avLst/>
          </a:prstGeom>
          <a:noFill/>
          <a:ln w="9525">
            <a:noFill/>
            <a:miter lim="800000"/>
            <a:headEnd/>
            <a:tailEnd/>
          </a:ln>
          <a:effectLst/>
        </p:spPr>
        <p:txBody>
          <a:bodyPr wrap="square">
            <a:spAutoFit/>
          </a:bodyPr>
          <a:lstStyle/>
          <a:p>
            <a:pPr marL="342900" indent="-342900">
              <a:buFont typeface="+mj-lt"/>
              <a:buAutoNum type="arabicPeriod"/>
            </a:pPr>
            <a:r>
              <a:rPr lang="en-GB" sz="1400" b="1" dirty="0" smtClean="0">
                <a:latin typeface="+mn-lt"/>
              </a:rPr>
              <a:t>Minutes of the last meeting from Orsay 2012</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latin typeface="+mn-lt"/>
              </a:rPr>
              <a:t>Outstanding actions</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latin typeface="+mn-lt"/>
              </a:rPr>
              <a:t>Membership, ACC updates</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t>Data policy</a:t>
            </a:r>
          </a:p>
          <a:p>
            <a:pPr marL="342900" indent="-342900">
              <a:buFont typeface="+mj-lt"/>
              <a:buAutoNum type="arabicPeriod"/>
            </a:pPr>
            <a:endParaRPr lang="en-GB" sz="1400" b="1" dirty="0"/>
          </a:p>
          <a:p>
            <a:pPr marL="342900" indent="-342900">
              <a:buFont typeface="+mj-lt"/>
              <a:buAutoNum type="arabicPeriod"/>
            </a:pPr>
            <a:r>
              <a:rPr lang="en-GB" sz="1400" b="1" dirty="0" smtClean="0">
                <a:latin typeface="+mn-lt"/>
              </a:rPr>
              <a:t>Publication procedure</a:t>
            </a:r>
          </a:p>
          <a:p>
            <a:pPr marL="342900" indent="-342900">
              <a:buFont typeface="+mj-lt"/>
              <a:buAutoNum type="arabicPeriod"/>
            </a:pPr>
            <a:endParaRPr lang="en-GB" sz="1400" b="1" dirty="0">
              <a:latin typeface="+mn-lt"/>
            </a:endParaRPr>
          </a:p>
          <a:p>
            <a:pPr marL="342900" indent="-342900">
              <a:buFont typeface="+mj-lt"/>
              <a:buAutoNum type="arabicPeriod"/>
            </a:pPr>
            <a:r>
              <a:rPr lang="en-GB" sz="1400" b="1" dirty="0" smtClean="0">
                <a:latin typeface="+mn-lt"/>
              </a:rPr>
              <a:t>Publications</a:t>
            </a:r>
            <a:endParaRPr lang="en-GB" sz="1400" b="1" dirty="0">
              <a:latin typeface="+mn-lt"/>
            </a:endParaRP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a:t>Report from AMB</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latin typeface="+mn-lt"/>
              </a:rPr>
              <a:t>Report from ASC</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latin typeface="+mn-lt"/>
              </a:rPr>
              <a:t>Web page</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t>The open meeting and EGAN workshop</a:t>
            </a:r>
          </a:p>
          <a:p>
            <a:pPr marL="342900" indent="-342900">
              <a:buFont typeface="+mj-lt"/>
              <a:buAutoNum type="arabicPeriod"/>
            </a:pPr>
            <a:endParaRPr lang="en-GB" sz="1400" b="1" dirty="0" smtClean="0"/>
          </a:p>
          <a:p>
            <a:pPr marL="342900" indent="-342900">
              <a:buFont typeface="+mj-lt"/>
              <a:buAutoNum type="arabicPeriod"/>
            </a:pPr>
            <a:r>
              <a:rPr lang="en-GB" sz="1400" b="1" dirty="0" smtClean="0">
                <a:latin typeface="+mn-lt"/>
              </a:rPr>
              <a:t>Next annual meeting</a:t>
            </a:r>
          </a:p>
          <a:p>
            <a:pPr marL="342900" indent="-342900">
              <a:buFont typeface="+mj-lt"/>
              <a:buAutoNum type="arabicPeriod"/>
            </a:pPr>
            <a:endParaRPr lang="en-GB" sz="1400" b="1" dirty="0" smtClean="0">
              <a:latin typeface="+mn-lt"/>
            </a:endParaRPr>
          </a:p>
          <a:p>
            <a:pPr marL="342900" indent="-342900">
              <a:buFont typeface="+mj-lt"/>
              <a:buAutoNum type="arabicPeriod"/>
            </a:pPr>
            <a:r>
              <a:rPr lang="en-US" sz="1400" b="1" dirty="0" smtClean="0">
                <a:latin typeface="+mn-lt"/>
                <a:cs typeface="Times New Roman" pitchFamily="18" charset="0"/>
              </a:rPr>
              <a:t>Any Other Business</a:t>
            </a:r>
            <a:endParaRPr lang="en-US" sz="1400" b="1" dirty="0">
              <a:latin typeface="+mn-lt"/>
              <a:cs typeface="Times New Roman" pitchFamily="18"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475656" y="1628800"/>
            <a:ext cx="6696744" cy="3539430"/>
          </a:xfrm>
          <a:prstGeom prst="rect">
            <a:avLst/>
          </a:prstGeom>
          <a:noFill/>
          <a:ln w="9525">
            <a:noFill/>
            <a:miter lim="800000"/>
            <a:headEnd/>
            <a:tailEnd/>
          </a:ln>
          <a:effectLst/>
        </p:spPr>
        <p:txBody>
          <a:bodyPr wrap="square">
            <a:spAutoFit/>
          </a:bodyPr>
          <a:lstStyle/>
          <a:p>
            <a:r>
              <a:rPr lang="en-GB" sz="3200" b="1" dirty="0" smtClean="0">
                <a:latin typeface="Comic Sans MS" pitchFamily="66" charset="0"/>
              </a:rPr>
              <a:t>Annual collaboration meetings</a:t>
            </a:r>
          </a:p>
          <a:p>
            <a:endParaRPr lang="en-GB" sz="3200" b="1" dirty="0" smtClean="0">
              <a:latin typeface="Comic Sans MS" pitchFamily="66" charset="0"/>
            </a:endParaRPr>
          </a:p>
          <a:p>
            <a:r>
              <a:rPr lang="en-GB" sz="3200" b="1" dirty="0" smtClean="0">
                <a:latin typeface="Comic Sans MS" pitchFamily="66" charset="0"/>
              </a:rPr>
              <a:t>EGAN workshop</a:t>
            </a:r>
          </a:p>
          <a:p>
            <a:endParaRPr lang="en-GB" sz="3200" b="1" dirty="0" smtClean="0">
              <a:latin typeface="Comic Sans MS" pitchFamily="66" charset="0"/>
            </a:endParaRPr>
          </a:p>
          <a:p>
            <a:r>
              <a:rPr lang="en-GB" sz="3200" b="1" dirty="0" smtClean="0">
                <a:latin typeface="Comic Sans MS" pitchFamily="66" charset="0"/>
              </a:rPr>
              <a:t>Format</a:t>
            </a:r>
          </a:p>
          <a:p>
            <a:endParaRPr lang="en-GB" sz="3200" b="1" dirty="0" smtClean="0">
              <a:latin typeface="Comic Sans MS" pitchFamily="66" charset="0"/>
            </a:endParaRPr>
          </a:p>
          <a:p>
            <a:r>
              <a:rPr lang="en-GB" sz="3200" b="1" dirty="0" smtClean="0">
                <a:latin typeface="Comic Sans MS" pitchFamily="66" charset="0"/>
              </a:rPr>
              <a:t>Comments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764704"/>
            <a:ext cx="554461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Annual collaboration meeting</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979712" y="1124744"/>
            <a:ext cx="5616624" cy="5463034"/>
          </a:xfrm>
          <a:prstGeom prst="rect">
            <a:avLst/>
          </a:prstGeom>
          <a:noFill/>
          <a:ln w="9525">
            <a:noFill/>
            <a:miter lim="800000"/>
            <a:headEnd/>
            <a:tailEnd/>
          </a:ln>
          <a:effectLst/>
        </p:spPr>
        <p:txBody>
          <a:bodyPr wrap="square" bIns="0">
            <a:spAutoFit/>
          </a:bodyPr>
          <a:lstStyle/>
          <a:p>
            <a:r>
              <a:rPr lang="en-US" sz="1600" dirty="0" smtClean="0">
                <a:latin typeface="Times New Roman" pitchFamily="18" charset="0"/>
                <a:cs typeface="Times New Roman" pitchFamily="18" charset="0"/>
              </a:rPr>
              <a:t>2010 Legnaro	Discussion at the inauguration</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2010 Istanbul 	LNL Status </a:t>
            </a:r>
            <a:r>
              <a:rPr lang="en-US" sz="1600" dirty="0" err="1" smtClean="0">
                <a:latin typeface="Times New Roman" pitchFamily="18" charset="0"/>
                <a:cs typeface="Times New Roman" pitchFamily="18" charset="0"/>
              </a:rPr>
              <a:t>LoI</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GSI </a:t>
            </a:r>
            <a:r>
              <a:rPr lang="en-US" sz="1600" dirty="0" err="1" smtClean="0">
                <a:latin typeface="Times New Roman" pitchFamily="18" charset="0"/>
                <a:cs typeface="Times New Roman" pitchFamily="18" charset="0"/>
              </a:rPr>
              <a:t>LoI</a:t>
            </a:r>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2010 Lyon	LNL </a:t>
            </a:r>
            <a:r>
              <a:rPr lang="en-US" sz="1600" dirty="0" err="1" smtClean="0">
                <a:latin typeface="Times New Roman" pitchFamily="18" charset="0"/>
                <a:cs typeface="Times New Roman" pitchFamily="18" charset="0"/>
              </a:rPr>
              <a:t>LoI</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SPIRAL </a:t>
            </a:r>
            <a:r>
              <a:rPr lang="en-US" sz="1600" dirty="0" err="1" smtClean="0">
                <a:latin typeface="Times New Roman" pitchFamily="18" charset="0"/>
                <a:cs typeface="Times New Roman" pitchFamily="18" charset="0"/>
              </a:rPr>
              <a:t>LoI</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GSI Status</a:t>
            </a:r>
          </a:p>
          <a:p>
            <a:r>
              <a:rPr lang="en-US" sz="1600" dirty="0" smtClean="0">
                <a:latin typeface="Times New Roman" pitchFamily="18" charset="0"/>
                <a:cs typeface="Times New Roman" pitchFamily="18" charset="0"/>
              </a:rPr>
              <a:t>2011 </a:t>
            </a:r>
            <a:r>
              <a:rPr lang="en-US" sz="1600" dirty="0" err="1" smtClean="0">
                <a:latin typeface="Times New Roman" pitchFamily="18" charset="0"/>
                <a:cs typeface="Times New Roman" pitchFamily="18" charset="0"/>
              </a:rPr>
              <a:t>Padova</a:t>
            </a:r>
            <a:r>
              <a:rPr lang="en-US" sz="1600" dirty="0" smtClean="0">
                <a:latin typeface="Times New Roman" pitchFamily="18" charset="0"/>
                <a:cs typeface="Times New Roman" pitchFamily="18" charset="0"/>
              </a:rPr>
              <a:t> with EGAN</a:t>
            </a:r>
          </a:p>
          <a:p>
            <a:r>
              <a:rPr lang="en-US" sz="1600" dirty="0" smtClean="0">
                <a:latin typeface="Times New Roman" pitchFamily="18" charset="0"/>
                <a:cs typeface="Times New Roman" pitchFamily="18" charset="0"/>
              </a:rPr>
              <a:t>		Results</a:t>
            </a:r>
          </a:p>
          <a:p>
            <a:r>
              <a:rPr lang="en-US" sz="1600" dirty="0" smtClean="0">
                <a:latin typeface="Times New Roman" pitchFamily="18" charset="0"/>
                <a:cs typeface="Times New Roman" pitchFamily="18" charset="0"/>
              </a:rPr>
              <a:t>		Status and Plans</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2012 Orsay with EGAN</a:t>
            </a:r>
          </a:p>
          <a:p>
            <a:r>
              <a:rPr lang="en-US" sz="1600" dirty="0" smtClean="0">
                <a:latin typeface="Times New Roman" pitchFamily="18" charset="0"/>
                <a:cs typeface="Times New Roman" pitchFamily="18" charset="0"/>
              </a:rPr>
              <a:t>		Results</a:t>
            </a:r>
          </a:p>
          <a:p>
            <a:r>
              <a:rPr lang="en-US" sz="1600" dirty="0" smtClean="0">
                <a:latin typeface="Times New Roman" pitchFamily="18" charset="0"/>
                <a:cs typeface="Times New Roman" pitchFamily="18" charset="0"/>
              </a:rPr>
              <a:t>		Status and plans</a:t>
            </a:r>
          </a:p>
          <a:p>
            <a:r>
              <a:rPr lang="en-US" sz="1600" dirty="0" smtClean="0">
                <a:latin typeface="Times New Roman" pitchFamily="18" charset="0"/>
                <a:cs typeface="Times New Roman" pitchFamily="18" charset="0"/>
              </a:rPr>
              <a:t>2013 Liverpool with EGAN, 24-27 June </a:t>
            </a:r>
          </a:p>
          <a:p>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Science results LNL</a:t>
            </a:r>
          </a:p>
          <a:p>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Experiment status GSI</a:t>
            </a:r>
          </a:p>
          <a:p>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GANIL future</a:t>
            </a:r>
          </a:p>
          <a:p>
            <a:r>
              <a:rPr lang="en-US" sz="1600" dirty="0" smtClean="0">
                <a:latin typeface="Times New Roman" pitchFamily="18" charset="0"/>
                <a:cs typeface="Times New Roman" pitchFamily="18" charset="0"/>
              </a:rPr>
              <a:t>	Data Analysis</a:t>
            </a:r>
          </a:p>
          <a:p>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GRETINA</a:t>
            </a:r>
          </a:p>
          <a:p>
            <a:r>
              <a:rPr lang="en-US" sz="1600" dirty="0" smtClean="0">
                <a:latin typeface="Times New Roman" pitchFamily="18" charset="0"/>
                <a:cs typeface="Times New Roman" pitchFamily="18" charset="0"/>
              </a:rPr>
              <a:t>Next time GSI? When?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1043608"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2843808" y="2420888"/>
            <a:ext cx="3960440" cy="1569660"/>
          </a:xfrm>
          <a:prstGeom prst="rect">
            <a:avLst/>
          </a:prstGeom>
          <a:noFill/>
          <a:ln w="9525">
            <a:noFill/>
            <a:miter lim="800000"/>
            <a:headEnd/>
            <a:tailEnd/>
          </a:ln>
          <a:effectLst/>
        </p:spPr>
        <p:txBody>
          <a:bodyPr wrap="square">
            <a:spAutoFit/>
          </a:bodyPr>
          <a:lstStyle/>
          <a:p>
            <a:r>
              <a:rPr lang="en-GB" b="1" dirty="0" smtClean="0">
                <a:latin typeface="Comic Sans MS" pitchFamily="66" charset="0"/>
              </a:rPr>
              <a:t>Any other business</a:t>
            </a:r>
          </a:p>
          <a:p>
            <a:endParaRPr lang="en-GB" dirty="0" smtClean="0">
              <a:latin typeface="Comic Sans MS" pitchFamily="66" charset="0"/>
            </a:endParaRPr>
          </a:p>
          <a:p>
            <a:endParaRPr lang="en-GB" dirty="0" smtClean="0">
              <a:latin typeface="Comic Sans MS" pitchFamily="66" charset="0"/>
            </a:endParaRPr>
          </a:p>
          <a:p>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Agenda</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r>
              <a:rPr lang="en-GB" sz="1600" b="1" dirty="0" smtClean="0">
                <a:solidFill>
                  <a:schemeClr val="accent2"/>
                </a:solidFill>
                <a:latin typeface="Comic Sans MS" pitchFamily="66" charset="0"/>
              </a:rPr>
              <a:t>27</a:t>
            </a:r>
            <a:r>
              <a:rPr lang="en-GB" sz="1600" b="1" baseline="30000" dirty="0" smtClean="0">
                <a:solidFill>
                  <a:schemeClr val="accent2"/>
                </a:solidFill>
                <a:latin typeface="Comic Sans MS" pitchFamily="66" charset="0"/>
              </a:rPr>
              <a:t>th</a:t>
            </a:r>
            <a:r>
              <a:rPr lang="en-GB" sz="1600" b="1" dirty="0" smtClean="0">
                <a:solidFill>
                  <a:schemeClr val="accent2"/>
                </a:solidFill>
                <a:latin typeface="Comic Sans MS" pitchFamily="66" charset="0"/>
              </a:rPr>
              <a:t> June 2013, Liverpool</a:t>
            </a: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2411760" y="1484784"/>
            <a:ext cx="4680520" cy="954107"/>
          </a:xfrm>
          <a:prstGeom prst="rect">
            <a:avLst/>
          </a:prstGeom>
          <a:noFill/>
          <a:ln w="9525">
            <a:noFill/>
            <a:miter lim="800000"/>
            <a:headEnd/>
            <a:tailEnd/>
          </a:ln>
          <a:effectLst/>
        </p:spPr>
        <p:txBody>
          <a:bodyPr wrap="square">
            <a:spAutoFit/>
          </a:bodyPr>
          <a:lstStyle/>
          <a:p>
            <a:pPr marL="342900" indent="-342900">
              <a:buFont typeface="+mj-lt"/>
              <a:buAutoNum type="arabicPeriod"/>
            </a:pPr>
            <a:r>
              <a:rPr lang="en-GB" sz="1400" b="1" dirty="0" smtClean="0">
                <a:latin typeface="+mn-lt"/>
              </a:rPr>
              <a:t>Minutes of the last meeting from Orsay 2012</a:t>
            </a:r>
          </a:p>
          <a:p>
            <a:pPr marL="342900" indent="-342900">
              <a:buFont typeface="+mj-lt"/>
              <a:buAutoNum type="arabicPeriod"/>
            </a:pPr>
            <a:endParaRPr lang="en-GB" sz="1400" b="1" dirty="0" smtClean="0">
              <a:latin typeface="+mn-lt"/>
            </a:endParaRPr>
          </a:p>
          <a:p>
            <a:pPr marL="342900" indent="-342900">
              <a:buFont typeface="+mj-lt"/>
              <a:buAutoNum type="arabicPeriod"/>
            </a:pPr>
            <a:r>
              <a:rPr lang="en-GB" sz="1400" b="1" dirty="0" smtClean="0">
                <a:latin typeface="+mn-lt"/>
              </a:rPr>
              <a:t>Outstanding actions</a:t>
            </a:r>
          </a:p>
          <a:p>
            <a:endParaRPr lang="en-GB" sz="1400" b="1" dirty="0" smtClean="0">
              <a:latin typeface="+mn-lt"/>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
        <p:nvSpPr>
          <p:cNvPr id="2" name="Rectangle 1"/>
          <p:cNvSpPr/>
          <p:nvPr/>
        </p:nvSpPr>
        <p:spPr>
          <a:xfrm>
            <a:off x="809624" y="2291893"/>
            <a:ext cx="7866831" cy="4293483"/>
          </a:xfrm>
          <a:prstGeom prst="rect">
            <a:avLst/>
          </a:prstGeom>
        </p:spPr>
        <p:txBody>
          <a:bodyPr wrap="square">
            <a:spAutoFit/>
          </a:bodyPr>
          <a:lstStyle/>
          <a:p>
            <a:r>
              <a:rPr lang="en-US" sz="1050" u="sng" dirty="0"/>
              <a:t>Ongoing action on ALL:</a:t>
            </a:r>
            <a:r>
              <a:rPr lang="en-US" sz="1050" dirty="0"/>
              <a:t> Keep the information on the ACC web page up to date. Supply information on such things as technical publications, student PhD thesis and AGATA presentations to JS.</a:t>
            </a:r>
            <a:endParaRPr lang="en-GB" sz="1050" dirty="0"/>
          </a:p>
          <a:p>
            <a:r>
              <a:rPr lang="en-US" sz="1050" dirty="0"/>
              <a:t> </a:t>
            </a:r>
            <a:endParaRPr lang="en-GB" sz="1050" dirty="0"/>
          </a:p>
          <a:p>
            <a:r>
              <a:rPr lang="en-US" sz="1050" u="sng" dirty="0"/>
              <a:t>Ongoing action on ALL:</a:t>
            </a:r>
            <a:r>
              <a:rPr lang="en-US" sz="1050" dirty="0"/>
              <a:t> Content in the form of overview presentations has been made available, please add your talks where appropriate. The aim is to provide generic talks with slides for those who need slides for AGATA presentations. JS Bormio presentation has been added to the ACC webpage.</a:t>
            </a:r>
            <a:endParaRPr lang="en-GB" sz="1050" dirty="0"/>
          </a:p>
          <a:p>
            <a:r>
              <a:rPr lang="en-US" sz="1050" dirty="0"/>
              <a:t> </a:t>
            </a:r>
            <a:endParaRPr lang="en-GB" sz="1050" dirty="0"/>
          </a:p>
          <a:p>
            <a:r>
              <a:rPr lang="en-US" sz="1050" u="sng" dirty="0"/>
              <a:t>Ongoing action on NIM paper authors:</a:t>
            </a:r>
            <a:r>
              <a:rPr lang="en-US" sz="1050" dirty="0"/>
              <a:t> reminder to reference the AGATA technical NIM paper</a:t>
            </a:r>
            <a:r>
              <a:rPr lang="en-US" sz="1050" dirty="0" smtClean="0"/>
              <a:t>.</a:t>
            </a:r>
          </a:p>
          <a:p>
            <a:r>
              <a:rPr lang="en-GB" sz="1050" dirty="0" err="1" smtClean="0"/>
              <a:t>Akkoyun</a:t>
            </a:r>
            <a:r>
              <a:rPr lang="en-GB" sz="1050" dirty="0" smtClean="0"/>
              <a:t> et al., Nuclear </a:t>
            </a:r>
            <a:r>
              <a:rPr lang="en-GB" sz="1050" dirty="0"/>
              <a:t>Instruments and Methods in Physics Research A 668 (2012) </a:t>
            </a:r>
            <a:r>
              <a:rPr lang="en-GB" sz="1050" dirty="0" smtClean="0"/>
              <a:t>26–58</a:t>
            </a:r>
          </a:p>
          <a:p>
            <a:endParaRPr lang="en-GB" sz="1050" dirty="0" smtClean="0"/>
          </a:p>
          <a:p>
            <a:r>
              <a:rPr lang="en-US" sz="1050" b="1" u="sng" dirty="0"/>
              <a:t>Action John Simpson:</a:t>
            </a:r>
            <a:r>
              <a:rPr lang="en-US" sz="1050" dirty="0"/>
              <a:t> Hungary needs a representative B. </a:t>
            </a:r>
            <a:r>
              <a:rPr lang="en-US" sz="1050" dirty="0" err="1"/>
              <a:t>Nyako</a:t>
            </a:r>
            <a:r>
              <a:rPr lang="en-US" sz="1050" dirty="0"/>
              <a:t> be contacted</a:t>
            </a:r>
            <a:r>
              <a:rPr lang="en-US" sz="1050" dirty="0" smtClean="0"/>
              <a:t>. Done</a:t>
            </a:r>
          </a:p>
          <a:p>
            <a:endParaRPr lang="en-US" sz="1050" dirty="0"/>
          </a:p>
          <a:p>
            <a:r>
              <a:rPr lang="en-US" sz="1050" dirty="0"/>
              <a:t>There will be a call for letters of intent to host AGATA post the current agreement with GANIL. Exact dates at GANIL have not been formally agreed by the ASC. Likely early 2016 call for future locations in Europe. </a:t>
            </a:r>
            <a:r>
              <a:rPr lang="en-US" sz="1050" b="1" u="sng" dirty="0"/>
              <a:t>ACTION John Simpson to discuss with Bo </a:t>
            </a:r>
            <a:r>
              <a:rPr lang="en-US" sz="1050" b="1" u="sng" dirty="0" smtClean="0"/>
              <a:t>Cederwall </a:t>
            </a:r>
            <a:r>
              <a:rPr lang="en-US" sz="1050" u="sng" dirty="0" smtClean="0"/>
              <a:t>Status </a:t>
            </a:r>
            <a:endParaRPr lang="en-GB" sz="1050" dirty="0"/>
          </a:p>
          <a:p>
            <a:endParaRPr lang="en-GB" sz="1050" dirty="0"/>
          </a:p>
          <a:p>
            <a:r>
              <a:rPr lang="en-US" sz="1050" dirty="0"/>
              <a:t>John Simpson to inform ASC chair Bo Cederwall of the outcome of the vote. ASC will make the appointment then it will be announced. </a:t>
            </a:r>
            <a:r>
              <a:rPr lang="en-US" sz="1050" b="1" u="sng" dirty="0"/>
              <a:t>ACTION John </a:t>
            </a:r>
            <a:r>
              <a:rPr lang="en-US" sz="1050" b="1" u="sng" dirty="0" smtClean="0"/>
              <a:t>Simpson </a:t>
            </a:r>
            <a:r>
              <a:rPr lang="en-US" sz="1050" b="1" dirty="0" smtClean="0"/>
              <a:t>Done Silvia </a:t>
            </a:r>
            <a:r>
              <a:rPr lang="en-US" sz="1050" b="1" dirty="0" err="1" smtClean="0"/>
              <a:t>Lanzi</a:t>
            </a:r>
            <a:endParaRPr lang="en-US" sz="1050" b="1" dirty="0" smtClean="0"/>
          </a:p>
          <a:p>
            <a:endParaRPr lang="en-US" sz="1050" b="1" dirty="0"/>
          </a:p>
          <a:p>
            <a:r>
              <a:rPr lang="en-US" sz="1050" dirty="0"/>
              <a:t>The procedure of implementing this policy is to be defined. </a:t>
            </a:r>
            <a:endParaRPr lang="en-GB" sz="1050" dirty="0"/>
          </a:p>
          <a:p>
            <a:r>
              <a:rPr lang="en-US" sz="1050" dirty="0"/>
              <a:t>Core author list now needs circulation; John will circulate for the ACC. </a:t>
            </a:r>
            <a:endParaRPr lang="en-GB" sz="1050" dirty="0"/>
          </a:p>
          <a:p>
            <a:r>
              <a:rPr lang="en-US" sz="1050" b="1" u="sng" dirty="0"/>
              <a:t>ACTION John </a:t>
            </a:r>
            <a:r>
              <a:rPr lang="en-US" sz="1050" b="1" u="sng" dirty="0" smtClean="0"/>
              <a:t>Simpson </a:t>
            </a:r>
            <a:r>
              <a:rPr lang="en-US" sz="1050" dirty="0" smtClean="0"/>
              <a:t>done</a:t>
            </a:r>
          </a:p>
          <a:p>
            <a:endParaRPr lang="en-US" sz="1050" dirty="0"/>
          </a:p>
          <a:p>
            <a:r>
              <a:rPr lang="en-US" sz="1050" dirty="0" smtClean="0"/>
              <a:t>Ongoing on all to keep web pages up to date</a:t>
            </a:r>
            <a:endParaRPr lang="en-GB" sz="1050" dirty="0"/>
          </a:p>
          <a:p>
            <a:endParaRPr lang="en-GB" sz="1050" dirty="0"/>
          </a:p>
          <a:p>
            <a:endParaRPr lang="en-GB" sz="1050" dirty="0"/>
          </a:p>
        </p:txBody>
      </p:sp>
    </p:spTree>
    <p:extLst>
      <p:ext uri="{BB962C8B-B14F-4D97-AF65-F5344CB8AC3E}">
        <p14:creationId xmlns:p14="http://schemas.microsoft.com/office/powerpoint/2010/main" val="3326758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755576" y="1340768"/>
            <a:ext cx="7904162" cy="4401205"/>
          </a:xfrm>
          <a:prstGeom prst="rect">
            <a:avLst/>
          </a:prstGeom>
          <a:noFill/>
          <a:ln w="9525">
            <a:noFill/>
            <a:miter lim="800000"/>
            <a:headEnd/>
            <a:tailEnd/>
          </a:ln>
          <a:effectLst/>
        </p:spPr>
        <p:txBody>
          <a:bodyPr>
            <a:spAutoFit/>
          </a:bodyPr>
          <a:lstStyle/>
          <a:p>
            <a:r>
              <a:rPr lang="en-GB" sz="1400" b="1" dirty="0" smtClean="0">
                <a:latin typeface="Comic Sans MS" pitchFamily="66" charset="0"/>
              </a:rPr>
              <a:t>Terms of Reference:</a:t>
            </a:r>
          </a:p>
          <a:p>
            <a:r>
              <a:rPr lang="en-GB" sz="1400" dirty="0" smtClean="0">
                <a:latin typeface="Comic Sans MS" pitchFamily="66" charset="0"/>
              </a:rPr>
              <a:t/>
            </a:r>
            <a:br>
              <a:rPr lang="en-GB" sz="1400" dirty="0" smtClean="0">
                <a:latin typeface="Comic Sans MS" pitchFamily="66" charset="0"/>
              </a:rPr>
            </a:br>
            <a:r>
              <a:rPr lang="en-GB" sz="1400" dirty="0" smtClean="0">
                <a:latin typeface="Comic Sans MS" pitchFamily="66" charset="0"/>
              </a:rPr>
              <a:t>The ACC is the advisory body of the ASC on scientific matters concerning the AGATA project.</a:t>
            </a:r>
          </a:p>
          <a:p>
            <a:endParaRPr lang="en-GB" sz="1400" dirty="0" smtClean="0">
              <a:latin typeface="Comic Sans MS" pitchFamily="66" charset="0"/>
            </a:endParaRPr>
          </a:p>
          <a:p>
            <a:r>
              <a:rPr lang="en-GB" sz="1400" dirty="0" smtClean="0">
                <a:latin typeface="Comic Sans MS" pitchFamily="66" charset="0"/>
              </a:rPr>
              <a:t>The tasks of the ACC are as follows:</a:t>
            </a:r>
          </a:p>
          <a:p>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elects the AGATA spokesperson who will serve for a period of two years.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latin typeface="Comic Sans MS" pitchFamily="66" charset="0"/>
              </a:rPr>
              <a:t>advises the ASC on scientific matters concerning the AGATA project and the research programme through the AGATA Spokesperson.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solidFill>
                  <a:srgbClr val="FF0000"/>
                </a:solidFill>
                <a:latin typeface="Comic Sans MS" pitchFamily="66" charset="0"/>
              </a:rPr>
              <a:t>nominates the Campaign Spokesperson for each experiment campaign to the ASC</a:t>
            </a:r>
            <a:r>
              <a:rPr lang="en-GB" sz="1400" dirty="0" smtClean="0">
                <a:latin typeface="Comic Sans MS" pitchFamily="66" charset="0"/>
              </a:rPr>
              <a:t>.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solidFill>
                  <a:srgbClr val="FF0000"/>
                </a:solidFill>
                <a:latin typeface="Comic Sans MS" pitchFamily="66" charset="0"/>
              </a:rPr>
              <a:t>hold meetings, at least annually, to receive reports from the ASC and AMB </a:t>
            </a:r>
            <a:r>
              <a:rPr lang="en-GB" sz="1400" dirty="0" smtClean="0">
                <a:latin typeface="Comic Sans MS" pitchFamily="66" charset="0"/>
              </a:rPr>
              <a:t>on the progress of the project and from the Campaign Spokespersons on the progress of the research programme. </a:t>
            </a:r>
          </a:p>
          <a:p>
            <a:pPr>
              <a:buFont typeface="Arial" pitchFamily="34" charset="0"/>
              <a:buChar char="•"/>
            </a:pPr>
            <a:endParaRPr lang="en-GB" sz="1400" dirty="0" smtClean="0">
              <a:latin typeface="Comic Sans MS" pitchFamily="66" charset="0"/>
            </a:endParaRPr>
          </a:p>
          <a:p>
            <a:pPr>
              <a:buFont typeface="Arial" pitchFamily="34" charset="0"/>
              <a:buChar char="•"/>
            </a:pPr>
            <a:r>
              <a:rPr lang="en-GB" sz="1400" dirty="0" smtClean="0">
                <a:solidFill>
                  <a:srgbClr val="FF0000"/>
                </a:solidFill>
                <a:latin typeface="Comic Sans MS" pitchFamily="66" charset="0"/>
              </a:rPr>
              <a:t>hold an annual open meeting of the AGATA Collaboration to present the status of the Project and to discuss future experiment campaigns</a:t>
            </a:r>
            <a:r>
              <a:rPr lang="en-GB" sz="1400" dirty="0" smtClean="0">
                <a:latin typeface="Comic Sans MS" pitchFamily="66" charset="0"/>
              </a:rPr>
              <a:t>.</a:t>
            </a:r>
            <a:endParaRPr lang="en-GB" sz="14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
        <p:nvSpPr>
          <p:cNvPr id="6" name="Rectangle 4"/>
          <p:cNvSpPr>
            <a:spLocks noChangeArrowheads="1"/>
          </p:cNvSpPr>
          <p:nvPr/>
        </p:nvSpPr>
        <p:spPr bwMode="auto">
          <a:xfrm>
            <a:off x="755576" y="5857527"/>
            <a:ext cx="7904162" cy="738664"/>
          </a:xfrm>
          <a:prstGeom prst="rect">
            <a:avLst/>
          </a:prstGeom>
          <a:noFill/>
          <a:ln w="9525">
            <a:noFill/>
            <a:miter lim="800000"/>
            <a:headEnd/>
            <a:tailEnd/>
          </a:ln>
          <a:effectLst/>
        </p:spPr>
        <p:txBody>
          <a:bodyPr>
            <a:spAutoFit/>
          </a:bodyPr>
          <a:lstStyle/>
          <a:p>
            <a:r>
              <a:rPr lang="en-GB" sz="1400" b="1" dirty="0" smtClean="0">
                <a:solidFill>
                  <a:schemeClr val="accent2">
                    <a:lumMod val="75000"/>
                  </a:schemeClr>
                </a:solidFill>
                <a:latin typeface="Comic Sans MS" pitchFamily="66" charset="0"/>
              </a:rPr>
              <a:t>Administer the data policy</a:t>
            </a:r>
          </a:p>
          <a:p>
            <a:r>
              <a:rPr lang="en-GB" sz="1400" b="1" dirty="0" smtClean="0">
                <a:solidFill>
                  <a:schemeClr val="accent2">
                    <a:lumMod val="75000"/>
                  </a:schemeClr>
                </a:solidFill>
                <a:latin typeface="Comic Sans MS" pitchFamily="66" charset="0"/>
              </a:rPr>
              <a:t>Administer the scientific publications policy</a:t>
            </a:r>
          </a:p>
          <a:p>
            <a:r>
              <a:rPr lang="en-GB" sz="1400" b="1" dirty="0" smtClean="0">
                <a:solidFill>
                  <a:schemeClr val="accent2">
                    <a:lumMod val="75000"/>
                  </a:schemeClr>
                </a:solidFill>
                <a:latin typeface="Comic Sans MS" pitchFamily="66" charset="0"/>
              </a:rPr>
              <a:t>Maintain web pages</a:t>
            </a:r>
            <a:endParaRPr lang="en-GB" sz="1400" dirty="0">
              <a:solidFill>
                <a:schemeClr val="accent2">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124744"/>
            <a:ext cx="230425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Membership</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
        <p:nvSpPr>
          <p:cNvPr id="334849" name="Rectangle 1"/>
          <p:cNvSpPr>
            <a:spLocks noChangeArrowheads="1"/>
          </p:cNvSpPr>
          <p:nvPr/>
        </p:nvSpPr>
        <p:spPr bwMode="auto">
          <a:xfrm>
            <a:off x="611560" y="1544162"/>
            <a:ext cx="781236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tab pos="2362200" algn="l"/>
              </a:tabLst>
            </a:pPr>
            <a:r>
              <a:rPr kumimoji="0" lang="it-IT" sz="1100" b="1" i="1"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Bulgaria:</a:t>
            </a:r>
            <a:r>
              <a:rPr kumimoji="0" lang="it-IT" sz="1100" b="1"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 </a:t>
            </a: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 Sofia 		Georgi  Rainovski	rig@phys.uni-sofia.bg</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INRNE Sofia		Pavel Petkov		petkov@inrne.bas.bg</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1" i="1"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Finland: </a:t>
            </a:r>
            <a:r>
              <a:rPr kumimoji="0" lang="it-IT"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 Jyväskylä		Rauno Julin		rauno.julin@phys.jyu.fi</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1" i="1"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France: </a:t>
            </a:r>
            <a:r>
              <a:rPr kumimoji="0" lang="it-IT"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GANIL Caen		</a:t>
            </a: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Emmanuel Clement	clement@ganil.fr	</a:t>
            </a:r>
            <a:endParaRPr kumimoji="0" lang="en-GB" sz="600"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LPSC –IN2P3 Grenoble		Gary Simpson		gary.simpson@lpsc.in2p3.fr</a:t>
            </a:r>
            <a:endParaRPr kumimoji="0" lang="en-GB" sz="600" b="0" i="0" u="none" strike="noStrike" cap="none" normalizeH="0" baseline="0" dirty="0" smtClean="0">
              <a:ln>
                <a:noFill/>
              </a:ln>
              <a:solidFill>
                <a:srgbClr val="FF0000"/>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IPN–IN2P3 Lyon		Olivier Stezowski	stezow@IPNL.IN2P3.FR</a:t>
            </a:r>
            <a:endParaRPr kumimoji="0" lang="en-GB" sz="600"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CSNSM–IN2P3 Orsay		Joa Ljungvall		</a:t>
            </a:r>
            <a:r>
              <a:rPr lang="it-IT" sz="1100" dirty="0" smtClean="0">
                <a:latin typeface="Calibri" pitchFamily="34" charset="0"/>
                <a:ea typeface="Calibri" pitchFamily="34" charset="0"/>
                <a:cs typeface="Times New Roman" pitchFamily="18" charset="0"/>
              </a:rPr>
              <a:t>ljungvall</a:t>
            </a: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@csnsm.in2p3.fr</a:t>
            </a:r>
            <a:endParaRPr kumimoji="0" lang="en-GB" sz="600"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 IPN–IN2P3 Orsay		Francois Le Blanc	leblanc@ipno.in2p3.fr</a:t>
            </a:r>
            <a:endParaRPr kumimoji="0" lang="en-GB" sz="600"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CEA/DSM/IRFU Saclay		Wolfram Korten	wolfram.korten@cea.fr</a:t>
            </a:r>
            <a:endParaRPr kumimoji="0" lang="en-GB" sz="600"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effectLst/>
                <a:latin typeface="Calibri" pitchFamily="34" charset="0"/>
                <a:ea typeface="Calibri" pitchFamily="34" charset="0"/>
                <a:cs typeface="Times New Roman" pitchFamily="18" charset="0"/>
              </a:rPr>
              <a:t>IPHC –IN2P3 Strasbourg		Dominique Curien	curien@ires.in2p3.fr</a:t>
            </a:r>
            <a:endParaRPr kumimoji="0" lang="en-GB" sz="600" b="0" i="0" u="none" strike="noStrike" cap="none" normalizeH="0" baseline="0" dirty="0" smtClean="0">
              <a:ln>
                <a:noFill/>
              </a:ln>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GB" sz="1100" b="1"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Germany: </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GSI Darmstadt		Juergen Gerl		j.gerl@gsi.de</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 Darmstadt 		Norbert </a:t>
            </a:r>
            <a:r>
              <a:rPr kumimoji="0" lang="fr-FR"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Pietralla</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pietralla@ikp.tu-darmstadt.de,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Univ. </a:t>
            </a:r>
            <a:r>
              <a:rPr kumimoji="0" lang="en-GB"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zu</a:t>
            </a: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Köln		Peter Reiter		preiter@ikp.Uni-Koeln.DE</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 </a:t>
            </a:r>
            <a:r>
              <a:rPr kumimoji="0" lang="fr-FR"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München</a:t>
            </a: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fr-FR" sz="1100" b="0" i="0" u="none" strike="noStrike" cap="none" normalizeH="0" baseline="0" dirty="0" smtClean="0">
                <a:ln>
                  <a:noFill/>
                </a:ln>
                <a:effectLst/>
                <a:latin typeface="Calibri" pitchFamily="34" charset="0"/>
                <a:ea typeface="Calibri" pitchFamily="34" charset="0"/>
                <a:cs typeface="Times New Roman" pitchFamily="18" charset="0"/>
              </a:rPr>
              <a:t>Roman Gernhaeuser	</a:t>
            </a:r>
            <a:r>
              <a:rPr kumimoji="0" lang="fr-FR" sz="1100" b="0" i="0" u="none" strike="noStrike" cap="none" normalizeH="0" baseline="0" dirty="0" smtClean="0">
                <a:ln>
                  <a:noFill/>
                </a:ln>
                <a:effectLst/>
                <a:latin typeface="Calibri" pitchFamily="34" charset="0"/>
                <a:ea typeface="Calibri" pitchFamily="34" charset="0"/>
                <a:cs typeface="Times New Roman" pitchFamily="18" charset="0"/>
                <a:hlinkClick r:id="rId3"/>
              </a:rPr>
              <a:t>roman.gernhaeuser@ph.tum.de</a:t>
            </a:r>
            <a:endParaRPr kumimoji="0" lang="fr-FR" sz="11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lang="fr-FR" sz="1100" b="1" i="1" dirty="0" err="1" smtClean="0">
                <a:solidFill>
                  <a:schemeClr val="accent2"/>
                </a:solidFill>
                <a:latin typeface="Calibri" pitchFamily="34" charset="0"/>
                <a:cs typeface="Times New Roman" pitchFamily="18" charset="0"/>
              </a:rPr>
              <a:t>Hungary</a:t>
            </a:r>
            <a:r>
              <a:rPr lang="fr-FR" sz="1100" b="1" i="1" dirty="0" smtClean="0">
                <a:solidFill>
                  <a:schemeClr val="accent2"/>
                </a:solidFill>
                <a:latin typeface="Calibri" pitchFamily="34" charset="0"/>
                <a:cs typeface="Times New Roman" pitchFamily="18" charset="0"/>
              </a:rPr>
              <a:t>:</a:t>
            </a: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fr-FR" sz="1100" b="0" i="0" u="none" strike="noStrike" cap="none" normalizeH="0" baseline="0" dirty="0" smtClean="0">
                <a:ln>
                  <a:noFill/>
                </a:ln>
                <a:solidFill>
                  <a:srgbClr val="FF0000"/>
                </a:solidFill>
                <a:effectLst/>
                <a:latin typeface="Calibri" pitchFamily="34" charset="0"/>
                <a:cs typeface="Times New Roman" pitchFamily="18" charset="0"/>
              </a:rPr>
              <a:t>ATOMKI		</a:t>
            </a:r>
            <a:r>
              <a:rPr lang="fr-FR" sz="1100" dirty="0">
                <a:solidFill>
                  <a:srgbClr val="FF0000"/>
                </a:solidFill>
                <a:latin typeface="Calibri" pitchFamily="34" charset="0"/>
                <a:cs typeface="Times New Roman" pitchFamily="18" charset="0"/>
              </a:rPr>
              <a:t>B</a:t>
            </a:r>
            <a:r>
              <a:rPr kumimoji="0" lang="fr-FR" sz="1100" b="0" i="0" u="none" strike="noStrike" cap="none" normalizeH="0" baseline="0" dirty="0" smtClean="0">
                <a:ln>
                  <a:noFill/>
                </a:ln>
                <a:solidFill>
                  <a:srgbClr val="FF0000"/>
                </a:solidFill>
                <a:effectLst/>
                <a:latin typeface="Calibri" pitchFamily="34" charset="0"/>
                <a:cs typeface="Times New Roman" pitchFamily="18" charset="0"/>
              </a:rPr>
              <a:t>arna </a:t>
            </a:r>
            <a:r>
              <a:rPr kumimoji="0" lang="fr-FR" sz="1100" b="0" i="0" u="none" strike="noStrike" cap="none" normalizeH="0" baseline="0" dirty="0" err="1" smtClean="0">
                <a:ln>
                  <a:noFill/>
                </a:ln>
                <a:solidFill>
                  <a:srgbClr val="FF0000"/>
                </a:solidFill>
                <a:effectLst/>
                <a:latin typeface="Calibri" pitchFamily="34" charset="0"/>
                <a:cs typeface="Times New Roman" pitchFamily="18" charset="0"/>
              </a:rPr>
              <a:t>Nyako</a:t>
            </a:r>
            <a:r>
              <a:rPr kumimoji="0" lang="fr-FR" sz="1100" b="0" i="0" u="none" strike="noStrike" cap="none" normalizeH="0" baseline="0" dirty="0" smtClean="0">
                <a:ln>
                  <a:noFill/>
                </a:ln>
                <a:solidFill>
                  <a:srgbClr val="FF0000"/>
                </a:solidFill>
                <a:effectLst/>
                <a:latin typeface="Calibri" pitchFamily="34" charset="0"/>
                <a:cs typeface="Times New Roman" pitchFamily="18" charset="0"/>
              </a:rPr>
              <a:t>		nyako@atomki.hu</a:t>
            </a:r>
            <a:endParaRPr kumimoji="0" lang="en-GB" sz="600" b="0" i="0" u="none" strike="noStrike" cap="none" normalizeH="0" baseline="0" dirty="0" smtClean="0">
              <a:ln>
                <a:noFill/>
              </a:ln>
              <a:solidFill>
                <a:srgbClr val="FF0000"/>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1" i="1"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Italy: </a:t>
            </a:r>
            <a:r>
              <a:rPr kumimoji="0" lang="it-IT" sz="1100" b="1"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 </a:t>
            </a: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Firenze		Adriana Nannini		Adriana.Nannini@fi.infn.it</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Legnaro		Daniel Napoli		Daniel.R.Napoli@lnl.infn.it</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Milano		Benedicte Million	</a:t>
            </a: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Benedicte.Million@mi.infn.it</a:t>
            </a:r>
            <a:endParaRPr lang="it-IT" sz="1100" i="1" dirty="0" smtClean="0">
              <a:latin typeface="Calibri" pitchFamily="34"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INFN Padova		Silvia Lenzi		silvia.lenzi@pd.infn.it</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US" sz="1100" b="1" i="1"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Poland: </a:t>
            </a:r>
            <a:r>
              <a:rPr kumimoji="0" lang="en-US" sz="11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IFJ PAN Krakow		Adam Maj	Adam.Maj@ifj.edu.pl</a:t>
            </a:r>
            <a:endParaRPr kumimoji="0" lang="en-GB" sz="6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236220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University of Warsaw (HIL)		Krzysztof </a:t>
            </a:r>
            <a:r>
              <a:rPr kumimoji="0" lang="en-US"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Rusek</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Krzysztof.Rusek@fuw.edu.pl</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620688"/>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467544" y="1124744"/>
            <a:ext cx="2304256"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Membership</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0" y="2919413"/>
            <a:ext cx="9144000" cy="776287"/>
          </a:xfrm>
          <a:prstGeom prst="rect">
            <a:avLst/>
          </a:prstGeom>
          <a:noFill/>
          <a:ln w="9525">
            <a:noFill/>
            <a:miter lim="800000"/>
            <a:headEnd/>
            <a:tailEnd/>
          </a:ln>
          <a:effectLst/>
        </p:spPr>
        <p:txBody>
          <a:bodyPr bIns="0">
            <a:spAutoFit/>
          </a:bodyPr>
          <a:lstStyle/>
          <a:p>
            <a:endParaRPr lang="de-DE" sz="1200" b="1" i="1">
              <a:latin typeface="Times New Roman" pitchFamily="18" charset="0"/>
              <a:cs typeface="Times New Roman" pitchFamily="18" charset="0"/>
            </a:endParaRPr>
          </a:p>
          <a:p>
            <a:r>
              <a:rPr lang="en-US" sz="1200">
                <a:latin typeface="Times New Roman" pitchFamily="18" charset="0"/>
                <a:cs typeface="Times New Roman" pitchFamily="18" charset="0"/>
              </a:rPr>
              <a:t> </a:t>
            </a:r>
            <a:endParaRPr lang="en-US" sz="1000">
              <a:latin typeface="Times New Roman" pitchFamily="18" charset="0"/>
              <a:cs typeface="Times New Roman" pitchFamily="18" charset="0"/>
            </a:endParaRPr>
          </a:p>
          <a:p>
            <a:endParaRPr lang="en-US">
              <a:latin typeface="Times New Roman" pitchFamily="18" charset="0"/>
            </a:endParaRPr>
          </a:p>
        </p:txBody>
      </p:sp>
      <p:sp>
        <p:nvSpPr>
          <p:cNvPr id="334849" name="Rectangle 1"/>
          <p:cNvSpPr>
            <a:spLocks noChangeArrowheads="1"/>
          </p:cNvSpPr>
          <p:nvPr/>
        </p:nvSpPr>
        <p:spPr bwMode="auto">
          <a:xfrm>
            <a:off x="971600" y="1518903"/>
            <a:ext cx="6912768" cy="46628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100" b="1" i="1" dirty="0" smtClean="0">
                <a:solidFill>
                  <a:schemeClr val="accent2"/>
                </a:solidFill>
                <a:latin typeface="Calibri" pitchFamily="34" charset="0"/>
              </a:rPr>
              <a:t>Romania:</a:t>
            </a:r>
            <a:r>
              <a:rPr lang="en-US" sz="1100" b="1" dirty="0" smtClean="0">
                <a:solidFill>
                  <a:schemeClr val="accent2"/>
                </a:solidFill>
                <a:latin typeface="Calibri" pitchFamily="34" charset="0"/>
              </a:rPr>
              <a:t> </a:t>
            </a:r>
            <a:r>
              <a:rPr lang="en-US" sz="1100" dirty="0" smtClean="0">
                <a:latin typeface="Calibri" pitchFamily="34" charset="0"/>
              </a:rPr>
              <a:t>	</a:t>
            </a:r>
            <a:endParaRPr lang="en-GB" sz="1100" dirty="0" smtClean="0">
              <a:latin typeface="Calibri" pitchFamily="34" charset="0"/>
            </a:endParaRPr>
          </a:p>
          <a:p>
            <a:r>
              <a:rPr lang="en-US" sz="1100" dirty="0" smtClean="0">
                <a:latin typeface="Calibri" pitchFamily="34" charset="0"/>
              </a:rPr>
              <a:t> IFIN/HH Bucharest		Victor Zamfir		zamfir@tandem.nipne.ro</a:t>
            </a:r>
            <a:endParaRPr lang="en-GB" sz="1100" dirty="0" smtClean="0">
              <a:latin typeface="Calibri" pitchFamily="34" charset="0"/>
            </a:endParaRPr>
          </a:p>
          <a:p>
            <a:r>
              <a:rPr lang="en-US" sz="1100" b="1" i="1" dirty="0" smtClean="0">
                <a:solidFill>
                  <a:schemeClr val="accent2"/>
                </a:solidFill>
                <a:latin typeface="Calibri" pitchFamily="34" charset="0"/>
              </a:rPr>
              <a:t>Spain:</a:t>
            </a:r>
          </a:p>
          <a:p>
            <a:r>
              <a:rPr lang="es-ES_tradnl" sz="1100" dirty="0" smtClean="0">
                <a:latin typeface="Calibri" pitchFamily="34" charset="0"/>
              </a:rPr>
              <a:t>IFIC, CSIC-</a:t>
            </a:r>
            <a:r>
              <a:rPr lang="es-ES_tradnl" sz="1100" dirty="0" err="1" smtClean="0">
                <a:latin typeface="Calibri" pitchFamily="34" charset="0"/>
              </a:rPr>
              <a:t>University</a:t>
            </a:r>
            <a:r>
              <a:rPr lang="es-ES_tradnl" sz="1100" dirty="0" smtClean="0">
                <a:latin typeface="Calibri" pitchFamily="34" charset="0"/>
              </a:rPr>
              <a:t> of Valencia		Andres Gadea 		</a:t>
            </a:r>
            <a:r>
              <a:rPr lang="en-US" sz="1100" dirty="0" smtClean="0">
                <a:latin typeface="Calibri" pitchFamily="34" charset="0"/>
                <a:hlinkClick r:id="rId3"/>
              </a:rPr>
              <a:t>gadea@ific.uv.es</a:t>
            </a:r>
            <a:endParaRPr lang="en-US" sz="1100" dirty="0" smtClean="0">
              <a:latin typeface="Calibri" pitchFamily="34" charset="0"/>
            </a:endParaRPr>
          </a:p>
          <a:p>
            <a:r>
              <a:rPr lang="en-US" sz="1100" dirty="0" smtClean="0">
                <a:latin typeface="Calibri" pitchFamily="34" charset="0"/>
              </a:rPr>
              <a:t>Electronic Engineering Department University of Valencia (UVEG) Vicente </a:t>
            </a:r>
            <a:r>
              <a:rPr lang="en-US" sz="1100" dirty="0" err="1" smtClean="0">
                <a:latin typeface="Calibri" pitchFamily="34" charset="0"/>
              </a:rPr>
              <a:t>González</a:t>
            </a:r>
            <a:r>
              <a:rPr lang="en-US" sz="1100" dirty="0" smtClean="0">
                <a:latin typeface="Calibri" pitchFamily="34" charset="0"/>
              </a:rPr>
              <a:t> </a:t>
            </a:r>
            <a:r>
              <a:rPr lang="es-ES_tradnl" sz="1100" u="sng" dirty="0" smtClean="0">
                <a:latin typeface="Calibri" pitchFamily="34" charset="0"/>
                <a:hlinkClick r:id="rId4"/>
              </a:rPr>
              <a:t>vicente.gonzalez@uv.es</a:t>
            </a:r>
            <a:endParaRPr lang="en-GB" sz="1100" dirty="0" smtClean="0">
              <a:latin typeface="Calibri" pitchFamily="34" charset="0"/>
            </a:endParaRPr>
          </a:p>
          <a:p>
            <a:r>
              <a:rPr lang="es-ES_tradnl" sz="1100" dirty="0" smtClean="0">
                <a:latin typeface="Calibri" pitchFamily="34" charset="0"/>
              </a:rPr>
              <a:t>IEM, CSIC, Madrid		Andrea Jungclaus	andrea.jungclaus@csic.es</a:t>
            </a:r>
            <a:endParaRPr lang="en-GB" sz="1100" dirty="0" smtClean="0">
              <a:latin typeface="Calibri" pitchFamily="34" charset="0"/>
            </a:endParaRPr>
          </a:p>
          <a:p>
            <a:r>
              <a:rPr lang="es-ES_tradnl" sz="1100" dirty="0" err="1" smtClean="0">
                <a:latin typeface="Calibri" pitchFamily="34" charset="0"/>
              </a:rPr>
              <a:t>Department</a:t>
            </a:r>
            <a:r>
              <a:rPr lang="es-ES_tradnl" sz="1100" dirty="0" smtClean="0">
                <a:latin typeface="Calibri" pitchFamily="34" charset="0"/>
              </a:rPr>
              <a:t> of Fundamental Physics, </a:t>
            </a:r>
            <a:r>
              <a:rPr lang="es-ES_tradnl" sz="1100" dirty="0" err="1" smtClean="0">
                <a:latin typeface="Calibri" pitchFamily="34" charset="0"/>
              </a:rPr>
              <a:t>University</a:t>
            </a:r>
            <a:r>
              <a:rPr lang="es-ES_tradnl" sz="1100" dirty="0" smtClean="0">
                <a:latin typeface="Calibri" pitchFamily="34" charset="0"/>
              </a:rPr>
              <a:t> of Salamanca 	Begoña Quintana 	quintana@usal.es</a:t>
            </a:r>
            <a:endParaRPr lang="en-US" sz="1100" i="1" dirty="0" smtClean="0">
              <a:latin typeface="Calibri" pitchFamily="34" charset="0"/>
            </a:endParaRPr>
          </a:p>
          <a:p>
            <a:r>
              <a:rPr lang="en-US" sz="1100" b="1" i="1" dirty="0" smtClean="0">
                <a:solidFill>
                  <a:schemeClr val="accent2"/>
                </a:solidFill>
                <a:latin typeface="Calibri" pitchFamily="34" charset="0"/>
              </a:rPr>
              <a:t>Sweden: </a:t>
            </a:r>
            <a:r>
              <a:rPr lang="en-US" sz="1100" i="1" dirty="0" smtClean="0">
                <a:latin typeface="Calibri" pitchFamily="34" charset="0"/>
              </a:rPr>
              <a:t>	</a:t>
            </a:r>
            <a:endParaRPr lang="en-GB" sz="1100" dirty="0" smtClean="0">
              <a:latin typeface="Calibri" pitchFamily="34" charset="0"/>
            </a:endParaRPr>
          </a:p>
          <a:p>
            <a:r>
              <a:rPr lang="en-US" sz="1100" dirty="0" smtClean="0">
                <a:latin typeface="Calibri" pitchFamily="34" charset="0"/>
              </a:rPr>
              <a:t>Chalmers Univ. of Technology </a:t>
            </a:r>
            <a:r>
              <a:rPr lang="en-US" sz="1100" dirty="0" err="1" smtClean="0">
                <a:latin typeface="Calibri" pitchFamily="34" charset="0"/>
              </a:rPr>
              <a:t>Göteborg</a:t>
            </a:r>
            <a:r>
              <a:rPr lang="en-US" sz="1100" dirty="0" smtClean="0">
                <a:latin typeface="Calibri" pitchFamily="34" charset="0"/>
              </a:rPr>
              <a:t> 	Andreas Heinz		andreas.heinz@chalmers.se</a:t>
            </a:r>
            <a:endParaRPr lang="en-GB" sz="1100" dirty="0" smtClean="0">
              <a:latin typeface="Calibri" pitchFamily="34" charset="0"/>
            </a:endParaRPr>
          </a:p>
          <a:p>
            <a:r>
              <a:rPr lang="en-US" sz="1100" dirty="0" smtClean="0">
                <a:latin typeface="Calibri" pitchFamily="34" charset="0"/>
              </a:rPr>
              <a:t> </a:t>
            </a:r>
            <a:r>
              <a:rPr lang="en-GB" sz="1100" dirty="0" smtClean="0">
                <a:latin typeface="Calibri" pitchFamily="34" charset="0"/>
              </a:rPr>
              <a:t>Lund Univ.			Dirk Rudolph		Dirk.Rudolph@nuclear.lu.se</a:t>
            </a:r>
          </a:p>
          <a:p>
            <a:r>
              <a:rPr lang="en-GB" sz="1100" dirty="0" smtClean="0">
                <a:latin typeface="Calibri" pitchFamily="34" charset="0"/>
              </a:rPr>
              <a:t> Royal Institute of Technology Stockholm 	Bo Cederwall 		cederwall@nuclear.kth.se</a:t>
            </a:r>
          </a:p>
          <a:p>
            <a:r>
              <a:rPr lang="en-GB" sz="1100" dirty="0" smtClean="0">
                <a:latin typeface="Calibri" pitchFamily="34" charset="0"/>
              </a:rPr>
              <a:t> Uppsala Univ.			Johan Nyberg		johan.nyberg@physics.uu.se</a:t>
            </a:r>
          </a:p>
          <a:p>
            <a:r>
              <a:rPr lang="en-GB" sz="1100" b="1" i="1" dirty="0" smtClean="0">
                <a:solidFill>
                  <a:schemeClr val="accent2"/>
                </a:solidFill>
                <a:latin typeface="Calibri" pitchFamily="34" charset="0"/>
              </a:rPr>
              <a:t>Turkey:</a:t>
            </a:r>
            <a:r>
              <a:rPr lang="en-GB" sz="1100" b="1" dirty="0" smtClean="0">
                <a:solidFill>
                  <a:schemeClr val="accent2"/>
                </a:solidFill>
                <a:latin typeface="Calibri" pitchFamily="34" charset="0"/>
              </a:rPr>
              <a:t> </a:t>
            </a:r>
          </a:p>
          <a:p>
            <a:r>
              <a:rPr lang="en-GB" sz="1100" dirty="0" smtClean="0">
                <a:latin typeface="Calibri" pitchFamily="34" charset="0"/>
              </a:rPr>
              <a:t> Univ. Ankara			Ayse Kaskas		aysekaskas@yahoo.com</a:t>
            </a:r>
          </a:p>
          <a:p>
            <a:r>
              <a:rPr lang="en-GB" sz="1100" dirty="0" smtClean="0">
                <a:latin typeface="Calibri" pitchFamily="34" charset="0"/>
              </a:rPr>
              <a:t>Univ. Istanbul			Ela Ganioglu		ganioglu@istanbul.edu.tr</a:t>
            </a:r>
          </a:p>
          <a:p>
            <a:r>
              <a:rPr lang="en-GB" sz="1100" dirty="0" smtClean="0">
                <a:latin typeface="Calibri" pitchFamily="34" charset="0"/>
              </a:rPr>
              <a:t>Technical Univ. Istanbul 		</a:t>
            </a:r>
            <a:r>
              <a:rPr lang="en-GB" sz="1100" dirty="0" err="1" smtClean="0">
                <a:latin typeface="Calibri" pitchFamily="34" charset="0"/>
              </a:rPr>
              <a:t>Cenap</a:t>
            </a:r>
            <a:r>
              <a:rPr lang="en-GB" sz="1100" dirty="0" smtClean="0">
                <a:latin typeface="Calibri" pitchFamily="34" charset="0"/>
              </a:rPr>
              <a:t> </a:t>
            </a:r>
            <a:r>
              <a:rPr lang="en-GB" sz="1100" dirty="0" err="1" smtClean="0">
                <a:latin typeface="Calibri" pitchFamily="34" charset="0"/>
              </a:rPr>
              <a:t>Ozben</a:t>
            </a:r>
            <a:r>
              <a:rPr lang="en-GB" sz="1100" dirty="0" smtClean="0">
                <a:latin typeface="Calibri" pitchFamily="34" charset="0"/>
              </a:rPr>
              <a:t>		ozben@itu.edu.tr</a:t>
            </a:r>
          </a:p>
          <a:p>
            <a:r>
              <a:rPr lang="en-GB" sz="1100" b="1" i="1" dirty="0" smtClean="0">
                <a:solidFill>
                  <a:schemeClr val="accent2"/>
                </a:solidFill>
                <a:latin typeface="Calibri" pitchFamily="34" charset="0"/>
              </a:rPr>
              <a:t>UK: </a:t>
            </a:r>
            <a:r>
              <a:rPr lang="en-GB" sz="1100" i="1" dirty="0" smtClean="0">
                <a:latin typeface="Calibri" pitchFamily="34" charset="0"/>
              </a:rPr>
              <a:t>	</a:t>
            </a:r>
            <a:endParaRPr lang="en-GB" sz="1100" dirty="0" smtClean="0">
              <a:latin typeface="Calibri" pitchFamily="34" charset="0"/>
            </a:endParaRPr>
          </a:p>
          <a:p>
            <a:r>
              <a:rPr lang="en-GB" sz="1100" dirty="0" smtClean="0">
                <a:latin typeface="Calibri" pitchFamily="34" charset="0"/>
              </a:rPr>
              <a:t>Univ. Brighton			Alison Bruce		</a:t>
            </a:r>
            <a:r>
              <a:rPr lang="en-US" sz="1100" dirty="0" smtClean="0">
                <a:latin typeface="Calibri" pitchFamily="34" charset="0"/>
              </a:rPr>
              <a:t>Alison.Bruce@brighton.ac.uk</a:t>
            </a:r>
            <a:endParaRPr lang="en-GB" sz="1100" dirty="0" smtClean="0">
              <a:latin typeface="Calibri" pitchFamily="34" charset="0"/>
            </a:endParaRPr>
          </a:p>
          <a:p>
            <a:r>
              <a:rPr lang="en-GB" sz="1100" dirty="0" smtClean="0">
                <a:latin typeface="Calibri" pitchFamily="34" charset="0"/>
              </a:rPr>
              <a:t>Daresbury Laboratory 		John Simpson		</a:t>
            </a:r>
            <a:r>
              <a:rPr lang="en-GB" sz="1100" u="sng" dirty="0" smtClean="0">
                <a:latin typeface="Calibri" pitchFamily="34" charset="0"/>
                <a:hlinkClick r:id="rId5"/>
              </a:rPr>
              <a:t>john.simpson@stfc.ac.uk</a:t>
            </a:r>
            <a:endParaRPr lang="en-GB" sz="1100" dirty="0" smtClean="0">
              <a:latin typeface="Calibri" pitchFamily="34" charset="0"/>
            </a:endParaRPr>
          </a:p>
          <a:p>
            <a:r>
              <a:rPr lang="en-GB" sz="1100" dirty="0" smtClean="0">
                <a:latin typeface="Calibri" pitchFamily="34" charset="0"/>
              </a:rPr>
              <a:t>Univ. Edinburgh			Phil Woods		</a:t>
            </a:r>
            <a:r>
              <a:rPr lang="en-GB" sz="1100" u="sng" dirty="0" smtClean="0">
                <a:latin typeface="Calibri" pitchFamily="34" charset="0"/>
                <a:hlinkClick r:id="rId6"/>
              </a:rPr>
              <a:t>pjw@ph.ed.ac.uk</a:t>
            </a:r>
            <a:r>
              <a:rPr lang="en-GB" sz="1100" dirty="0" smtClean="0">
                <a:latin typeface="Calibri" pitchFamily="34" charset="0"/>
              </a:rPr>
              <a:t> </a:t>
            </a:r>
          </a:p>
          <a:p>
            <a:r>
              <a:rPr lang="en-GB" sz="1100" dirty="0" smtClean="0">
                <a:latin typeface="Calibri" pitchFamily="34" charset="0"/>
              </a:rPr>
              <a:t>Univ. Liverpool			Andrew Boston		A.J.Boston@liverpool.ac.uk </a:t>
            </a:r>
          </a:p>
          <a:p>
            <a:r>
              <a:rPr lang="en-GB" sz="1100" dirty="0" smtClean="0">
                <a:latin typeface="Calibri" pitchFamily="34" charset="0"/>
              </a:rPr>
              <a:t>Univ. Manchester		Dave Cullen		Dave.cullen@manchester.ac.uk </a:t>
            </a:r>
          </a:p>
          <a:p>
            <a:r>
              <a:rPr lang="en-GB" sz="1100" dirty="0" smtClean="0">
                <a:latin typeface="Calibri" pitchFamily="34" charset="0"/>
              </a:rPr>
              <a:t>Univ. Surrey			Phil Walker		P.Walker@surrey.ac.uk</a:t>
            </a:r>
          </a:p>
          <a:p>
            <a:r>
              <a:rPr lang="en-GB" sz="1100" dirty="0" smtClean="0">
                <a:latin typeface="Calibri" pitchFamily="34" charset="0"/>
              </a:rPr>
              <a:t>Univ. West of Scotland		John Smith		John.F.Smith@uws.ac.uk</a:t>
            </a:r>
          </a:p>
          <a:p>
            <a:r>
              <a:rPr lang="en-GB" sz="1100" dirty="0" smtClean="0">
                <a:latin typeface="Calibri" pitchFamily="34" charset="0"/>
              </a:rPr>
              <a:t>Univ. York			Mike Bentley		mab503@york.ac.uk</a:t>
            </a:r>
          </a:p>
          <a:p>
            <a:pPr marL="0" marR="0" lvl="0" indent="457200" algn="l" defTabSz="914400" rtl="0" eaLnBrk="1" fontAlgn="base" latinLnBrk="0" hangingPunct="1">
              <a:lnSpc>
                <a:spcPct val="100000"/>
              </a:lnSpc>
              <a:spcBef>
                <a:spcPct val="0"/>
              </a:spcBef>
              <a:spcAft>
                <a:spcPct val="0"/>
              </a:spcAft>
              <a:buClrTx/>
              <a:buSzTx/>
              <a:buFontTx/>
              <a:buNone/>
              <a:tabLst>
                <a:tab pos="2362200" algn="l"/>
              </a:tabLst>
            </a:pPr>
            <a:endParaRPr kumimoji="0" lang="en-GB" sz="11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Data Policy</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3" name="Rectangle 5"/>
          <p:cNvSpPr>
            <a:spLocks noChangeArrowheads="1"/>
          </p:cNvSpPr>
          <p:nvPr/>
        </p:nvSpPr>
        <p:spPr bwMode="auto">
          <a:xfrm>
            <a:off x="611560" y="1484784"/>
            <a:ext cx="8352928" cy="5032147"/>
          </a:xfrm>
          <a:prstGeom prst="rect">
            <a:avLst/>
          </a:prstGeom>
          <a:noFill/>
          <a:ln w="9525">
            <a:noFill/>
            <a:miter lim="800000"/>
            <a:headEnd/>
            <a:tailEnd/>
          </a:ln>
          <a:effectLst/>
        </p:spPr>
        <p:txBody>
          <a:bodyPr wrap="square" bIns="0">
            <a:spAutoFit/>
          </a:bodyPr>
          <a:lstStyle/>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Definition – Output of the AGATA system</a:t>
            </a:r>
          </a:p>
          <a:p>
            <a:r>
              <a:rPr lang="en-US" sz="1800" dirty="0" smtClean="0">
                <a:latin typeface="Times New Roman" pitchFamily="18" charset="0"/>
                <a:cs typeface="Times New Roman" pitchFamily="18" charset="0"/>
              </a:rPr>
              <a:t>	Primary contact for each experiment has to be defined</a:t>
            </a:r>
          </a:p>
          <a:p>
            <a:r>
              <a:rPr lang="en-US" sz="1800" dirty="0" smtClean="0">
                <a:latin typeface="Times New Roman" pitchFamily="18" charset="0"/>
                <a:cs typeface="Times New Roman" pitchFamily="18" charset="0"/>
              </a:rPr>
              <a:t>	Ownership AGATA</a:t>
            </a:r>
          </a:p>
          <a:p>
            <a:r>
              <a:rPr lang="en-US" sz="1800" dirty="0" smtClean="0">
                <a:latin typeface="Times New Roman" pitchFamily="18" charset="0"/>
                <a:cs typeface="Times New Roman" pitchFamily="18" charset="0"/>
              </a:rPr>
              <a:t>	Spokesperson of AGATA delegates ownership and access to primary contact</a:t>
            </a:r>
          </a:p>
          <a:p>
            <a:r>
              <a:rPr lang="en-US" sz="1800" dirty="0" smtClean="0">
                <a:latin typeface="Times New Roman" pitchFamily="18" charset="0"/>
                <a:cs typeface="Times New Roman" pitchFamily="18" charset="0"/>
              </a:rPr>
              <a:t>		Done for Legnaro so far period of two years, </a:t>
            </a:r>
            <a:r>
              <a:rPr lang="en-US" sz="1800" dirty="0" smtClean="0">
                <a:solidFill>
                  <a:srgbClr val="FF0000"/>
                </a:solidFill>
                <a:latin typeface="Times New Roman" pitchFamily="18" charset="0"/>
                <a:cs typeface="Times New Roman" pitchFamily="18" charset="0"/>
              </a:rPr>
              <a:t>needs updating</a:t>
            </a:r>
          </a:p>
          <a:p>
            <a:r>
              <a:rPr lang="en-US" sz="1800" dirty="0" smtClean="0">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GSI to do</a:t>
            </a:r>
          </a:p>
          <a:p>
            <a:r>
              <a:rPr lang="en-US" sz="1800" dirty="0" smtClean="0">
                <a:latin typeface="Times New Roman" pitchFamily="18" charset="0"/>
                <a:cs typeface="Times New Roman" pitchFamily="18" charset="0"/>
                <a:hlinkClick r:id="rId3"/>
              </a:rPr>
              <a:t>http</a:t>
            </a:r>
            <a:r>
              <a:rPr lang="en-US" sz="1800" dirty="0">
                <a:latin typeface="Times New Roman" pitchFamily="18" charset="0"/>
                <a:cs typeface="Times New Roman" pitchFamily="18" charset="0"/>
                <a:hlinkClick r:id="rId3"/>
              </a:rPr>
              <a:t>://npg.dl.ac.uk/agata_acc/AGATA_Data_Policy.html</a:t>
            </a:r>
            <a:r>
              <a:rPr lang="en-US" sz="1800" dirty="0">
                <a:latin typeface="Times New Roman" pitchFamily="18" charset="0"/>
                <a:cs typeface="Times New Roman" pitchFamily="18" charset="0"/>
              </a:rPr>
              <a:t> </a:t>
            </a:r>
          </a:p>
          <a:p>
            <a:endParaRPr lang="en-US" sz="1800" dirty="0">
              <a:latin typeface="Times New Roman" pitchFamily="18" charset="0"/>
              <a:cs typeface="Times New Roman" pitchFamily="18" charset="0"/>
            </a:endParaRPr>
          </a:p>
          <a:p>
            <a:r>
              <a:rPr lang="en-US" sz="1800" dirty="0" smtClean="0">
                <a:latin typeface="Times New Roman" pitchFamily="18" charset="0"/>
                <a:cs typeface="Times New Roman" pitchFamily="18" charset="0"/>
              </a:rPr>
              <a:t>	Exploitation</a:t>
            </a:r>
          </a:p>
          <a:p>
            <a:r>
              <a:rPr lang="en-US" sz="1800" dirty="0" smtClean="0">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Annual report to ACC of status of experiment (report at annual meeting)</a:t>
            </a:r>
          </a:p>
          <a:p>
            <a:r>
              <a:rPr lang="en-US" sz="1800" dirty="0" smtClean="0">
                <a:solidFill>
                  <a:srgbClr val="FF0000"/>
                </a:solidFill>
                <a:latin typeface="Times New Roman" pitchFamily="18" charset="0"/>
                <a:cs typeface="Times New Roman" pitchFamily="18" charset="0"/>
              </a:rPr>
              <a:t>	Publication information to the ACC</a:t>
            </a:r>
          </a:p>
          <a:p>
            <a:r>
              <a:rPr lang="en-US" sz="1800" dirty="0" smtClean="0">
                <a:solidFill>
                  <a:srgbClr val="FF0000"/>
                </a:solidFill>
                <a:latin typeface="Times New Roman" pitchFamily="18" charset="0"/>
                <a:cs typeface="Times New Roman" pitchFamily="18" charset="0"/>
              </a:rPr>
              <a:t>	Brief report on experiments, send in or keep up to date.</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hlinkClick r:id="rId3"/>
              </a:rPr>
              <a:t>http://npg.dl.ac.uk/agata_acc/AGATA_Data_Policy.html</a:t>
            </a: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 </a:t>
            </a:r>
          </a:p>
          <a:p>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187624" y="908720"/>
            <a:ext cx="5544616" cy="584775"/>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AGATA Publication and Publications Policy</a:t>
            </a:r>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259632" y="1628800"/>
            <a:ext cx="6192688" cy="4201150"/>
          </a:xfrm>
          <a:prstGeom prst="rect">
            <a:avLst/>
          </a:prstGeom>
          <a:noFill/>
          <a:ln w="9525">
            <a:noFill/>
            <a:miter lim="800000"/>
            <a:headEnd/>
            <a:tailEnd/>
          </a:ln>
          <a:effectLst/>
        </p:spPr>
        <p:txBody>
          <a:bodyPr wrap="square" bIns="0">
            <a:spAutoFit/>
          </a:bodyPr>
          <a:lstStyle/>
          <a:p>
            <a:r>
              <a:rPr lang="en-US" sz="1800" dirty="0" smtClean="0">
                <a:latin typeface="Comic Sans MS" pitchFamily="66" charset="0"/>
                <a:cs typeface="Times New Roman" pitchFamily="18" charset="0"/>
              </a:rPr>
              <a:t>Policy defined </a:t>
            </a:r>
            <a:r>
              <a:rPr lang="en-US" sz="1800" dirty="0">
                <a:latin typeface="Comic Sans MS" pitchFamily="66" charset="0"/>
                <a:cs typeface="Times New Roman" pitchFamily="18" charset="0"/>
              </a:rPr>
              <a:t>for Physics and technical publications</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Maintain list on AGAA ACC web pages</a:t>
            </a:r>
          </a:p>
          <a:p>
            <a:r>
              <a:rPr lang="en-US" sz="1800" dirty="0" smtClean="0">
                <a:latin typeface="Comic Sans MS" pitchFamily="66" charset="0"/>
                <a:cs typeface="Times New Roman" pitchFamily="18" charset="0"/>
              </a:rPr>
              <a:t>What else, thesis, reports, talks ….. </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Technical publications, AMB approval</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Publications Policy:</a:t>
            </a:r>
          </a:p>
          <a:p>
            <a:endParaRPr lang="en-US" sz="1800" dirty="0" smtClean="0">
              <a:latin typeface="Comic Sans MS" pitchFamily="66" charset="0"/>
              <a:cs typeface="Times New Roman" pitchFamily="18" charset="0"/>
            </a:endParaRPr>
          </a:p>
          <a:p>
            <a:r>
              <a:rPr lang="en-US" sz="1800" dirty="0" smtClean="0">
                <a:latin typeface="Comic Sans MS" pitchFamily="66" charset="0"/>
                <a:cs typeface="Times New Roman" pitchFamily="18" charset="0"/>
              </a:rPr>
              <a:t>ASC</a:t>
            </a:r>
          </a:p>
          <a:p>
            <a:r>
              <a:rPr lang="en-US" sz="1800" dirty="0" smtClean="0">
                <a:latin typeface="Comic Sans MS" pitchFamily="66" charset="0"/>
                <a:cs typeface="Times New Roman" pitchFamily="18" charset="0"/>
              </a:rPr>
              <a:t>Core authors for physics papers from Legnaro (156)</a:t>
            </a:r>
          </a:p>
          <a:p>
            <a:r>
              <a:rPr lang="en-US" sz="1800" dirty="0" smtClean="0">
                <a:latin typeface="Comic Sans MS" pitchFamily="66" charset="0"/>
                <a:cs typeface="Times New Roman" pitchFamily="18" charset="0"/>
              </a:rPr>
              <a:t>List defined</a:t>
            </a:r>
          </a:p>
          <a:p>
            <a:r>
              <a:rPr lang="en-US" sz="1800" dirty="0" smtClean="0">
                <a:latin typeface="Comic Sans MS" pitchFamily="66" charset="0"/>
                <a:cs typeface="Times New Roman" pitchFamily="18" charset="0"/>
              </a:rPr>
              <a:t>Sign up required</a:t>
            </a:r>
          </a:p>
          <a:p>
            <a:r>
              <a:rPr lang="en-US" sz="1800" dirty="0" smtClean="0">
                <a:latin typeface="Comic Sans MS" pitchFamily="66" charset="0"/>
                <a:cs typeface="Times New Roman" pitchFamily="18" charset="0"/>
              </a:rPr>
              <a:t>Administration ASC asked ACC</a:t>
            </a:r>
          </a:p>
          <a:p>
            <a:r>
              <a:rPr lang="en-US" sz="1800" dirty="0" smtClean="0">
                <a:latin typeface="Comic Sans MS" pitchFamily="66" charset="0"/>
                <a:cs typeface="Times New Roman" pitchFamily="18" charset="0"/>
              </a:rPr>
              <a:t>Web based system. </a:t>
            </a:r>
          </a:p>
        </p:txBody>
      </p:sp>
    </p:spTree>
    <p:extLst>
      <p:ext uri="{BB962C8B-B14F-4D97-AF65-F5344CB8AC3E}">
        <p14:creationId xmlns:p14="http://schemas.microsoft.com/office/powerpoint/2010/main" val="979429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67" name="Rectangle 19"/>
          <p:cNvSpPr>
            <a:spLocks noChangeArrowheads="1"/>
          </p:cNvSpPr>
          <p:nvPr/>
        </p:nvSpPr>
        <p:spPr bwMode="auto">
          <a:xfrm>
            <a:off x="1619250" y="5084763"/>
            <a:ext cx="7524750" cy="1773237"/>
          </a:xfrm>
          <a:prstGeom prst="rect">
            <a:avLst/>
          </a:prstGeom>
          <a:solidFill>
            <a:schemeClr val="bg1"/>
          </a:solidFill>
          <a:ln w="9525">
            <a:noFill/>
            <a:miter lim="800000"/>
            <a:headEnd/>
            <a:tailEnd/>
          </a:ln>
          <a:effectLst/>
        </p:spPr>
        <p:txBody>
          <a:bodyPr wrap="none" anchor="ctr"/>
          <a:lstStyle/>
          <a:p>
            <a:endParaRPr lang="en-GB"/>
          </a:p>
        </p:txBody>
      </p:sp>
      <p:sp>
        <p:nvSpPr>
          <p:cNvPr id="155651" name="Rectangle 3"/>
          <p:cNvSpPr>
            <a:spLocks noGrp="1" noChangeArrowheads="1"/>
          </p:cNvSpPr>
          <p:nvPr>
            <p:ph type="title" idx="4294967295"/>
          </p:nvPr>
        </p:nvSpPr>
        <p:spPr>
          <a:xfrm>
            <a:off x="971600" y="116632"/>
            <a:ext cx="6705600" cy="1216025"/>
          </a:xfrm>
          <a:noFill/>
        </p:spPr>
        <p:txBody>
          <a:bodyPr/>
          <a:lstStyle/>
          <a:p>
            <a:r>
              <a:rPr lang="en-GB" sz="3200" b="1" dirty="0" smtClean="0">
                <a:solidFill>
                  <a:schemeClr val="accent2"/>
                </a:solidFill>
                <a:latin typeface="Comic Sans MS" pitchFamily="66" charset="0"/>
              </a:rPr>
              <a:t>AGATA ACC </a:t>
            </a:r>
            <a:br>
              <a:rPr lang="en-GB" sz="3200" b="1" dirty="0" smtClean="0">
                <a:solidFill>
                  <a:schemeClr val="accent2"/>
                </a:solidFill>
                <a:latin typeface="Comic Sans MS" pitchFamily="66" charset="0"/>
              </a:rPr>
            </a:br>
            <a:r>
              <a:rPr lang="en-GB" sz="3200" b="1" dirty="0" smtClean="0">
                <a:solidFill>
                  <a:schemeClr val="accent2"/>
                </a:solidFill>
                <a:latin typeface="Comic Sans MS" pitchFamily="66" charset="0"/>
              </a:rPr>
              <a:t/>
            </a:r>
            <a:br>
              <a:rPr lang="en-GB" sz="3200" b="1" dirty="0" smtClean="0">
                <a:solidFill>
                  <a:schemeClr val="accent2"/>
                </a:solidFill>
                <a:latin typeface="Comic Sans MS" pitchFamily="66" charset="0"/>
              </a:rPr>
            </a:br>
            <a:endParaRPr lang="en-GB" sz="1800" b="1" dirty="0" smtClean="0">
              <a:solidFill>
                <a:schemeClr val="accent2"/>
              </a:solidFill>
              <a:latin typeface="Comic Sans MS" pitchFamily="66" charset="0"/>
            </a:endParaRPr>
          </a:p>
        </p:txBody>
      </p:sp>
      <p:sp>
        <p:nvSpPr>
          <p:cNvPr id="155652" name="Rectangle 4"/>
          <p:cNvSpPr>
            <a:spLocks noChangeArrowheads="1"/>
          </p:cNvSpPr>
          <p:nvPr/>
        </p:nvSpPr>
        <p:spPr bwMode="auto">
          <a:xfrm>
            <a:off x="1043652" y="908720"/>
            <a:ext cx="7416824" cy="1077218"/>
          </a:xfrm>
          <a:prstGeom prst="rect">
            <a:avLst/>
          </a:prstGeom>
          <a:noFill/>
          <a:ln w="9525">
            <a:noFill/>
            <a:miter lim="800000"/>
            <a:headEnd/>
            <a:tailEnd/>
          </a:ln>
          <a:effectLst/>
        </p:spPr>
        <p:txBody>
          <a:bodyPr wrap="square">
            <a:spAutoFit/>
          </a:bodyPr>
          <a:lstStyle/>
          <a:p>
            <a:r>
              <a:rPr lang="en-GB" sz="1600" b="1" dirty="0" smtClean="0">
                <a:latin typeface="Comic Sans MS" pitchFamily="66" charset="0"/>
              </a:rPr>
              <a:t>AGATA Publication and Publications Policy Web based system</a:t>
            </a:r>
          </a:p>
          <a:p>
            <a:endParaRPr lang="en-GB" sz="1600" dirty="0" smtClean="0">
              <a:latin typeface="Comic Sans MS" pitchFamily="66" charset="0"/>
            </a:endParaRPr>
          </a:p>
          <a:p>
            <a:endParaRPr lang="en-GB" sz="1600" dirty="0" smtClean="0">
              <a:latin typeface="Comic Sans MS" pitchFamily="66" charset="0"/>
            </a:endParaRPr>
          </a:p>
          <a:p>
            <a:endParaRPr lang="en-GB" sz="1600" dirty="0">
              <a:latin typeface="Comic Sans MS" pitchFamily="66" charset="0"/>
            </a:endParaRPr>
          </a:p>
        </p:txBody>
      </p:sp>
      <p:sp>
        <p:nvSpPr>
          <p:cNvPr id="155653" name="Rectangle 5"/>
          <p:cNvSpPr>
            <a:spLocks noChangeArrowheads="1"/>
          </p:cNvSpPr>
          <p:nvPr/>
        </p:nvSpPr>
        <p:spPr bwMode="auto">
          <a:xfrm>
            <a:off x="1079612" y="1844824"/>
            <a:ext cx="6192688" cy="3093154"/>
          </a:xfrm>
          <a:prstGeom prst="rect">
            <a:avLst/>
          </a:prstGeom>
          <a:noFill/>
          <a:ln w="9525">
            <a:noFill/>
            <a:miter lim="800000"/>
            <a:headEnd/>
            <a:tailEnd/>
          </a:ln>
          <a:effectLst/>
        </p:spPr>
        <p:txBody>
          <a:bodyPr wrap="square" bIns="0">
            <a:spAutoFit/>
          </a:bodyPr>
          <a:lstStyle/>
          <a:p>
            <a:r>
              <a:rPr lang="en-US" sz="1800" dirty="0" smtClean="0">
                <a:latin typeface="Comic Sans MS" pitchFamily="66" charset="0"/>
                <a:cs typeface="Times New Roman" pitchFamily="18" charset="0"/>
              </a:rPr>
              <a:t>Created and maintained by Johan Nyberg</a:t>
            </a:r>
          </a:p>
          <a:p>
            <a:endParaRPr lang="en-US" sz="1800" dirty="0">
              <a:latin typeface="Comic Sans MS" pitchFamily="66" charset="0"/>
              <a:cs typeface="Times New Roman" pitchFamily="18" charset="0"/>
            </a:endParaRPr>
          </a:p>
          <a:p>
            <a:r>
              <a:rPr lang="en-US" sz="1800" dirty="0">
                <a:latin typeface="Comic Sans MS" pitchFamily="66" charset="0"/>
                <a:cs typeface="Times New Roman" pitchFamily="18" charset="0"/>
                <a:hlinkClick r:id="rId3"/>
              </a:rPr>
              <a:t>https://www.agata.org/physics_publications</a:t>
            </a:r>
            <a:r>
              <a:rPr lang="en-US" sz="1800" dirty="0" smtClean="0">
                <a:latin typeface="Comic Sans MS" pitchFamily="66" charset="0"/>
                <a:cs typeface="Times New Roman" pitchFamily="18" charset="0"/>
                <a:hlinkClick r:id="rId3"/>
              </a:rPr>
              <a:t>/</a:t>
            </a:r>
            <a:r>
              <a:rPr lang="en-US" sz="1800" dirty="0" smtClean="0">
                <a:latin typeface="Comic Sans MS" pitchFamily="66" charset="0"/>
                <a:cs typeface="Times New Roman" pitchFamily="18" charset="0"/>
              </a:rPr>
              <a:t> </a:t>
            </a:r>
          </a:p>
          <a:p>
            <a:endParaRPr lang="en-US" sz="1800" dirty="0">
              <a:latin typeface="Comic Sans MS" pitchFamily="66" charset="0"/>
              <a:cs typeface="Times New Roman" pitchFamily="18" charset="0"/>
            </a:endParaRPr>
          </a:p>
          <a:p>
            <a:r>
              <a:rPr lang="en-US" sz="1800" dirty="0" smtClean="0">
                <a:latin typeface="Comic Sans MS" pitchFamily="66" charset="0"/>
                <a:cs typeface="Times New Roman" pitchFamily="18" charset="0"/>
              </a:rPr>
              <a:t>Instructions</a:t>
            </a:r>
          </a:p>
          <a:p>
            <a:endParaRPr lang="en-US" sz="1800" dirty="0">
              <a:latin typeface="Comic Sans MS" pitchFamily="66" charset="0"/>
              <a:cs typeface="Times New Roman" pitchFamily="18" charset="0"/>
            </a:endParaRPr>
          </a:p>
          <a:p>
            <a:r>
              <a:rPr lang="en-US" sz="1800" dirty="0" smtClean="0">
                <a:latin typeface="Comic Sans MS" pitchFamily="66" charset="0"/>
                <a:cs typeface="Times New Roman" pitchFamily="18" charset="0"/>
              </a:rPr>
              <a:t>Submit paper to Johan Nyberg (copy John Simpson)</a:t>
            </a:r>
          </a:p>
          <a:p>
            <a:r>
              <a:rPr lang="en-US" sz="1800" dirty="0" smtClean="0">
                <a:latin typeface="Comic Sans MS" pitchFamily="66" charset="0"/>
                <a:cs typeface="Times New Roman" pitchFamily="18" charset="0"/>
              </a:rPr>
              <a:t>Set a deadline for core authors to reply (2 weeks)</a:t>
            </a:r>
          </a:p>
          <a:p>
            <a:r>
              <a:rPr lang="en-US" sz="1800" dirty="0" smtClean="0">
                <a:latin typeface="Comic Sans MS" pitchFamily="66" charset="0"/>
                <a:cs typeface="Times New Roman" pitchFamily="18" charset="0"/>
              </a:rPr>
              <a:t>List of core authors available after deadline</a:t>
            </a:r>
          </a:p>
          <a:p>
            <a:endParaRPr lang="en-US" sz="1800" dirty="0">
              <a:latin typeface="Comic Sans MS" pitchFamily="66" charset="0"/>
              <a:cs typeface="Times New Roman" pitchFamily="18" charset="0"/>
            </a:endParaRPr>
          </a:p>
          <a:p>
            <a:r>
              <a:rPr lang="en-US" sz="1800" dirty="0" smtClean="0">
                <a:latin typeface="Comic Sans MS" pitchFamily="66" charset="0"/>
                <a:cs typeface="Times New Roman" pitchFamily="18" charset="0"/>
              </a:rPr>
              <a:t>System works, not totally automatic yet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ヒラギノ角ゴ Pro W3"/>
        <a:cs typeface=""/>
      </a:majorFont>
      <a:minorFont>
        <a:latin typeface="Lucida Grande"/>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84" charset="0"/>
            <a:ea typeface="ヒラギノ角ゴ Pro W3"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10199</TotalTime>
  <Words>843</Words>
  <Application>Microsoft Office PowerPoint</Application>
  <PresentationFormat>On-screen Show (4:3)</PresentationFormat>
  <Paragraphs>409</Paragraphs>
  <Slides>22</Slides>
  <Notes>15</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Blank Presentation</vt:lpstr>
      <vt:lpstr>1_Blank Presentation</vt:lpstr>
      <vt:lpstr>PowerPoint Presentation</vt:lpstr>
      <vt:lpstr>AGATA ACC Agenda  27th June 2013, Liverpool  </vt:lpstr>
      <vt:lpstr>AGATA ACC Agenda  27th June 2013, Liverpool  </vt:lpstr>
      <vt:lpstr>AGATA ACC   </vt:lpstr>
      <vt:lpstr>AGATA ACC   </vt:lpstr>
      <vt:lpstr>AGATA ACC   </vt:lpstr>
      <vt:lpstr>AGATA ACC Data Policy  </vt:lpstr>
      <vt:lpstr>AGATA ACC   </vt:lpstr>
      <vt:lpstr>AGATA ACC   </vt:lpstr>
      <vt:lpstr>AGATA ACC   </vt:lpstr>
      <vt:lpstr>AGATA ACC   </vt:lpstr>
      <vt:lpstr>AGATA ACC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AGATA ACC   </vt:lpstr>
      <vt:lpstr>AGATA ACC   </vt:lpstr>
      <vt:lpstr>AGATA ACC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dc:title>
  <dc:creator>J Simpson</dc:creator>
  <cp:lastModifiedBy>Gilmore, Nicola [scng325]</cp:lastModifiedBy>
  <cp:revision>146</cp:revision>
  <cp:lastPrinted>2013-06-07T09:36:20Z</cp:lastPrinted>
  <dcterms:created xsi:type="dcterms:W3CDTF">2007-03-15T09:55:48Z</dcterms:created>
  <dcterms:modified xsi:type="dcterms:W3CDTF">2013-06-27T11:16:01Z</dcterms:modified>
</cp:coreProperties>
</file>