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Lst>
  <p:notesMasterIdLst>
    <p:notesMasterId r:id="rId18"/>
  </p:notesMasterIdLst>
  <p:handoutMasterIdLst>
    <p:handoutMasterId r:id="rId19"/>
  </p:handoutMasterIdLst>
  <p:sldIdLst>
    <p:sldId id="359" r:id="rId3"/>
    <p:sldId id="321" r:id="rId4"/>
    <p:sldId id="365" r:id="rId5"/>
    <p:sldId id="366" r:id="rId6"/>
    <p:sldId id="364" r:id="rId7"/>
    <p:sldId id="367" r:id="rId8"/>
    <p:sldId id="368" r:id="rId9"/>
    <p:sldId id="369" r:id="rId10"/>
    <p:sldId id="370" r:id="rId11"/>
    <p:sldId id="373" r:id="rId12"/>
    <p:sldId id="350" r:id="rId13"/>
    <p:sldId id="371" r:id="rId14"/>
    <p:sldId id="375" r:id="rId15"/>
    <p:sldId id="372" r:id="rId16"/>
    <p:sldId id="374"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1pPr>
    <a:lvl2pPr marL="4572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2pPr>
    <a:lvl3pPr marL="9144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3pPr>
    <a:lvl4pPr marL="13716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4pPr>
    <a:lvl5pPr marL="18288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5pPr>
    <a:lvl6pPr marL="2286000" algn="l" defTabSz="914400" rtl="0" eaLnBrk="1" latinLnBrk="0" hangingPunct="1">
      <a:defRPr sz="2400" kern="1200">
        <a:solidFill>
          <a:schemeClr val="tx1"/>
        </a:solidFill>
        <a:latin typeface="Lucida Grande" pitchFamily="48" charset="0"/>
        <a:ea typeface="ヒラギノ角ゴ Pro W3" pitchFamily="48" charset="-128"/>
        <a:cs typeface="+mn-cs"/>
      </a:defRPr>
    </a:lvl6pPr>
    <a:lvl7pPr marL="2743200" algn="l" defTabSz="914400" rtl="0" eaLnBrk="1" latinLnBrk="0" hangingPunct="1">
      <a:defRPr sz="2400" kern="1200">
        <a:solidFill>
          <a:schemeClr val="tx1"/>
        </a:solidFill>
        <a:latin typeface="Lucida Grande" pitchFamily="48" charset="0"/>
        <a:ea typeface="ヒラギノ角ゴ Pro W3" pitchFamily="48" charset="-128"/>
        <a:cs typeface="+mn-cs"/>
      </a:defRPr>
    </a:lvl7pPr>
    <a:lvl8pPr marL="3200400" algn="l" defTabSz="914400" rtl="0" eaLnBrk="1" latinLnBrk="0" hangingPunct="1">
      <a:defRPr sz="2400" kern="1200">
        <a:solidFill>
          <a:schemeClr val="tx1"/>
        </a:solidFill>
        <a:latin typeface="Lucida Grande" pitchFamily="48" charset="0"/>
        <a:ea typeface="ヒラギノ角ゴ Pro W3" pitchFamily="48" charset="-128"/>
        <a:cs typeface="+mn-cs"/>
      </a:defRPr>
    </a:lvl8pPr>
    <a:lvl9pPr marL="3657600" algn="l" defTabSz="914400" rtl="0" eaLnBrk="1" latinLnBrk="0" hangingPunct="1">
      <a:defRPr sz="2400" kern="1200">
        <a:solidFill>
          <a:schemeClr val="tx1"/>
        </a:solidFill>
        <a:latin typeface="Lucida Grande" pitchFamily="48" charset="0"/>
        <a:ea typeface="ヒラギノ角ゴ Pro W3"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79" autoAdjust="0"/>
    <p:restoredTop sz="94709" autoAdjust="0"/>
  </p:normalViewPr>
  <p:slideViewPr>
    <p:cSldViewPr>
      <p:cViewPr varScale="1">
        <p:scale>
          <a:sx n="74" d="100"/>
          <a:sy n="74" d="100"/>
        </p:scale>
        <p:origin x="-144"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5.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3.xml"/><Relationship Id="rId5" Type="http://schemas.openxmlformats.org/officeDocument/2006/relationships/slide" Target="slides/slide6.xml"/><Relationship Id="rId10" Type="http://schemas.openxmlformats.org/officeDocument/2006/relationships/slide" Target="slides/slide12.xml"/><Relationship Id="rId4" Type="http://schemas.openxmlformats.org/officeDocument/2006/relationships/slide" Target="slides/slide5.xml"/><Relationship Id="rId9"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C495B3-AF85-4310-8492-975CF44B0970}" type="datetimeFigureOut">
              <a:rPr lang="en-GB" smtClean="0"/>
              <a:pPr/>
              <a:t>27/11/2010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0243B1C-B69B-4082-A1C2-89B5DECFFB38}"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Lucida Grande" pitchFamily="84" charset="0"/>
                <a:ea typeface="ヒラギノ角ゴ Pro W3" pitchFamily="84"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Lucida Grande" pitchFamily="84" charset="0"/>
                <a:ea typeface="ヒラギノ角ゴ Pro W3" pitchFamily="84" charset="-128"/>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Lucida Grande" pitchFamily="84" charset="0"/>
                <a:ea typeface="ヒラギノ角ゴ Pro W3" pitchFamily="84"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Lucida Grande" pitchFamily="84" charset="0"/>
                <a:ea typeface="ヒラギノ角ゴ Pro W3" pitchFamily="84" charset="-128"/>
              </a:defRPr>
            </a:lvl1pPr>
          </a:lstStyle>
          <a:p>
            <a:pPr>
              <a:defRPr/>
            </a:pPr>
            <a:fld id="{A1AAFEC3-2E5F-4B02-93F3-FE03DB0B31B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1pPr>
    <a:lvl2pPr marL="4572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8B39B9-C208-4256-B2AB-4B7666AC605C}" type="slidenum">
              <a:rPr lang="en-US"/>
              <a:pPr/>
              <a:t>1</a:t>
            </a:fld>
            <a:endParaRPr lang="en-US"/>
          </a:p>
        </p:txBody>
      </p:sp>
      <p:sp>
        <p:nvSpPr>
          <p:cNvPr id="12290" name="Rectangle 2"/>
          <p:cNvSpPr>
            <a:spLocks noGrp="1" noRot="1" noChangeAspect="1" noChangeArrowheads="1" noTextEdit="1"/>
          </p:cNvSpPr>
          <p:nvPr>
            <p:ph type="sldImg"/>
          </p:nvPr>
        </p:nvSpPr>
        <p:spPr>
          <a:xfrm>
            <a:off x="1128713" y="703263"/>
            <a:ext cx="4598987" cy="3448050"/>
          </a:xfrm>
          <a:ln/>
        </p:spPr>
      </p:sp>
      <p:sp>
        <p:nvSpPr>
          <p:cNvPr id="12291" name="Rectangle 3"/>
          <p:cNvSpPr>
            <a:spLocks noGrp="1" noChangeArrowheads="1"/>
          </p:cNvSpPr>
          <p:nvPr>
            <p:ph type="body" idx="1"/>
          </p:nvPr>
        </p:nvSpPr>
        <p:spPr>
          <a:xfrm>
            <a:off x="926151" y="4362450"/>
            <a:ext cx="5005699" cy="4078165"/>
          </a:xfrm>
        </p:spPr>
        <p:txBody>
          <a:bodyPr/>
          <a:lstStyle/>
          <a:p>
            <a:r>
              <a:rPr lang="en-GB" sz="1400" b="1">
                <a:latin typeface="Comic Sans MS" pitchFamily="66" charset="0"/>
              </a:rPr>
              <a:t>Introduction</a:t>
            </a:r>
          </a:p>
          <a:p>
            <a:endParaRPr lang="en-GB" sz="1400" b="1">
              <a:latin typeface="Comic Sans MS" pitchFamily="66" charset="0"/>
            </a:endParaRPr>
          </a:p>
          <a:p>
            <a:r>
              <a:rPr lang="en-GB" sz="1400" b="1">
                <a:latin typeface="Comic Sans MS" pitchFamily="66" charset="0"/>
              </a:rPr>
              <a:t>Overview of the system</a:t>
            </a:r>
          </a:p>
          <a:p>
            <a:endParaRPr lang="en-GB" sz="1400" b="1">
              <a:latin typeface="Comic Sans MS" pitchFamily="66" charset="0"/>
            </a:endParaRPr>
          </a:p>
          <a:p>
            <a:r>
              <a:rPr lang="en-GB" sz="1400" b="1">
                <a:latin typeface="Comic Sans MS" pitchFamily="66" charset="0"/>
              </a:rPr>
              <a:t>Physics outcomes from this meeting important</a:t>
            </a:r>
          </a:p>
          <a:p>
            <a:r>
              <a:rPr lang="en-GB" sz="1400" b="1">
                <a:latin typeface="Comic Sans MS" pitchFamily="66" charset="0"/>
              </a:rPr>
              <a:t>	define physics case</a:t>
            </a:r>
          </a:p>
          <a:p>
            <a:r>
              <a:rPr lang="en-GB" sz="1400" b="1">
                <a:latin typeface="Comic Sans MS" pitchFamily="66" charset="0"/>
              </a:rPr>
              <a:t>	experimental constraints</a:t>
            </a:r>
          </a:p>
          <a:p>
            <a:r>
              <a:rPr lang="en-GB" sz="1400" b="1">
                <a:latin typeface="Comic Sans MS" pitchFamily="66" charset="0"/>
              </a:rPr>
              <a:t>	range of experiments</a:t>
            </a:r>
          </a:p>
          <a:p>
            <a:r>
              <a:rPr lang="en-GB" sz="1400" b="1">
                <a:latin typeface="Comic Sans MS" pitchFamily="66" charset="0"/>
              </a:rPr>
              <a:t>	key experiments demonstrator/full array</a:t>
            </a:r>
          </a:p>
          <a:p>
            <a:r>
              <a:rPr lang="en-GB" sz="1400" b="1">
                <a:latin typeface="Comic Sans MS" pitchFamily="66" charset="0"/>
              </a:rPr>
              <a:t>	meeting</a:t>
            </a:r>
          </a:p>
          <a:p>
            <a:r>
              <a:rPr lang="en-GB" sz="1400" b="1">
                <a:latin typeface="Comic Sans MS" pitchFamily="66" charset="0"/>
              </a:rPr>
              <a:t>Key design parameters Before too late</a:t>
            </a:r>
          </a:p>
          <a:p>
            <a:r>
              <a:rPr lang="en-GB" sz="1400" b="1">
                <a:latin typeface="Comic Sans MS" pitchFamily="66" charset="0"/>
              </a:rPr>
              <a:t>120/180 decision</a:t>
            </a:r>
          </a:p>
          <a:p>
            <a:endParaRPr lang="en-GB" sz="1400" b="1">
              <a:latin typeface="Comic Sans MS" pitchFamily="66" charset="0"/>
            </a:endParaRPr>
          </a:p>
          <a:p>
            <a:endParaRPr lang="en-GB" sz="1400" b="1">
              <a:latin typeface="Comic Sans MS" pitchFamily="6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a:xfrm>
            <a:off x="685800" y="4343400"/>
            <a:ext cx="5486400" cy="4114800"/>
          </a:xfrm>
          <a:noFill/>
          <a:ln/>
        </p:spPr>
        <p:txBody>
          <a:bodyPr/>
          <a:lstStyle/>
          <a:p>
            <a:endParaRPr lang="en-US" smtClean="0">
              <a:latin typeface="Lucida Grande" pitchFamily="48" charset="0"/>
              <a:ea typeface="ヒラギノ角ゴ Pro W3" pitchFamily="48"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28713" y="703263"/>
            <a:ext cx="4597400" cy="3448050"/>
          </a:xfrm>
          <a:ln/>
        </p:spPr>
      </p:sp>
      <p:sp>
        <p:nvSpPr>
          <p:cNvPr id="156675" name="Rectangle 3"/>
          <p:cNvSpPr>
            <a:spLocks noGrp="1" noChangeArrowheads="1"/>
          </p:cNvSpPr>
          <p:nvPr>
            <p:ph type="body" idx="1"/>
          </p:nvPr>
        </p:nvSpPr>
        <p:spPr>
          <a:xfrm>
            <a:off x="925513" y="4362450"/>
            <a:ext cx="5006975" cy="4078288"/>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32054D-CC43-49BA-AC61-9F5EAC722EE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1970065"/>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EB25D68F-3112-4EA1-A877-BC1181C9B519}" type="datetimeFigureOut">
              <a:rPr lang="en-US"/>
              <a:pPr>
                <a:defRPr/>
              </a:pPr>
              <a:t>11/27/2010</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557338"/>
            <a:ext cx="7772400" cy="3800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0CDB3F59-E95B-40F3-ABF4-1F6D5F74A92E}" type="datetimeFigureOut">
              <a:rPr lang="en-US"/>
              <a:pPr>
                <a:defRPr/>
              </a:pPr>
              <a:t>11/27/2010</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8604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28586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A13BDF24-CC9A-4E45-B49B-DC4F2C598119}" type="datetimeFigureOut">
              <a:rPr lang="en-US"/>
              <a:pPr>
                <a:defRPr/>
              </a:pPr>
              <a:t>11/27/2010</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57338"/>
            <a:ext cx="3810000" cy="45148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3810000" cy="3800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377F94B7-42A6-4B14-BD4F-ECAB92D9A74A}" type="datetimeFigureOut">
              <a:rPr lang="en-US"/>
              <a:pPr>
                <a:defRPr/>
              </a:pPr>
              <a:t>11/27/2010</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897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1829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0" y="6400800"/>
            <a:ext cx="1905000" cy="457200"/>
          </a:xfrm>
        </p:spPr>
        <p:txBody>
          <a:bodyPr/>
          <a:lstStyle>
            <a:lvl1pPr>
              <a:defRPr/>
            </a:lvl1pPr>
          </a:lstStyle>
          <a:p>
            <a:pPr>
              <a:defRPr/>
            </a:pPr>
            <a:fld id="{7BB0DD9A-E1E9-468F-9910-1959982F69E1}" type="datetimeFigureOut">
              <a:rPr lang="en-US"/>
              <a:pPr>
                <a:defRPr/>
              </a:pPr>
              <a:t>11/27/2010</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0" y="6400800"/>
            <a:ext cx="1905000" cy="457200"/>
          </a:xfrm>
        </p:spPr>
        <p:txBody>
          <a:bodyPr/>
          <a:lstStyle>
            <a:lvl1pPr>
              <a:defRPr/>
            </a:lvl1pPr>
          </a:lstStyle>
          <a:p>
            <a:pPr>
              <a:defRPr/>
            </a:pPr>
            <a:fld id="{B72DB5D8-5F68-4C36-9FDA-004C506CA6FA}" type="datetimeFigureOut">
              <a:rPr lang="en-US"/>
              <a:pPr>
                <a:defRPr/>
              </a:pPr>
              <a:t>11/27/2010</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6400800"/>
            <a:ext cx="1905000" cy="457200"/>
          </a:xfrm>
        </p:spPr>
        <p:txBody>
          <a:bodyPr/>
          <a:lstStyle>
            <a:lvl1pPr>
              <a:defRPr/>
            </a:lvl1pPr>
          </a:lstStyle>
          <a:p>
            <a:pPr>
              <a:defRPr/>
            </a:pPr>
            <a:fld id="{B267EE7D-3F77-4A00-B5FD-EA52F3F7D38D}" type="datetimeFigureOut">
              <a:rPr lang="en-US"/>
              <a:pPr>
                <a:defRPr/>
              </a:pPr>
              <a:t>11/27/2010</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0847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8514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35699E60-F504-4F72-81B0-3E2950EA6485}" type="datetimeFigureOut">
              <a:rPr lang="en-US"/>
              <a:pPr>
                <a:defRPr/>
              </a:pPr>
              <a:t>11/27/2010</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71942"/>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34591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63868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A93BFE20-F906-42EC-9C51-F2651526863C}" type="datetimeFigureOut">
              <a:rPr lang="en-US"/>
              <a:pPr>
                <a:defRPr/>
              </a:pPr>
              <a:t>11/27/2010</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30D065-C729-4AFA-982E-1B415552C2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39E45E-B7C2-46DB-95FB-5C5288B271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3048000"/>
            <a:ext cx="38100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048000"/>
            <a:ext cx="38100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E98A90-0EE4-4D13-B43D-48D381DB7A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30"/>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5613" y="2571744"/>
            <a:ext cx="4040188" cy="5870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214686"/>
            <a:ext cx="4040188" cy="29114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3438" y="2571744"/>
            <a:ext cx="4041775" cy="5870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3214686"/>
            <a:ext cx="4041775" cy="29114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B677FF-9262-4B23-BD72-23CEF53F07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D4119C0-5E12-4C39-8BDF-B44E1CB1B5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CFD623-CA95-42E8-98EF-69AB92692E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22"/>
            <a:ext cx="3008313" cy="1090612"/>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2984"/>
            <a:ext cx="5111750" cy="49831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357430"/>
            <a:ext cx="3008313" cy="37687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F035BD-9DEC-4646-8450-E1A475FC47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71545"/>
            <a:ext cx="5486400" cy="36560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F8F1AF-B770-49DC-9BB8-8BA430CB15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447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3048000"/>
            <a:ext cx="77724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Lucida Grande" pitchFamily="84" charset="0"/>
                <a:ea typeface="ヒラギノ角ゴ Pro W3" pitchFamily="84"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Lucida Grande" pitchFamily="84" charset="0"/>
                <a:ea typeface="ヒラギノ角ゴ Pro W3" pitchFamily="84"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Lucida Grande" pitchFamily="84" charset="0"/>
                <a:ea typeface="ヒラギノ角ゴ Pro W3" pitchFamily="84" charset="-128"/>
              </a:defRPr>
            </a:lvl1pPr>
          </a:lstStyle>
          <a:p>
            <a:pPr>
              <a:defRPr/>
            </a:pPr>
            <a:fld id="{23D54C10-AA4D-420D-AB25-F97319E78D9C}" type="slidenum">
              <a:rPr lang="en-US"/>
              <a:pPr>
                <a:defRPr/>
              </a:pPr>
              <a:t>‹#›</a:t>
            </a:fld>
            <a:endParaRPr lang="en-US"/>
          </a:p>
        </p:txBody>
      </p:sp>
      <p:pic>
        <p:nvPicPr>
          <p:cNvPr id="1031" name="Picture 8" descr="Untitled-1.jpg"/>
          <p:cNvPicPr>
            <a:picLocks noChangeAspect="1"/>
          </p:cNvPicPr>
          <p:nvPr userDrawn="1"/>
        </p:nvPicPr>
        <p:blipFill>
          <a:blip r:embed="rId11" cstate="print"/>
          <a:srcRect/>
          <a:stretch>
            <a:fillRect/>
          </a:stretch>
        </p:blipFill>
        <p:spPr bwMode="auto">
          <a:xfrm>
            <a:off x="0" y="0"/>
            <a:ext cx="9144000" cy="1454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2" r:id="rId1"/>
    <p:sldLayoutId id="2147483791" r:id="rId2"/>
    <p:sldLayoutId id="2147483790" r:id="rId3"/>
    <p:sldLayoutId id="2147483789" r:id="rId4"/>
    <p:sldLayoutId id="2147483788" r:id="rId5"/>
    <p:sldLayoutId id="2147483787" r:id="rId6"/>
    <p:sldLayoutId id="2147483786" r:id="rId7"/>
    <p:sldLayoutId id="2147483785" r:id="rId8"/>
    <p:sldLayoutId id="2147483784" r:id="rId9"/>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2pPr>
      <a:lvl3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3pPr>
      <a:lvl4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4pPr>
      <a:lvl5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5pPr>
      <a:lvl6pPr marL="457200" algn="ctr" rtl="0" fontAlgn="base">
        <a:spcBef>
          <a:spcPct val="0"/>
        </a:spcBef>
        <a:spcAft>
          <a:spcPct val="0"/>
        </a:spcAft>
        <a:defRPr sz="4400">
          <a:solidFill>
            <a:schemeClr val="tx2"/>
          </a:solidFill>
          <a:latin typeface="Lucida Grande" pitchFamily="84" charset="0"/>
          <a:ea typeface="ヒラギノ角ゴ Pro W3" pitchFamily="84" charset="-128"/>
        </a:defRPr>
      </a:lvl6pPr>
      <a:lvl7pPr marL="914400" algn="ctr" rtl="0" fontAlgn="base">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fontAlgn="base">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fontAlgn="base">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3333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Lucida Grande" pitchFamily="84" charset="0"/>
                <a:ea typeface="ヒラギノ角ゴ Pro W3" pitchFamily="84"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Lucida Grande" pitchFamily="84" charset="0"/>
                <a:ea typeface="ヒラギノ角ゴ Pro W3" pitchFamily="84"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Lucida Grande" pitchFamily="84" charset="0"/>
                <a:ea typeface="ヒラギノ角ゴ Pro W3" pitchFamily="84" charset="-128"/>
              </a:defRPr>
            </a:lvl1pPr>
          </a:lstStyle>
          <a:p>
            <a:pPr>
              <a:defRPr/>
            </a:pPr>
            <a:fld id="{AE5ADCC4-A640-4B3B-8A55-68DFF61875A6}" type="slidenum">
              <a:rPr lang="en-US"/>
              <a:pPr>
                <a:defRPr/>
              </a:pPr>
              <a:t>‹#›</a:t>
            </a:fld>
            <a:endParaRPr lang="en-US"/>
          </a:p>
        </p:txBody>
      </p:sp>
      <p:pic>
        <p:nvPicPr>
          <p:cNvPr id="2055" name="Picture 7" descr="Untitled-2.jpg"/>
          <p:cNvPicPr>
            <a:picLocks noChangeAspect="1"/>
          </p:cNvPicPr>
          <p:nvPr userDrawn="1"/>
        </p:nvPicPr>
        <p:blipFill>
          <a:blip r:embed="rId11" cstate="print"/>
          <a:srcRect/>
          <a:stretch>
            <a:fillRect/>
          </a:stretch>
        </p:blipFill>
        <p:spPr bwMode="auto">
          <a:xfrm>
            <a:off x="0" y="5280025"/>
            <a:ext cx="9144000" cy="1577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2pPr>
      <a:lvl3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3pPr>
      <a:lvl4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4pPr>
      <a:lvl5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npg.dl.ac.uk/agata_acc/AGATA_Data_Policy.html"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crwflags.com/fotw/images/t/tr.gif" TargetMode="External"/><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5.xml"/><Relationship Id="rId16" Type="http://schemas.openxmlformats.org/officeDocument/2006/relationships/image" Target="../media/image15.png"/><Relationship Id="rId1" Type="http://schemas.openxmlformats.org/officeDocument/2006/relationships/slideLayout" Target="../slideLayouts/slideLayout1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hyperlink" Target="http://www.crwflags.com/fotw/images/h/hu.gif" TargetMode="External"/><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hyperlink" Target="mailto:Benedicte.Million@mi.infn.it"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mailto:john.simpson@stfc.ac.uk"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hyperlink" Target="mailto:pjw@ph.ed.ac.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hyperlink" Target="http://npg.dl.ac.uk/agata_acc/index.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8" name="Picture 8" descr="186-10182 A4-200"/>
          <p:cNvPicPr>
            <a:picLocks noChangeAspect="1" noChangeArrowheads="1"/>
          </p:cNvPicPr>
          <p:nvPr/>
        </p:nvPicPr>
        <p:blipFill>
          <a:blip r:embed="rId3" cstate="print"/>
          <a:srcRect/>
          <a:stretch>
            <a:fillRect/>
          </a:stretch>
        </p:blipFill>
        <p:spPr bwMode="auto">
          <a:xfrm>
            <a:off x="2627784" y="2276872"/>
            <a:ext cx="3717925" cy="2630488"/>
          </a:xfrm>
          <a:prstGeom prst="rect">
            <a:avLst/>
          </a:prstGeom>
          <a:noFill/>
        </p:spPr>
      </p:pic>
      <p:sp>
        <p:nvSpPr>
          <p:cNvPr id="10242" name="Text Box 2"/>
          <p:cNvSpPr txBox="1">
            <a:spLocks noChangeArrowheads="1"/>
          </p:cNvSpPr>
          <p:nvPr/>
        </p:nvSpPr>
        <p:spPr bwMode="auto">
          <a:xfrm>
            <a:off x="395536" y="115888"/>
            <a:ext cx="8137277" cy="769441"/>
          </a:xfrm>
          <a:prstGeom prst="rect">
            <a:avLst/>
          </a:prstGeom>
          <a:solidFill>
            <a:schemeClr val="folHlink"/>
          </a:solidFill>
          <a:ln w="9525">
            <a:noFill/>
            <a:miter lim="800000"/>
            <a:headEnd/>
            <a:tailEnd/>
          </a:ln>
          <a:effectLst/>
        </p:spPr>
        <p:txBody>
          <a:bodyPr wrap="square">
            <a:spAutoFit/>
          </a:bodyPr>
          <a:lstStyle/>
          <a:p>
            <a:pPr algn="ctr" eaLnBrk="0" hangingPunct="0"/>
            <a:r>
              <a:rPr lang="en-US" sz="4400" b="1" dirty="0" smtClean="0">
                <a:solidFill>
                  <a:schemeClr val="bg1"/>
                </a:solidFill>
                <a:latin typeface="Comic Sans MS" pitchFamily="66" charset="0"/>
              </a:rPr>
              <a:t>AGATA Collaboration Council</a:t>
            </a:r>
            <a:endParaRPr lang="en-US" sz="4400" b="1" dirty="0">
              <a:solidFill>
                <a:schemeClr val="bg1"/>
              </a:solidFill>
              <a:latin typeface="Comic Sans MS" pitchFamily="66" charset="0"/>
            </a:endParaRPr>
          </a:p>
        </p:txBody>
      </p:sp>
      <p:sp>
        <p:nvSpPr>
          <p:cNvPr id="10247" name="Rectangle 7"/>
          <p:cNvSpPr>
            <a:spLocks noChangeArrowheads="1"/>
          </p:cNvSpPr>
          <p:nvPr/>
        </p:nvSpPr>
        <p:spPr bwMode="auto">
          <a:xfrm>
            <a:off x="1547813" y="1700808"/>
            <a:ext cx="5961062" cy="461665"/>
          </a:xfrm>
          <a:prstGeom prst="rect">
            <a:avLst/>
          </a:prstGeom>
          <a:noFill/>
          <a:ln w="9525">
            <a:noFill/>
            <a:miter lim="800000"/>
            <a:headEnd/>
            <a:tailEnd/>
          </a:ln>
          <a:effectLst/>
        </p:spPr>
        <p:txBody>
          <a:bodyPr>
            <a:spAutoFit/>
          </a:bodyPr>
          <a:lstStyle/>
          <a:p>
            <a:pPr algn="ctr"/>
            <a:r>
              <a:rPr lang="en-GB" dirty="0" smtClean="0"/>
              <a:t>Lyon November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124744"/>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campaign Spokespersons</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043608" y="1988840"/>
            <a:ext cx="6192688" cy="2262158"/>
          </a:xfrm>
          <a:prstGeom prst="rect">
            <a:avLst/>
          </a:prstGeom>
          <a:noFill/>
          <a:ln w="9525">
            <a:noFill/>
            <a:miter lim="800000"/>
            <a:headEnd/>
            <a:tailEnd/>
          </a:ln>
          <a:effectLst/>
        </p:spPr>
        <p:txBody>
          <a:bodyPr wrap="square" bIns="0">
            <a:spAutoFit/>
          </a:bodyPr>
          <a:lstStyle/>
          <a:p>
            <a:r>
              <a:rPr lang="en-US" sz="1800" dirty="0" smtClean="0">
                <a:latin typeface="Times New Roman" pitchFamily="18" charset="0"/>
                <a:cs typeface="Times New Roman" pitchFamily="18" charset="0"/>
              </a:rPr>
              <a:t>Legnaro		Sean Freeman</a:t>
            </a:r>
          </a:p>
          <a:p>
            <a:r>
              <a:rPr lang="en-US" sz="1800" dirty="0" smtClean="0">
                <a:latin typeface="Times New Roman" pitchFamily="18" charset="0"/>
                <a:cs typeface="Times New Roman" pitchFamily="18" charset="0"/>
              </a:rPr>
              <a:t>		Andres Gadea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GSI		Wolfram Korten</a:t>
            </a:r>
          </a:p>
          <a:p>
            <a:r>
              <a:rPr lang="en-US" sz="1800" dirty="0" smtClean="0">
                <a:latin typeface="Times New Roman" pitchFamily="18" charset="0"/>
                <a:cs typeface="Times New Roman" pitchFamily="18" charset="0"/>
              </a:rPr>
              <a:t>		Mike Bentley (</a:t>
            </a:r>
            <a:r>
              <a:rPr lang="en-US" sz="1800" dirty="0" err="1" smtClean="0">
                <a:latin typeface="Times New Roman" pitchFamily="18" charset="0"/>
                <a:cs typeface="Times New Roman" pitchFamily="18" charset="0"/>
              </a:rPr>
              <a:t>Prespec</a:t>
            </a:r>
            <a:r>
              <a:rPr lang="en-US" sz="1800" dirty="0" smtClean="0">
                <a:latin typeface="Times New Roman" pitchFamily="18" charset="0"/>
                <a:cs typeface="Times New Roman" pitchFamily="18" charset="0"/>
              </a:rPr>
              <a:t>)</a:t>
            </a:r>
          </a:p>
          <a:p>
            <a:endParaRPr lang="en-US" sz="1800" dirty="0" smtClean="0">
              <a:latin typeface="Times New Roman" pitchFamily="18" charset="0"/>
              <a:cs typeface="Times New Roman" pitchFamily="18" charset="0"/>
            </a:endParaRPr>
          </a:p>
          <a:p>
            <a:r>
              <a:rPr lang="en-US" sz="1800" dirty="0" err="1" smtClean="0">
                <a:latin typeface="Times New Roman" pitchFamily="18" charset="0"/>
                <a:cs typeface="Times New Roman" pitchFamily="18" charset="0"/>
              </a:rPr>
              <a:t>Ganil</a:t>
            </a:r>
            <a:r>
              <a:rPr lang="en-US" sz="1800" dirty="0" smtClean="0">
                <a:latin typeface="Times New Roman" pitchFamily="18" charset="0"/>
                <a:cs typeface="Times New Roman" pitchFamily="18" charset="0"/>
              </a:rPr>
              <a:t>		?</a:t>
            </a:r>
          </a:p>
          <a:p>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5" name="Rectangle 5"/>
          <p:cNvSpPr>
            <a:spLocks noChangeArrowheads="1"/>
          </p:cNvSpPr>
          <p:nvPr/>
        </p:nvSpPr>
        <p:spPr bwMode="auto">
          <a:xfrm>
            <a:off x="971550" y="5085184"/>
            <a:ext cx="8172450" cy="1773237"/>
          </a:xfrm>
          <a:prstGeom prst="rect">
            <a:avLst/>
          </a:prstGeom>
          <a:solidFill>
            <a:schemeClr val="bg1"/>
          </a:solidFill>
          <a:ln w="9525">
            <a:noFill/>
            <a:miter lim="800000"/>
            <a:headEnd/>
            <a:tailEnd/>
          </a:ln>
          <a:effectLst/>
        </p:spPr>
        <p:txBody>
          <a:bodyPr wrap="none" anchor="ctr"/>
          <a:lstStyle/>
          <a:p>
            <a:endParaRPr lang="en-GB"/>
          </a:p>
        </p:txBody>
      </p:sp>
      <p:sp>
        <p:nvSpPr>
          <p:cNvPr id="225283" name="Text Box 6"/>
          <p:cNvSpPr txBox="1">
            <a:spLocks noChangeArrowheads="1"/>
          </p:cNvSpPr>
          <p:nvPr/>
        </p:nvSpPr>
        <p:spPr bwMode="auto">
          <a:xfrm>
            <a:off x="2595563" y="279400"/>
            <a:ext cx="4216219" cy="707886"/>
          </a:xfrm>
          <a:prstGeom prst="rect">
            <a:avLst/>
          </a:prstGeom>
          <a:noFill/>
          <a:ln w="9525">
            <a:noFill/>
            <a:miter lim="800000"/>
            <a:headEnd/>
            <a:tailEnd/>
          </a:ln>
        </p:spPr>
        <p:txBody>
          <a:bodyPr wrap="none">
            <a:spAutoFit/>
          </a:bodyPr>
          <a:lstStyle/>
          <a:p>
            <a:pPr eaLnBrk="1" hangingPunct="1"/>
            <a:r>
              <a:rPr lang="en-GB" sz="4000" dirty="0" smtClean="0">
                <a:latin typeface="Comic Sans MS" pitchFamily="66" charset="0"/>
              </a:rPr>
              <a:t>Previous </a:t>
            </a:r>
            <a:r>
              <a:rPr lang="en-GB" sz="4000" dirty="0">
                <a:latin typeface="Comic Sans MS" pitchFamily="66" charset="0"/>
              </a:rPr>
              <a:t>planning</a:t>
            </a:r>
          </a:p>
        </p:txBody>
      </p:sp>
      <p:sp>
        <p:nvSpPr>
          <p:cNvPr id="6" name="Rectangle 5"/>
          <p:cNvSpPr/>
          <p:nvPr/>
        </p:nvSpPr>
        <p:spPr>
          <a:xfrm>
            <a:off x="755576" y="1052736"/>
            <a:ext cx="8208912" cy="1938992"/>
          </a:xfrm>
          <a:prstGeom prst="rect">
            <a:avLst/>
          </a:prstGeom>
        </p:spPr>
        <p:txBody>
          <a:bodyPr wrap="square">
            <a:spAutoFit/>
          </a:bodyPr>
          <a:lstStyle/>
          <a:p>
            <a:r>
              <a:rPr lang="en-GB" dirty="0" smtClean="0">
                <a:latin typeface="Comic Sans MS" pitchFamily="66" charset="0"/>
              </a:rPr>
              <a:t>ASC Decisions:</a:t>
            </a:r>
          </a:p>
          <a:p>
            <a:r>
              <a:rPr lang="en-GB" dirty="0" smtClean="0">
                <a:latin typeface="Comic Sans MS" pitchFamily="66" charset="0"/>
              </a:rPr>
              <a:t>AGATA remain in LNL until end June 2011</a:t>
            </a:r>
          </a:p>
          <a:p>
            <a:r>
              <a:rPr lang="en-GB" dirty="0" smtClean="0">
                <a:latin typeface="Comic Sans MS" pitchFamily="66" charset="0"/>
              </a:rPr>
              <a:t>Transfer to GSI, earliest start October 2011</a:t>
            </a:r>
          </a:p>
          <a:p>
            <a:r>
              <a:rPr lang="en-GB" dirty="0" smtClean="0">
                <a:latin typeface="Comic Sans MS" pitchFamily="66" charset="0"/>
              </a:rPr>
              <a:t>At least 15 month operation period </a:t>
            </a:r>
          </a:p>
          <a:p>
            <a:r>
              <a:rPr lang="en-GB" dirty="0" smtClean="0">
                <a:latin typeface="Comic Sans MS" pitchFamily="66" charset="0"/>
              </a:rPr>
              <a:t>Transfer to GANIL, earliest start spring 2013</a:t>
            </a:r>
            <a:endParaRPr lang="en-GB" dirty="0">
              <a:latin typeface="Comic Sans MS" pitchFamily="66" charset="0"/>
            </a:endParaRPr>
          </a:p>
        </p:txBody>
      </p:sp>
      <p:sp>
        <p:nvSpPr>
          <p:cNvPr id="7" name="Text Box 6"/>
          <p:cNvSpPr txBox="1">
            <a:spLocks noChangeArrowheads="1"/>
          </p:cNvSpPr>
          <p:nvPr/>
        </p:nvSpPr>
        <p:spPr bwMode="auto">
          <a:xfrm>
            <a:off x="2843808" y="2996952"/>
            <a:ext cx="4064000" cy="701675"/>
          </a:xfrm>
          <a:prstGeom prst="rect">
            <a:avLst/>
          </a:prstGeom>
          <a:noFill/>
          <a:ln w="9525">
            <a:noFill/>
            <a:miter lim="800000"/>
            <a:headEnd/>
            <a:tailEnd/>
          </a:ln>
        </p:spPr>
        <p:txBody>
          <a:bodyPr wrap="none">
            <a:spAutoFit/>
          </a:bodyPr>
          <a:lstStyle/>
          <a:p>
            <a:pPr eaLnBrk="1" hangingPunct="1"/>
            <a:r>
              <a:rPr lang="en-GB" sz="4000" dirty="0">
                <a:latin typeface="Comic Sans MS" pitchFamily="66" charset="0"/>
              </a:rPr>
              <a:t>Current planning</a:t>
            </a:r>
          </a:p>
        </p:txBody>
      </p:sp>
      <p:sp>
        <p:nvSpPr>
          <p:cNvPr id="8" name="Rectangle 7"/>
          <p:cNvSpPr/>
          <p:nvPr/>
        </p:nvSpPr>
        <p:spPr>
          <a:xfrm>
            <a:off x="683568" y="3645024"/>
            <a:ext cx="8208912" cy="3046988"/>
          </a:xfrm>
          <a:prstGeom prst="rect">
            <a:avLst/>
          </a:prstGeom>
        </p:spPr>
        <p:txBody>
          <a:bodyPr wrap="square">
            <a:spAutoFit/>
          </a:bodyPr>
          <a:lstStyle/>
          <a:p>
            <a:r>
              <a:rPr lang="en-GB" dirty="0" smtClean="0">
                <a:latin typeface="Comic Sans MS" pitchFamily="66" charset="0"/>
              </a:rPr>
              <a:t>ASC Decision:</a:t>
            </a:r>
          </a:p>
          <a:p>
            <a:r>
              <a:rPr lang="en-GB" dirty="0" smtClean="0">
                <a:latin typeface="Comic Sans MS" pitchFamily="66" charset="0"/>
              </a:rPr>
              <a:t>AGATA remains in LNL until end December 2011</a:t>
            </a:r>
          </a:p>
          <a:p>
            <a:r>
              <a:rPr lang="en-GB" dirty="0" smtClean="0">
                <a:latin typeface="Comic Sans MS" pitchFamily="66" charset="0"/>
              </a:rPr>
              <a:t>Formal request to LNL management sent by ASC</a:t>
            </a:r>
          </a:p>
          <a:p>
            <a:endParaRPr lang="en-GB" dirty="0" smtClean="0">
              <a:latin typeface="Comic Sans MS" pitchFamily="66" charset="0"/>
            </a:endParaRPr>
          </a:p>
          <a:p>
            <a:r>
              <a:rPr lang="en-GB" dirty="0" smtClean="0">
                <a:latin typeface="Comic Sans MS" pitchFamily="66" charset="0"/>
              </a:rPr>
              <a:t>Follows that:</a:t>
            </a:r>
          </a:p>
          <a:p>
            <a:r>
              <a:rPr lang="en-GB" dirty="0" smtClean="0">
                <a:latin typeface="Comic Sans MS" pitchFamily="66" charset="0"/>
              </a:rPr>
              <a:t>Transfer to GSI, earliest start April 2012</a:t>
            </a:r>
          </a:p>
          <a:p>
            <a:r>
              <a:rPr lang="en-GB" dirty="0" smtClean="0">
                <a:latin typeface="Comic Sans MS" pitchFamily="66" charset="0"/>
              </a:rPr>
              <a:t>At least 15 month operation period </a:t>
            </a:r>
          </a:p>
          <a:p>
            <a:r>
              <a:rPr lang="en-GB" dirty="0" smtClean="0">
                <a:latin typeface="Comic Sans MS" pitchFamily="66" charset="0"/>
              </a:rPr>
              <a:t>Transfer to GANIL, earliest start autumn 2013</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908720"/>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Data Policy</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611560" y="1484784"/>
            <a:ext cx="8352928" cy="4755148"/>
          </a:xfrm>
          <a:prstGeom prst="rect">
            <a:avLst/>
          </a:prstGeom>
          <a:noFill/>
          <a:ln w="9525">
            <a:noFill/>
            <a:miter lim="800000"/>
            <a:headEnd/>
            <a:tailEnd/>
          </a:ln>
          <a:effectLst/>
        </p:spPr>
        <p:txBody>
          <a:bodyPr wrap="square" bIns="0">
            <a:spAutoFit/>
          </a:bodyPr>
          <a:lstStyle/>
          <a:p>
            <a:r>
              <a:rPr lang="en-US" sz="1800" dirty="0" smtClean="0">
                <a:latin typeface="Times New Roman" pitchFamily="18" charset="0"/>
                <a:cs typeface="Times New Roman" pitchFamily="18" charset="0"/>
              </a:rPr>
              <a:t>Precise: </a:t>
            </a:r>
          </a:p>
          <a:p>
            <a:r>
              <a:rPr lang="en-US" sz="1800" dirty="0" smtClean="0">
                <a:latin typeface="Times New Roman" pitchFamily="18" charset="0"/>
                <a:cs typeface="Times New Roman" pitchFamily="18" charset="0"/>
              </a:rPr>
              <a:t>	Definition – Output of the AGATA system</a:t>
            </a:r>
          </a:p>
          <a:p>
            <a:r>
              <a:rPr lang="en-US" sz="1800" dirty="0" smtClean="0">
                <a:latin typeface="Times New Roman" pitchFamily="18" charset="0"/>
                <a:cs typeface="Times New Roman" pitchFamily="18" charset="0"/>
              </a:rPr>
              <a:t>	Primary contact for each experiment has to be defined</a:t>
            </a:r>
          </a:p>
          <a:p>
            <a:r>
              <a:rPr lang="en-US" sz="1800" dirty="0" smtClean="0">
                <a:latin typeface="Times New Roman" pitchFamily="18" charset="0"/>
                <a:cs typeface="Times New Roman" pitchFamily="18" charset="0"/>
              </a:rPr>
              <a:t>	Ownership AGATA</a:t>
            </a:r>
          </a:p>
          <a:p>
            <a:r>
              <a:rPr lang="en-US" sz="1800" dirty="0" smtClean="0">
                <a:latin typeface="Times New Roman" pitchFamily="18" charset="0"/>
                <a:cs typeface="Times New Roman" pitchFamily="18" charset="0"/>
              </a:rPr>
              <a:t>	Spokesperson of AGATA delegates ownership and access to primary contact</a:t>
            </a:r>
          </a:p>
          <a:p>
            <a:r>
              <a:rPr lang="en-US" sz="1800" dirty="0" smtClean="0">
                <a:latin typeface="Times New Roman" pitchFamily="18" charset="0"/>
                <a:cs typeface="Times New Roman" pitchFamily="18" charset="0"/>
              </a:rPr>
              <a:t>		Done for Legnaro so far</a:t>
            </a:r>
          </a:p>
          <a:p>
            <a:r>
              <a:rPr lang="en-US" sz="1800" dirty="0" smtClean="0">
                <a:latin typeface="Times New Roman" pitchFamily="18" charset="0"/>
                <a:cs typeface="Times New Roman" pitchFamily="18" charset="0"/>
              </a:rPr>
              <a:t>		period of two years</a:t>
            </a:r>
          </a:p>
          <a:p>
            <a:r>
              <a:rPr lang="en-US" sz="1800" dirty="0" smtClean="0">
                <a:latin typeface="Times New Roman" pitchFamily="18" charset="0"/>
                <a:cs typeface="Times New Roman" pitchFamily="18" charset="0"/>
              </a:rPr>
              <a:t>	Storage</a:t>
            </a:r>
          </a:p>
          <a:p>
            <a:r>
              <a:rPr lang="en-US" sz="1800" dirty="0" smtClean="0">
                <a:latin typeface="Times New Roman" pitchFamily="18" charset="0"/>
                <a:cs typeface="Times New Roman" pitchFamily="18" charset="0"/>
              </a:rPr>
              <a:t>		Limited space locally therefore archival to GRID (AMB)</a:t>
            </a:r>
          </a:p>
          <a:p>
            <a:r>
              <a:rPr lang="en-US" sz="1800" dirty="0" smtClean="0">
                <a:latin typeface="Times New Roman" pitchFamily="18" charset="0"/>
                <a:cs typeface="Times New Roman" pitchFamily="18" charset="0"/>
              </a:rPr>
              <a:t>	Exploitation</a:t>
            </a:r>
          </a:p>
          <a:p>
            <a:r>
              <a:rPr lang="en-US" sz="1800" dirty="0" smtClean="0">
                <a:latin typeface="Times New Roman" pitchFamily="18" charset="0"/>
                <a:cs typeface="Times New Roman" pitchFamily="18" charset="0"/>
              </a:rPr>
              <a:t>	Annual report to ACC of status of experiment</a:t>
            </a:r>
          </a:p>
          <a:p>
            <a:r>
              <a:rPr lang="en-US" sz="1800" dirty="0" smtClean="0">
                <a:latin typeface="Times New Roman" pitchFamily="18" charset="0"/>
                <a:cs typeface="Times New Roman" pitchFamily="18" charset="0"/>
              </a:rPr>
              <a:t>	Publication information to the ACC</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hlinkClick r:id="rId3"/>
              </a:rPr>
              <a:t>http://npg.dl.ac.uk/agata_acc/AGATA_Data_Policy.html</a:t>
            </a: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 </a:t>
            </a:r>
          </a:p>
          <a:p>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548680"/>
            <a:ext cx="5544616" cy="1077218"/>
          </a:xfrm>
          <a:prstGeom prst="rect">
            <a:avLst/>
          </a:prstGeom>
          <a:noFill/>
          <a:ln w="9525">
            <a:noFill/>
            <a:miter lim="800000"/>
            <a:headEnd/>
            <a:tailEnd/>
          </a:ln>
          <a:effectLst/>
        </p:spPr>
        <p:txBody>
          <a:bodyPr wrap="square">
            <a:spAutoFit/>
          </a:bodyPr>
          <a:lstStyle/>
          <a:p>
            <a:r>
              <a:rPr lang="en-GB" sz="1600" b="1" dirty="0" smtClean="0">
                <a:solidFill>
                  <a:srgbClr val="FF0000"/>
                </a:solidFill>
                <a:latin typeface="Comic Sans MS" pitchFamily="66" charset="0"/>
              </a:rPr>
              <a:t>AGATA Primary contacts</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611560" y="1484784"/>
            <a:ext cx="8352928" cy="877163"/>
          </a:xfrm>
          <a:prstGeom prst="rect">
            <a:avLst/>
          </a:prstGeom>
          <a:noFill/>
          <a:ln w="9525">
            <a:noFill/>
            <a:miter lim="800000"/>
            <a:headEnd/>
            <a:tailEnd/>
          </a:ln>
          <a:effectLst/>
        </p:spPr>
        <p:txBody>
          <a:bodyPr wrap="square" bIns="0">
            <a:spAutoFit/>
          </a:bodyPr>
          <a:lstStyle/>
          <a:p>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 </a:t>
            </a:r>
          </a:p>
          <a:p>
            <a:endParaRPr lang="en-US" sz="1800" dirty="0" smtClean="0">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395536" y="908720"/>
          <a:ext cx="8496944" cy="5493775"/>
        </p:xfrm>
        <a:graphic>
          <a:graphicData uri="http://schemas.openxmlformats.org/drawingml/2006/table">
            <a:tbl>
              <a:tblPr firstRow="1" bandRow="1">
                <a:tableStyleId>{5C22544A-7EE6-4342-B048-85BDC9FD1C3A}</a:tableStyleId>
              </a:tblPr>
              <a:tblGrid>
                <a:gridCol w="1872208"/>
                <a:gridCol w="5544616"/>
                <a:gridCol w="411939"/>
                <a:gridCol w="668181"/>
              </a:tblGrid>
              <a:tr h="434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Verney</a:t>
                      </a:r>
                      <a:r>
                        <a:rPr lang="it-IT" sz="1000" b="0" kern="50" dirty="0" smtClean="0">
                          <a:latin typeface="Times New Roman" pitchFamily="18" charset="0"/>
                          <a:ea typeface="DejaVu Sans"/>
                          <a:cs typeface="Times New Roman" pitchFamily="18" charset="0"/>
                        </a:rPr>
                        <a:t> – Duchene – de Angelis</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0" dirty="0" smtClean="0">
                          <a:solidFill>
                            <a:srgbClr val="000000"/>
                          </a:solidFill>
                          <a:latin typeface="Times New Roman" pitchFamily="18" charset="0"/>
                          <a:ea typeface="Times New Roman"/>
                          <a:cs typeface="Times New Roman" pitchFamily="18" charset="0"/>
                        </a:rPr>
                        <a:t>Structure beyond the N=50 shell closure in neutron-rich nuclei in the vicinity of 78Ni: The case of N=51 nuclei</a:t>
                      </a:r>
                      <a:endParaRPr lang="en-GB" sz="1000" b="0" kern="50" dirty="0" smtClean="0">
                        <a:latin typeface="Times New Roman" pitchFamily="18" charset="0"/>
                        <a:ea typeface="DejaVu Sans"/>
                        <a:cs typeface="Times New Roman" pitchFamily="18" charset="0"/>
                      </a:endParaRPr>
                    </a:p>
                  </a:txBody>
                  <a:tcPr/>
                </a:tc>
                <a:tc>
                  <a:txBody>
                    <a:bodyPr/>
                    <a:lstStyle/>
                    <a:p>
                      <a:r>
                        <a:rPr lang="en-GB" sz="1000" b="0" dirty="0" smtClean="0">
                          <a:latin typeface="Times New Roman" pitchFamily="18" charset="0"/>
                          <a:cs typeface="Times New Roman" pitchFamily="18" charset="0"/>
                        </a:rPr>
                        <a:t>10</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95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Chapman</a:t>
                      </a:r>
                      <a:r>
                        <a:rPr lang="it-IT" sz="1000" b="0" kern="50" dirty="0" smtClean="0">
                          <a:latin typeface="Times New Roman" pitchFamily="18" charset="0"/>
                          <a:ea typeface="DejaVu Sans"/>
                          <a:cs typeface="Times New Roman" pitchFamily="18" charset="0"/>
                        </a:rPr>
                        <a:t> – Haas</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latin typeface="Times New Roman" pitchFamily="18" charset="0"/>
                          <a:ea typeface="DejaVu Sans"/>
                          <a:cs typeface="Times New Roman" pitchFamily="18" charset="0"/>
                        </a:rPr>
                        <a:t>Lifetimes of intruder states in N ~ 20 sd-pf-shell neutron-rich nuclei</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8</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95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Gadea</a:t>
                      </a:r>
                      <a:endParaRPr lang="en-GB" sz="1000" b="0" kern="50" dirty="0" smtClean="0">
                        <a:solidFill>
                          <a:srgbClr val="FF0000"/>
                        </a:solidFill>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0" dirty="0" smtClean="0">
                          <a:latin typeface="Times New Roman" pitchFamily="18" charset="0"/>
                          <a:ea typeface="Times New Roman"/>
                          <a:cs typeface="Times New Roman" pitchFamily="18" charset="0"/>
                        </a:rPr>
                        <a:t>RDDS lifetime measurement in the region of the neutron-rich doubly magic 132Sn: Lifetime of the 6+ state in 136Te.</a:t>
                      </a:r>
                      <a:endParaRPr lang="en-GB" sz="1000" b="0" kern="50" dirty="0" smtClean="0">
                        <a:latin typeface="Times New Roman" pitchFamily="18" charset="0"/>
                        <a:ea typeface="DejaVu Sans"/>
                        <a:cs typeface="Times New Roman" pitchFamily="18" charset="0"/>
                      </a:endParaRPr>
                    </a:p>
                  </a:txBody>
                  <a:tcPr/>
                </a:tc>
                <a:tc>
                  <a:txBody>
                    <a:bodyPr/>
                    <a:lstStyle/>
                    <a:p>
                      <a:r>
                        <a:rPr lang="en-GB" sz="1000" b="0" dirty="0" smtClean="0">
                          <a:latin typeface="Times New Roman" pitchFamily="18" charset="0"/>
                          <a:cs typeface="Times New Roman" pitchFamily="18" charset="0"/>
                        </a:rPr>
                        <a:t>8</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95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Merchan</a:t>
                      </a:r>
                      <a:r>
                        <a:rPr lang="it-IT" sz="1000" b="0" kern="50" dirty="0" smtClean="0">
                          <a:latin typeface="Times New Roman" pitchFamily="18" charset="0"/>
                          <a:ea typeface="DejaVu Sans"/>
                          <a:cs typeface="Times New Roman" pitchFamily="18" charset="0"/>
                        </a:rPr>
                        <a:t> – Ur – Marginean</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endParaRPr lang="en-GB" sz="1000" b="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10</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95567">
                <a:tc>
                  <a:txBody>
                    <a:bodyPr/>
                    <a:lstStyle/>
                    <a:p>
                      <a:r>
                        <a:rPr lang="it-IT" sz="1000" b="0" kern="50" dirty="0" smtClean="0">
                          <a:latin typeface="Times New Roman" pitchFamily="18" charset="0"/>
                          <a:ea typeface="DejaVu Sans"/>
                          <a:cs typeface="Times New Roman" pitchFamily="18" charset="0"/>
                        </a:rPr>
                        <a:t>Wheldon</a:t>
                      </a:r>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0" dirty="0" smtClean="0">
                          <a:latin typeface="Times New Roman" pitchFamily="18" charset="0"/>
                          <a:ea typeface="Times New Roman"/>
                          <a:cs typeface="Times New Roman" pitchFamily="18" charset="0"/>
                        </a:rPr>
                        <a:t>Confirmation of the molecular structure of excited bands in 21Ne</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5</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95567">
                <a:tc>
                  <a:txBody>
                    <a:bodyPr/>
                    <a:lstStyle/>
                    <a:p>
                      <a:r>
                        <a:rPr lang="it-IT" sz="1000" b="0" kern="1200" dirty="0" smtClean="0">
                          <a:solidFill>
                            <a:schemeClr val="dk1"/>
                          </a:solidFill>
                          <a:latin typeface="Times New Roman" pitchFamily="18" charset="0"/>
                          <a:ea typeface="+mn-ea"/>
                          <a:cs typeface="Times New Roman" pitchFamily="18" charset="0"/>
                        </a:rPr>
                        <a:t>Valeria Vandone</a:t>
                      </a:r>
                      <a:endParaRPr lang="en-GB" sz="1000" b="0" kern="1200" dirty="0" smtClean="0">
                        <a:solidFill>
                          <a:schemeClr val="dk1"/>
                        </a:solidFill>
                        <a:latin typeface="Times New Roman" pitchFamily="18" charset="0"/>
                        <a:ea typeface="+mn-ea"/>
                        <a:cs typeface="Times New Roman" pitchFamily="18" charset="0"/>
                      </a:endParaRPr>
                    </a:p>
                    <a:p>
                      <a:r>
                        <a:rPr lang="it-IT" sz="1000" b="0" kern="1200" dirty="0" smtClean="0">
                          <a:solidFill>
                            <a:schemeClr val="dk1"/>
                          </a:solidFill>
                          <a:latin typeface="Times New Roman" pitchFamily="18" charset="0"/>
                          <a:ea typeface="+mn-ea"/>
                          <a:cs typeface="Times New Roman" pitchFamily="18" charset="0"/>
                        </a:rPr>
                        <a:t>Primary contact </a:t>
                      </a:r>
                      <a:r>
                        <a:rPr lang="it-IT" sz="1000" b="0" kern="1200" dirty="0" smtClean="0">
                          <a:solidFill>
                            <a:srgbClr val="FF0000"/>
                          </a:solidFill>
                          <a:latin typeface="Times New Roman" pitchFamily="18" charset="0"/>
                          <a:ea typeface="+mn-ea"/>
                          <a:cs typeface="Times New Roman" pitchFamily="18" charset="0"/>
                        </a:rPr>
                        <a:t>Silvia Leoni</a:t>
                      </a:r>
                      <a:endParaRPr lang="en-GB" sz="1000" b="0" dirty="0">
                        <a:solidFill>
                          <a:srgbClr val="FF0000"/>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Order‐to‐chaos transition in warm rotating 174W nuclei</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7</a:t>
                      </a:r>
                      <a:endParaRPr lang="en-GB" sz="1000" b="0" dirty="0">
                        <a:latin typeface="Times New Roman" pitchFamily="18" charset="0"/>
                        <a:cs typeface="Times New Roman" pitchFamily="18" charset="0"/>
                      </a:endParaRPr>
                    </a:p>
                  </a:txBody>
                  <a:tcPr/>
                </a:tc>
                <a:tc>
                  <a:txBody>
                    <a:bodyPr/>
                    <a:lstStyle/>
                    <a:p>
                      <a:pPr algn="ctr"/>
                      <a:r>
                        <a:rPr lang="en-GB" sz="1000" b="1" dirty="0"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95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Valiente Dobon Jose Javier</a:t>
                      </a:r>
                      <a:endParaRPr lang="en-GB" sz="1000" b="0" kern="50" dirty="0" smtClean="0">
                        <a:solidFill>
                          <a:srgbClr val="FF0000"/>
                        </a:solidFill>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lifetime measurements of the neutro-rich Cr isotopes</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5</a:t>
                      </a:r>
                      <a:endParaRPr lang="en-GB" sz="1000" b="0" dirty="0">
                        <a:latin typeface="Times New Roman" pitchFamily="18" charset="0"/>
                        <a:cs typeface="Times New Roman" pitchFamily="18" charset="0"/>
                      </a:endParaRPr>
                    </a:p>
                  </a:txBody>
                  <a:tcPr/>
                </a:tc>
                <a:tc>
                  <a:txBody>
                    <a:bodyPr/>
                    <a:lstStyle/>
                    <a:p>
                      <a:pPr algn="ctr"/>
                      <a:r>
                        <a:rPr lang="en-GB" sz="1000" b="1"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95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Zsolt Podolyak</a:t>
                      </a:r>
                      <a:endParaRPr lang="en-GB" sz="1000" b="0" kern="50" dirty="0" smtClean="0">
                        <a:solidFill>
                          <a:srgbClr val="FF0000"/>
                        </a:solidFill>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Neutron-rich nuclei in the vicinity of 208Pb</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5</a:t>
                      </a:r>
                      <a:endParaRPr lang="en-GB" sz="1000" b="0" dirty="0">
                        <a:latin typeface="Times New Roman" pitchFamily="18" charset="0"/>
                        <a:cs typeface="Times New Roman" pitchFamily="18" charset="0"/>
                      </a:endParaRPr>
                    </a:p>
                  </a:txBody>
                  <a:tcPr/>
                </a:tc>
                <a:tc>
                  <a:txBody>
                    <a:bodyPr/>
                    <a:lstStyle/>
                    <a:p>
                      <a:pPr algn="ctr"/>
                      <a:r>
                        <a:rPr lang="en-GB" sz="1000" b="1"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30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Eda Sahin </a:t>
                      </a:r>
                      <a:r>
                        <a:rPr lang="it-IT" sz="1000" b="0" kern="50" dirty="0" smtClean="0">
                          <a:solidFill>
                            <a:srgbClr val="000000"/>
                          </a:solidFill>
                          <a:latin typeface="Times New Roman" pitchFamily="18" charset="0"/>
                          <a:ea typeface="DejaVu Sans"/>
                          <a:cs typeface="Times New Roman" pitchFamily="18" charset="0"/>
                        </a:rPr>
                        <a:t>– Maria Doncel – Andreas Goergen</a:t>
                      </a:r>
                      <a:endParaRPr lang="en-GB" sz="1000" b="0" kern="50" dirty="0" smtClean="0">
                        <a:latin typeface="Times New Roman" pitchFamily="18" charset="0"/>
                        <a:ea typeface="DejaVu Sans"/>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Lifetime measurement in neutron‐rich Ni, Cu, and Zn isotopes</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10</a:t>
                      </a:r>
                      <a:endParaRPr lang="en-GB" sz="1000" b="0" dirty="0">
                        <a:latin typeface="Times New Roman" pitchFamily="18" charset="0"/>
                        <a:cs typeface="Times New Roman" pitchFamily="18" charset="0"/>
                      </a:endParaRPr>
                    </a:p>
                  </a:txBody>
                  <a:tcPr/>
                </a:tc>
                <a:tc>
                  <a:txBody>
                    <a:bodyPr/>
                    <a:lstStyle/>
                    <a:p>
                      <a:pPr algn="ctr"/>
                      <a:r>
                        <a:rPr lang="en-GB" sz="1000" b="1"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30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Roberto Menegazzo </a:t>
                      </a:r>
                      <a:r>
                        <a:rPr lang="it-IT" sz="1000" b="0" kern="50" dirty="0" smtClean="0">
                          <a:solidFill>
                            <a:srgbClr val="000000"/>
                          </a:solidFill>
                          <a:latin typeface="Times New Roman" pitchFamily="18" charset="0"/>
                          <a:ea typeface="DejaVu Sans"/>
                          <a:cs typeface="Times New Roman" pitchFamily="18" charset="0"/>
                        </a:rPr>
                        <a:t>– Calin Ur</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Lifetime measurement of the 6.792 MeV state in 15O</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7</a:t>
                      </a:r>
                      <a:endParaRPr lang="en-GB" sz="1000" b="0" dirty="0">
                        <a:latin typeface="Times New Roman" pitchFamily="18" charset="0"/>
                        <a:cs typeface="Times New Roman" pitchFamily="18" charset="0"/>
                      </a:endParaRPr>
                    </a:p>
                  </a:txBody>
                  <a:tcPr/>
                </a:tc>
                <a:tc>
                  <a:txBody>
                    <a:bodyPr/>
                    <a:lstStyle/>
                    <a:p>
                      <a:pPr algn="ctr"/>
                      <a:r>
                        <a:rPr lang="en-GB" sz="1000" b="1"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30456">
                <a:tc>
                  <a:txBody>
                    <a:bodyPr/>
                    <a:lstStyle/>
                    <a:p>
                      <a:pPr>
                        <a:spcAft>
                          <a:spcPts val="0"/>
                        </a:spcAft>
                      </a:pPr>
                      <a:r>
                        <a:rPr lang="it-IT" sz="1000" b="0" kern="50" dirty="0" smtClean="0">
                          <a:solidFill>
                            <a:srgbClr val="FF0000"/>
                          </a:solidFill>
                          <a:latin typeface="Times New Roman" pitchFamily="18" charset="0"/>
                          <a:ea typeface="DejaVu Sans"/>
                          <a:cs typeface="Times New Roman" pitchFamily="18" charset="0"/>
                        </a:rPr>
                        <a:t>Adam Maj</a:t>
                      </a:r>
                      <a:r>
                        <a:rPr lang="it-IT" sz="1000" b="0" kern="50" dirty="0" smtClean="0">
                          <a:solidFill>
                            <a:srgbClr val="000000"/>
                          </a:solidFill>
                          <a:latin typeface="Times New Roman" pitchFamily="18" charset="0"/>
                          <a:ea typeface="DejaVu Sans"/>
                          <a:cs typeface="Times New Roman" pitchFamily="18" charset="0"/>
                        </a:rPr>
                        <a:t>, </a:t>
                      </a:r>
                      <a:endParaRPr lang="en-GB" sz="1000" b="0" kern="50" dirty="0" smtClean="0">
                        <a:latin typeface="Times New Roman" pitchFamily="18" charset="0"/>
                        <a:ea typeface="DejaVu Sans"/>
                        <a:cs typeface="Times New Roman" pitchFamily="18" charset="0"/>
                      </a:endParaRPr>
                    </a:p>
                    <a:p>
                      <a:pPr>
                        <a:spcAft>
                          <a:spcPts val="0"/>
                        </a:spcAft>
                      </a:pPr>
                      <a:r>
                        <a:rPr lang="it-IT" sz="1000" b="0" kern="50" dirty="0" smtClean="0">
                          <a:solidFill>
                            <a:srgbClr val="000000"/>
                          </a:solidFill>
                          <a:latin typeface="Times New Roman" pitchFamily="18" charset="0"/>
                          <a:ea typeface="DejaVu Sans"/>
                          <a:cs typeface="Times New Roman" pitchFamily="18" charset="0"/>
                        </a:rPr>
                        <a:t>Pawel Napiorkowski, </a:t>
                      </a:r>
                      <a:endParaRPr lang="en-GB" sz="1000" b="0" kern="50" dirty="0" smtClean="0">
                        <a:latin typeface="Times New Roman" pitchFamily="18" charset="0"/>
                        <a:ea typeface="DejaVu Sans"/>
                        <a:cs typeface="Times New Roman" pitchFamily="18" charset="0"/>
                      </a:endParaRPr>
                    </a:p>
                    <a:p>
                      <a:pPr>
                        <a:spcAft>
                          <a:spcPts val="0"/>
                        </a:spcAft>
                      </a:pPr>
                      <a:r>
                        <a:rPr lang="it-IT" sz="1000" b="0" kern="50" dirty="0" smtClean="0">
                          <a:solidFill>
                            <a:srgbClr val="000000"/>
                          </a:solidFill>
                          <a:latin typeface="Times New Roman" pitchFamily="18" charset="0"/>
                          <a:ea typeface="DejaVu Sans"/>
                          <a:cs typeface="Times New Roman" pitchFamily="18" charset="0"/>
                        </a:rPr>
                        <a:t>Faisal Azaiez</a:t>
                      </a:r>
                      <a:endParaRPr lang="en-GB" sz="1000" b="0" kern="50" dirty="0" smtClean="0">
                        <a:latin typeface="Times New Roman" pitchFamily="18" charset="0"/>
                        <a:ea typeface="DejaVu Sans"/>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Coulomb excitation of the presumably superdeformed band in 42Ca</a:t>
                      </a:r>
                      <a:endParaRPr lang="en-GB" sz="1000" b="0" kern="50" dirty="0" smtClean="0">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r>
                        <a:rPr lang="en-GB" sz="1000" b="0" dirty="0" smtClean="0">
                          <a:latin typeface="Times New Roman" pitchFamily="18" charset="0"/>
                          <a:cs typeface="Times New Roman" pitchFamily="18" charset="0"/>
                        </a:rPr>
                        <a:t>6</a:t>
                      </a:r>
                      <a:endParaRPr lang="en-GB" sz="1000" b="0" dirty="0">
                        <a:latin typeface="Times New Roman" pitchFamily="18" charset="0"/>
                        <a:cs typeface="Times New Roman" pitchFamily="18" charset="0"/>
                      </a:endParaRPr>
                    </a:p>
                  </a:txBody>
                  <a:tcPr/>
                </a:tc>
                <a:tc>
                  <a:txBody>
                    <a:bodyPr/>
                    <a:lstStyle/>
                    <a:p>
                      <a:pPr algn="ctr"/>
                      <a:r>
                        <a:rPr lang="en-GB" sz="1000" b="1"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r h="330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FF0000"/>
                          </a:solidFill>
                          <a:latin typeface="Times New Roman" pitchFamily="18" charset="0"/>
                          <a:ea typeface="DejaVu Sans"/>
                          <a:cs typeface="Times New Roman" pitchFamily="18" charset="0"/>
                        </a:rPr>
                        <a:t>Leske Joerg</a:t>
                      </a:r>
                      <a:endParaRPr lang="en-GB" sz="1000" b="0" kern="50" dirty="0" smtClean="0">
                        <a:solidFill>
                          <a:srgbClr val="FF0000"/>
                        </a:solidFill>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Precision lifetime study in the</a:t>
                      </a:r>
                      <a:r>
                        <a:rPr lang="it-IT" sz="1000" b="0" kern="50" baseline="0" dirty="0" smtClean="0">
                          <a:solidFill>
                            <a:srgbClr val="000000"/>
                          </a:solidFill>
                          <a:latin typeface="Times New Roman" pitchFamily="18" charset="0"/>
                          <a:ea typeface="DejaVu Sans"/>
                          <a:cs typeface="Times New Roman" pitchFamily="18" charset="0"/>
                        </a:rPr>
                        <a:t> </a:t>
                      </a:r>
                      <a:r>
                        <a:rPr lang="it-IT" sz="1000" b="0" kern="50" dirty="0" smtClean="0">
                          <a:solidFill>
                            <a:srgbClr val="000000"/>
                          </a:solidFill>
                          <a:latin typeface="Times New Roman" pitchFamily="18" charset="0"/>
                          <a:ea typeface="DejaVu Sans"/>
                          <a:cs typeface="Times New Roman" pitchFamily="18" charset="0"/>
                        </a:rPr>
                        <a:t>neutron‐rich N=84 isotone 140Ba from DSAM measurements following</a:t>
                      </a:r>
                      <a:br>
                        <a:rPr lang="it-IT" sz="1000" b="0" kern="50" dirty="0" smtClean="0">
                          <a:solidFill>
                            <a:srgbClr val="000000"/>
                          </a:solidFill>
                          <a:latin typeface="Times New Roman" pitchFamily="18" charset="0"/>
                          <a:ea typeface="DejaVu Sans"/>
                          <a:cs typeface="Times New Roman" pitchFamily="18" charset="0"/>
                        </a:rPr>
                      </a:br>
                      <a:r>
                        <a:rPr lang="it-IT" sz="1000" b="0" kern="50" dirty="0" smtClean="0">
                          <a:solidFill>
                            <a:srgbClr val="000000"/>
                          </a:solidFill>
                          <a:latin typeface="Times New Roman" pitchFamily="18" charset="0"/>
                          <a:ea typeface="DejaVu Sans"/>
                          <a:cs typeface="Times New Roman" pitchFamily="18" charset="0"/>
                        </a:rPr>
                        <a:t>Coulomb‐barrier alpha‐transfer</a:t>
                      </a:r>
                      <a:r>
                        <a:rPr lang="it-IT" sz="1000" b="0" kern="50" baseline="0" dirty="0" smtClean="0">
                          <a:solidFill>
                            <a:srgbClr val="000000"/>
                          </a:solidFill>
                          <a:latin typeface="Times New Roman" pitchFamily="18" charset="0"/>
                          <a:ea typeface="DejaVu Sans"/>
                          <a:cs typeface="Times New Roman" pitchFamily="18" charset="0"/>
                        </a:rPr>
                        <a:t> </a:t>
                      </a:r>
                      <a:r>
                        <a:rPr lang="it-IT" sz="1000" b="0" kern="50" dirty="0" smtClean="0">
                          <a:solidFill>
                            <a:srgbClr val="000000"/>
                          </a:solidFill>
                          <a:latin typeface="Times New Roman" pitchFamily="18" charset="0"/>
                          <a:ea typeface="DejaVu Sans"/>
                          <a:cs typeface="Times New Roman" pitchFamily="18" charset="0"/>
                        </a:rPr>
                        <a:t>reactions on a 136Xe</a:t>
                      </a:r>
                      <a:endParaRPr lang="en-GB" sz="1000" b="0" kern="50" dirty="0" smtClean="0">
                        <a:latin typeface="Times New Roman" pitchFamily="18" charset="0"/>
                        <a:ea typeface="DejaVu Sans"/>
                        <a:cs typeface="Times New Roman" pitchFamily="18" charset="0"/>
                      </a:endParaRPr>
                    </a:p>
                  </a:txBody>
                  <a:tcPr/>
                </a:tc>
                <a:tc>
                  <a:txBody>
                    <a:bodyPr/>
                    <a:lstStyle/>
                    <a:p>
                      <a:r>
                        <a:rPr lang="en-GB" sz="1000" b="0" dirty="0" smtClean="0">
                          <a:latin typeface="Times New Roman" pitchFamily="18" charset="0"/>
                          <a:cs typeface="Times New Roman" pitchFamily="18" charset="0"/>
                        </a:rPr>
                        <a:t>3</a:t>
                      </a:r>
                      <a:endParaRPr lang="en-GB" sz="1000" b="0" dirty="0">
                        <a:latin typeface="Times New Roman" pitchFamily="18" charset="0"/>
                        <a:cs typeface="Times New Roman" pitchFamily="18" charset="0"/>
                      </a:endParaRPr>
                    </a:p>
                  </a:txBody>
                  <a:tcPr/>
                </a:tc>
                <a:tc>
                  <a:txBody>
                    <a:bodyPr/>
                    <a:lstStyle/>
                    <a:p>
                      <a:pPr algn="ctr"/>
                      <a:endParaRPr lang="en-GB" sz="1000" b="1" dirty="0">
                        <a:latin typeface="Times New Roman" pitchFamily="18" charset="0"/>
                        <a:cs typeface="Times New Roman" pitchFamily="18" charset="0"/>
                      </a:endParaRPr>
                    </a:p>
                  </a:txBody>
                  <a:tcPr/>
                </a:tc>
              </a:tr>
              <a:tr h="330456">
                <a:tc>
                  <a:txBody>
                    <a:bodyPr/>
                    <a:lstStyle/>
                    <a:p>
                      <a:pPr>
                        <a:spcAft>
                          <a:spcPts val="0"/>
                        </a:spcAft>
                      </a:pPr>
                      <a:r>
                        <a:rPr lang="it-IT" sz="1000" b="0" kern="50" dirty="0" smtClean="0">
                          <a:solidFill>
                            <a:srgbClr val="000000"/>
                          </a:solidFill>
                          <a:latin typeface="Times New Roman" pitchFamily="18" charset="0"/>
                          <a:ea typeface="DejaVu Sans"/>
                          <a:cs typeface="Times New Roman" pitchFamily="18" charset="0"/>
                        </a:rPr>
                        <a:t>Roberto Nicolini</a:t>
                      </a:r>
                      <a:endParaRPr lang="en-GB" sz="1000" b="0" kern="50" dirty="0" smtClean="0">
                        <a:latin typeface="Times New Roman" pitchFamily="18" charset="0"/>
                        <a:ea typeface="DejaVu Sans"/>
                        <a:cs typeface="Times New Roman" pitchFamily="18" charset="0"/>
                      </a:endParaRPr>
                    </a:p>
                    <a:p>
                      <a:pPr>
                        <a:spcAft>
                          <a:spcPts val="0"/>
                        </a:spcAft>
                      </a:pPr>
                      <a:r>
                        <a:rPr lang="it-IT" sz="1000" b="0" kern="50" dirty="0" smtClean="0">
                          <a:solidFill>
                            <a:srgbClr val="000000"/>
                          </a:solidFill>
                          <a:latin typeface="Times New Roman" pitchFamily="18" charset="0"/>
                          <a:ea typeface="DejaVu Sans"/>
                          <a:cs typeface="Times New Roman" pitchFamily="18" charset="0"/>
                        </a:rPr>
                        <a:t>Primary Contact </a:t>
                      </a:r>
                      <a:r>
                        <a:rPr lang="it-IT" sz="1000" b="0" kern="50" dirty="0" smtClean="0">
                          <a:solidFill>
                            <a:srgbClr val="FF0000"/>
                          </a:solidFill>
                          <a:latin typeface="Times New Roman" pitchFamily="18" charset="0"/>
                          <a:ea typeface="DejaVu Sans"/>
                          <a:cs typeface="Times New Roman" pitchFamily="18" charset="0"/>
                        </a:rPr>
                        <a:t>Angela Bracco</a:t>
                      </a:r>
                      <a:endParaRPr lang="en-GB" sz="1000" b="0" kern="50" dirty="0" smtClean="0">
                        <a:solidFill>
                          <a:srgbClr val="FF0000"/>
                        </a:solidFill>
                        <a:latin typeface="Times New Roman" pitchFamily="18" charset="0"/>
                        <a:ea typeface="DejaVu Sans"/>
                        <a:cs typeface="Times New Roman" pitchFamily="18" charset="0"/>
                      </a:endParaRPr>
                    </a:p>
                    <a:p>
                      <a:endParaRPr lang="en-GB" sz="10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b="0" kern="50" dirty="0" smtClean="0">
                          <a:solidFill>
                            <a:srgbClr val="000000"/>
                          </a:solidFill>
                          <a:latin typeface="Times New Roman" pitchFamily="18" charset="0"/>
                          <a:ea typeface="DejaVu Sans"/>
                          <a:cs typeface="Times New Roman" pitchFamily="18" charset="0"/>
                        </a:rPr>
                        <a:t>Inelastic scattering as a tool to search for highly excited states up to the region of the Giant Quadrupole Resonance</a:t>
                      </a:r>
                      <a:endParaRPr lang="en-GB" sz="1000" b="0" kern="50" dirty="0" smtClean="0">
                        <a:latin typeface="Times New Roman" pitchFamily="18" charset="0"/>
                        <a:ea typeface="DejaVu Sans"/>
                        <a:cs typeface="Times New Roman" pitchFamily="18" charset="0"/>
                      </a:endParaRPr>
                    </a:p>
                  </a:txBody>
                  <a:tcPr/>
                </a:tc>
                <a:tc>
                  <a:txBody>
                    <a:bodyPr/>
                    <a:lstStyle/>
                    <a:p>
                      <a:r>
                        <a:rPr lang="en-GB" sz="1000" b="0" dirty="0" smtClean="0">
                          <a:latin typeface="Times New Roman" pitchFamily="18" charset="0"/>
                          <a:cs typeface="Times New Roman" pitchFamily="18" charset="0"/>
                        </a:rPr>
                        <a:t>8</a:t>
                      </a:r>
                      <a:endParaRPr lang="en-GB" sz="1000" b="0" dirty="0">
                        <a:latin typeface="Times New Roman" pitchFamily="18" charset="0"/>
                        <a:cs typeface="Times New Roman" pitchFamily="18" charset="0"/>
                      </a:endParaRPr>
                    </a:p>
                  </a:txBody>
                  <a:tcPr/>
                </a:tc>
                <a:tc>
                  <a:txBody>
                    <a:bodyPr/>
                    <a:lstStyle/>
                    <a:p>
                      <a:pPr algn="ctr"/>
                      <a:r>
                        <a:rPr lang="en-GB" sz="1000" b="1" dirty="0" smtClean="0">
                          <a:latin typeface="Times New Roman" pitchFamily="18" charset="0"/>
                          <a:cs typeface="Times New Roman" pitchFamily="18" charset="0"/>
                          <a:sym typeface="Symbol"/>
                        </a:rPr>
                        <a:t></a:t>
                      </a:r>
                      <a:endParaRPr lang="en-GB" sz="1000" b="1" dirty="0">
                        <a:latin typeface="Times New Roman" pitchFamily="18" charset="0"/>
                        <a:cs typeface="Times New Roman" pitchFamily="18" charset="0"/>
                      </a:endParaRPr>
                    </a:p>
                  </a:txBody>
                  <a:tcPr/>
                </a:tc>
              </a:tr>
            </a:tbl>
          </a:graphicData>
        </a:graphic>
      </p:graphicFrame>
      <p:cxnSp>
        <p:nvCxnSpPr>
          <p:cNvPr id="12" name="Straight Connector 11"/>
          <p:cNvCxnSpPr/>
          <p:nvPr/>
        </p:nvCxnSpPr>
        <p:spPr bwMode="auto">
          <a:xfrm>
            <a:off x="395536" y="2924944"/>
            <a:ext cx="8424936"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bwMode="auto">
          <a:xfrm>
            <a:off x="395536" y="4941168"/>
            <a:ext cx="8424936"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4" name="TextBox 13"/>
          <p:cNvSpPr txBox="1"/>
          <p:nvPr/>
        </p:nvSpPr>
        <p:spPr>
          <a:xfrm>
            <a:off x="0" y="1239708"/>
            <a:ext cx="338554" cy="4708981"/>
          </a:xfrm>
          <a:prstGeom prst="rect">
            <a:avLst/>
          </a:prstGeom>
          <a:noFill/>
        </p:spPr>
        <p:txBody>
          <a:bodyPr vert="vert270" wrap="none" rtlCol="0">
            <a:spAutoFit/>
          </a:bodyPr>
          <a:lstStyle/>
          <a:p>
            <a:r>
              <a:rPr lang="en-GB" sz="1000" dirty="0" smtClean="0"/>
              <a:t>PAC July 2009		February 2010		July 2010	</a:t>
            </a:r>
            <a:endParaRPr lang="en-GB"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412776"/>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Publication and Publications Policy</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259632" y="2132856"/>
            <a:ext cx="6192688" cy="3647152"/>
          </a:xfrm>
          <a:prstGeom prst="rect">
            <a:avLst/>
          </a:prstGeom>
          <a:noFill/>
          <a:ln w="9525">
            <a:noFill/>
            <a:miter lim="800000"/>
            <a:headEnd/>
            <a:tailEnd/>
          </a:ln>
          <a:effectLst/>
        </p:spPr>
        <p:txBody>
          <a:bodyPr wrap="square" bIns="0">
            <a:spAutoFit/>
          </a:bodyPr>
          <a:lstStyle/>
          <a:p>
            <a:r>
              <a:rPr lang="en-US" sz="1800" dirty="0" smtClean="0">
                <a:latin typeface="Comic Sans MS" pitchFamily="66" charset="0"/>
                <a:cs typeface="Times New Roman" pitchFamily="18" charset="0"/>
              </a:rPr>
              <a:t>Maintain list on AGAA ACC web pages</a:t>
            </a:r>
          </a:p>
          <a:p>
            <a:r>
              <a:rPr lang="en-US" sz="1800" dirty="0" smtClean="0">
                <a:latin typeface="Comic Sans MS" pitchFamily="66" charset="0"/>
                <a:cs typeface="Times New Roman" pitchFamily="18" charset="0"/>
              </a:rPr>
              <a:t>Physics and technical publications</a:t>
            </a:r>
          </a:p>
          <a:p>
            <a:r>
              <a:rPr lang="en-US" sz="1800" dirty="0" smtClean="0">
                <a:latin typeface="Comic Sans MS" pitchFamily="66" charset="0"/>
                <a:cs typeface="Times New Roman" pitchFamily="18" charset="0"/>
              </a:rPr>
              <a:t>What else, thesis, reports, talks ….. </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Technical publications, AMB approval</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Publications Policy:</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Who are the authors</a:t>
            </a:r>
          </a:p>
          <a:p>
            <a:r>
              <a:rPr lang="en-US" sz="1800" dirty="0" smtClean="0">
                <a:latin typeface="Comic Sans MS" pitchFamily="66" charset="0"/>
                <a:cs typeface="Times New Roman" pitchFamily="18" charset="0"/>
              </a:rPr>
              <a:t>Acknowledgements</a:t>
            </a:r>
          </a:p>
          <a:p>
            <a:r>
              <a:rPr lang="en-US" sz="1800" dirty="0" smtClean="0">
                <a:latin typeface="Comic Sans MS" pitchFamily="66" charset="0"/>
                <a:cs typeface="Times New Roman" pitchFamily="18" charset="0"/>
              </a:rPr>
              <a:t>Types of papers (Science, technical, …)</a:t>
            </a:r>
          </a:p>
          <a:p>
            <a:r>
              <a:rPr lang="en-US" sz="1800" dirty="0" smtClean="0">
                <a:latin typeface="Comic Sans MS" pitchFamily="66" charset="0"/>
                <a:cs typeface="Times New Roman" pitchFamily="18" charset="0"/>
              </a:rPr>
              <a:t>The AGATA collaboration</a:t>
            </a:r>
          </a:p>
          <a:p>
            <a:r>
              <a:rPr lang="en-US" sz="1800" dirty="0" smtClean="0">
                <a:latin typeface="Comic Sans MS" pitchFamily="66" charset="0"/>
                <a:cs typeface="Times New Roman" pitchFamily="18" charset="0"/>
              </a:rPr>
              <a:t>Thoughts?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412776"/>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Any Other Business</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259632" y="2132856"/>
            <a:ext cx="6192688" cy="323165"/>
          </a:xfrm>
          <a:prstGeom prst="rect">
            <a:avLst/>
          </a:prstGeom>
          <a:noFill/>
          <a:ln w="9525">
            <a:noFill/>
            <a:miter lim="800000"/>
            <a:headEnd/>
            <a:tailEnd/>
          </a:ln>
          <a:effectLst/>
        </p:spPr>
        <p:txBody>
          <a:bodyPr wrap="square" bIns="0">
            <a:spAutoFit/>
          </a:bodyPr>
          <a:lstStyle/>
          <a:p>
            <a:r>
              <a:rPr lang="en-US" sz="1800" dirty="0" smtClean="0">
                <a:latin typeface="Comic Sans MS" pitchFamily="66" charset="0"/>
                <a:cs typeface="Times New Roman" pitchFamily="18" charset="0"/>
              </a:rPr>
              <a:t>AGATA in FAIR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Agenda</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1600" b="1" dirty="0" smtClean="0">
                <a:solidFill>
                  <a:schemeClr val="accent2"/>
                </a:solidFill>
                <a:latin typeface="Comic Sans MS" pitchFamily="66" charset="0"/>
              </a:rPr>
              <a:t>25</a:t>
            </a:r>
            <a:r>
              <a:rPr lang="en-GB" sz="1600" b="1" baseline="30000" dirty="0" smtClean="0">
                <a:solidFill>
                  <a:schemeClr val="accent2"/>
                </a:solidFill>
                <a:latin typeface="Comic Sans MS" pitchFamily="66" charset="0"/>
              </a:rPr>
              <a:t>th</a:t>
            </a:r>
            <a:r>
              <a:rPr lang="en-GB" sz="1600" b="1" dirty="0" smtClean="0">
                <a:solidFill>
                  <a:schemeClr val="accent2"/>
                </a:solidFill>
                <a:latin typeface="Comic Sans MS" pitchFamily="66" charset="0"/>
              </a:rPr>
              <a:t> November 2010, Lyon</a:t>
            </a: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899592" y="1628800"/>
            <a:ext cx="7904162" cy="3323987"/>
          </a:xfrm>
          <a:prstGeom prst="rect">
            <a:avLst/>
          </a:prstGeom>
          <a:noFill/>
          <a:ln w="9525">
            <a:noFill/>
            <a:miter lim="800000"/>
            <a:headEnd/>
            <a:tailEnd/>
          </a:ln>
          <a:effectLst/>
        </p:spPr>
        <p:txBody>
          <a:bodyPr>
            <a:spAutoFit/>
          </a:bodyPr>
          <a:lstStyle/>
          <a:p>
            <a:pPr marL="342900" indent="-342900">
              <a:buAutoNum type="arabicPeriod"/>
            </a:pPr>
            <a:r>
              <a:rPr lang="en-US" sz="1400" b="1" dirty="0" smtClean="0">
                <a:latin typeface="Comic Sans MS" pitchFamily="66" charset="0"/>
                <a:cs typeface="Times New Roman" pitchFamily="18" charset="0"/>
              </a:rPr>
              <a:t>Terms of Reference</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Membership</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Web pages</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Annual collaboration meeting</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Campaign Spokespersons</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AGATA data policy</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AGATA Publications ad publications Policy</a:t>
            </a:r>
          </a:p>
          <a:p>
            <a:pPr marL="342900" indent="-342900">
              <a:buAutoNum type="arabicPeriod"/>
            </a:pPr>
            <a:endParaRPr lang="en-US" sz="1400" b="1" dirty="0" smtClean="0">
              <a:latin typeface="Comic Sans MS" pitchFamily="66" charset="0"/>
              <a:cs typeface="Times New Roman" pitchFamily="18" charset="0"/>
            </a:endParaRPr>
          </a:p>
          <a:p>
            <a:pPr marL="342900" indent="-342900">
              <a:buAutoNum type="arabicPeriod"/>
            </a:pPr>
            <a:r>
              <a:rPr lang="en-US" sz="1400" b="1" dirty="0" smtClean="0">
                <a:latin typeface="Comic Sans MS" pitchFamily="66" charset="0"/>
                <a:cs typeface="Times New Roman" pitchFamily="18" charset="0"/>
              </a:rPr>
              <a:t>Any Other Business</a:t>
            </a:r>
            <a:endParaRPr lang="en-US" sz="1400" b="1" dirty="0">
              <a:latin typeface="Comic Sans MS" pitchFamily="66" charset="0"/>
              <a:cs typeface="Times New Roman" pitchFamily="18"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755576" y="1340768"/>
            <a:ext cx="7904162" cy="4401205"/>
          </a:xfrm>
          <a:prstGeom prst="rect">
            <a:avLst/>
          </a:prstGeom>
          <a:noFill/>
          <a:ln w="9525">
            <a:noFill/>
            <a:miter lim="800000"/>
            <a:headEnd/>
            <a:tailEnd/>
          </a:ln>
          <a:effectLst/>
        </p:spPr>
        <p:txBody>
          <a:bodyPr>
            <a:spAutoFit/>
          </a:bodyPr>
          <a:lstStyle/>
          <a:p>
            <a:r>
              <a:rPr lang="en-GB" sz="1400" b="1" dirty="0" smtClean="0">
                <a:latin typeface="Comic Sans MS" pitchFamily="66" charset="0"/>
              </a:rPr>
              <a:t>Terms of Reference:</a:t>
            </a:r>
          </a:p>
          <a:p>
            <a:r>
              <a:rPr lang="en-GB" sz="1400" dirty="0" smtClean="0">
                <a:latin typeface="Comic Sans MS" pitchFamily="66" charset="0"/>
              </a:rPr>
              <a:t/>
            </a:r>
            <a:br>
              <a:rPr lang="en-GB" sz="1400" dirty="0" smtClean="0">
                <a:latin typeface="Comic Sans MS" pitchFamily="66" charset="0"/>
              </a:rPr>
            </a:br>
            <a:r>
              <a:rPr lang="en-GB" sz="1400" dirty="0" smtClean="0">
                <a:latin typeface="Comic Sans MS" pitchFamily="66" charset="0"/>
              </a:rPr>
              <a:t>The ACC is the advisory body of the ASC on scientific matters concerning the AGATA project.</a:t>
            </a:r>
          </a:p>
          <a:p>
            <a:endParaRPr lang="en-GB" sz="1400" dirty="0" smtClean="0">
              <a:latin typeface="Comic Sans MS" pitchFamily="66" charset="0"/>
            </a:endParaRPr>
          </a:p>
          <a:p>
            <a:r>
              <a:rPr lang="en-GB" sz="1400" dirty="0" smtClean="0">
                <a:latin typeface="Comic Sans MS" pitchFamily="66" charset="0"/>
              </a:rPr>
              <a:t>The tasks of the ACC are as follows:</a:t>
            </a:r>
          </a:p>
          <a:p>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elects the AGATA spokesperson who will serve for a period of two years.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advises the ASC on scientific matters concerning the AGATA project and the research programme through the AGATA Spokesperson.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nominates the Campaign Spokesperson for each experiment campaign to the ASC.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hold meetings, at least annually, to receive reports from the ASC and AMB on the progress of the project and from the Campaign Spokespersons on the progress of the research programme.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hold an annual open meeting of the AGATA Collaboration to present the status of the Project and to discuss future experiment campaigns.</a:t>
            </a:r>
            <a:endParaRPr lang="en-GB" sz="14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755576" y="1340768"/>
            <a:ext cx="7904162" cy="2800767"/>
          </a:xfrm>
          <a:prstGeom prst="rect">
            <a:avLst/>
          </a:prstGeom>
          <a:noFill/>
          <a:ln w="9525">
            <a:noFill/>
            <a:miter lim="800000"/>
            <a:headEnd/>
            <a:tailEnd/>
          </a:ln>
          <a:effectLst/>
        </p:spPr>
        <p:txBody>
          <a:bodyPr>
            <a:spAutoFit/>
          </a:bodyPr>
          <a:lstStyle/>
          <a:p>
            <a:r>
              <a:rPr lang="en-GB" sz="1600" b="1" dirty="0" smtClean="0">
                <a:latin typeface="Comic Sans MS" pitchFamily="66" charset="0"/>
              </a:rPr>
              <a:t>Membership</a:t>
            </a:r>
          </a:p>
          <a:p>
            <a:r>
              <a:rPr lang="en-GB" sz="1600" dirty="0" smtClean="0">
                <a:latin typeface="Comic Sans MS" pitchFamily="66" charset="0"/>
              </a:rPr>
              <a:t/>
            </a:r>
            <a:br>
              <a:rPr lang="en-GB" sz="1600" dirty="0" smtClean="0">
                <a:latin typeface="Comic Sans MS" pitchFamily="66" charset="0"/>
              </a:rPr>
            </a:br>
            <a:r>
              <a:rPr lang="en-GB" sz="1600" dirty="0" smtClean="0">
                <a:latin typeface="Comic Sans MS" pitchFamily="66" charset="0"/>
              </a:rPr>
              <a:t> Comprises one representative from each collaborating institution and the AGATA Spokesperson.</a:t>
            </a:r>
          </a:p>
          <a:p>
            <a:r>
              <a:rPr lang="en-GB" sz="1600" dirty="0" smtClean="0">
                <a:latin typeface="Comic Sans MS" pitchFamily="66" charset="0"/>
              </a:rPr>
              <a:t/>
            </a:r>
            <a:br>
              <a:rPr lang="en-GB" sz="1600" dirty="0" smtClean="0">
                <a:latin typeface="Comic Sans MS" pitchFamily="66" charset="0"/>
              </a:rPr>
            </a:br>
            <a:r>
              <a:rPr lang="en-GB" sz="1600" dirty="0" smtClean="0">
                <a:latin typeface="Comic Sans MS" pitchFamily="66" charset="0"/>
              </a:rPr>
              <a:t>The AGATA Spokesperson chairs meetings of the ACC.</a:t>
            </a:r>
          </a:p>
          <a:p>
            <a:endParaRPr lang="en-GB" sz="1600" dirty="0" smtClean="0">
              <a:latin typeface="Comic Sans MS" pitchFamily="66" charset="0"/>
            </a:endParaRPr>
          </a:p>
          <a:p>
            <a:r>
              <a:rPr lang="en-GB" sz="1600" dirty="0" smtClean="0">
                <a:latin typeface="Comic Sans MS" pitchFamily="66" charset="0"/>
              </a:rPr>
              <a:t>The Campaign Spokespersons are invited to attend.</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79500" y="190500"/>
            <a:ext cx="6705600" cy="1216025"/>
          </a:xfrm>
          <a:noFill/>
        </p:spPr>
        <p:txBody>
          <a:bodyPr/>
          <a:lstStyle/>
          <a:p>
            <a:r>
              <a:rPr lang="en-GB" sz="3200" b="1" dirty="0" smtClean="0">
                <a:solidFill>
                  <a:schemeClr val="accent2"/>
                </a:solidFill>
                <a:latin typeface="Comic Sans MS" pitchFamily="66" charset="0"/>
              </a:rPr>
              <a:t>The AGATA Collaboration</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042988" y="1308100"/>
            <a:ext cx="7904162" cy="5262979"/>
          </a:xfrm>
          <a:prstGeom prst="rect">
            <a:avLst/>
          </a:prstGeom>
          <a:noFill/>
          <a:ln w="9525">
            <a:noFill/>
            <a:miter lim="800000"/>
            <a:headEnd/>
            <a:tailEnd/>
          </a:ln>
          <a:effectLst/>
        </p:spPr>
        <p:txBody>
          <a:bodyPr>
            <a:spAutoFit/>
          </a:bodyPr>
          <a:lstStyle/>
          <a:p>
            <a:r>
              <a:rPr lang="de-DE" sz="1400" b="1" dirty="0">
                <a:solidFill>
                  <a:srgbClr val="FF3300"/>
                </a:solidFill>
                <a:latin typeface="Comic Sans MS" pitchFamily="66" charset="0"/>
                <a:cs typeface="Times New Roman" pitchFamily="18" charset="0"/>
              </a:rPr>
              <a:t>Bulgaria:</a:t>
            </a:r>
            <a:r>
              <a:rPr lang="de-DE" sz="1400" b="1" dirty="0">
                <a:latin typeface="Comic Sans MS" pitchFamily="66" charset="0"/>
                <a:cs typeface="Times New Roman" pitchFamily="18" charset="0"/>
              </a:rPr>
              <a:t> 	Univ. Sofia</a:t>
            </a:r>
            <a:endParaRPr lang="en-US" sz="1400" b="1" dirty="0">
              <a:latin typeface="Comic Sans MS" pitchFamily="66" charset="0"/>
              <a:cs typeface="Times New Roman" pitchFamily="18" charset="0"/>
            </a:endParaRPr>
          </a:p>
          <a:p>
            <a:pPr>
              <a:spcBef>
                <a:spcPct val="50000"/>
              </a:spcBef>
            </a:pPr>
            <a:r>
              <a:rPr lang="de-DE" sz="1400" b="1" dirty="0">
                <a:solidFill>
                  <a:srgbClr val="FF3300"/>
                </a:solidFill>
                <a:latin typeface="Comic Sans MS" pitchFamily="66" charset="0"/>
                <a:cs typeface="Times New Roman" pitchFamily="18" charset="0"/>
              </a:rPr>
              <a:t>Denmark:</a:t>
            </a:r>
            <a:r>
              <a:rPr lang="de-DE" sz="1400" b="1" dirty="0">
                <a:latin typeface="Comic Sans MS" pitchFamily="66" charset="0"/>
                <a:cs typeface="Times New Roman" pitchFamily="18" charset="0"/>
              </a:rPr>
              <a:t> 	NBI Copenhagen</a:t>
            </a:r>
            <a:endParaRPr lang="en-US" sz="1400" b="1" dirty="0">
              <a:latin typeface="Comic Sans MS" pitchFamily="66" charset="0"/>
              <a:cs typeface="Times New Roman" pitchFamily="18" charset="0"/>
            </a:endParaRPr>
          </a:p>
          <a:p>
            <a:pPr>
              <a:spcBef>
                <a:spcPct val="50000"/>
              </a:spcBef>
            </a:pPr>
            <a:r>
              <a:rPr lang="de-DE" sz="1400" b="1" dirty="0">
                <a:solidFill>
                  <a:srgbClr val="FF3300"/>
                </a:solidFill>
                <a:latin typeface="Comic Sans MS" pitchFamily="66" charset="0"/>
                <a:cs typeface="Times New Roman" pitchFamily="18" charset="0"/>
              </a:rPr>
              <a:t>Finland</a:t>
            </a:r>
            <a:r>
              <a:rPr lang="de-DE" sz="1400" b="1" dirty="0">
                <a:latin typeface="Comic Sans MS" pitchFamily="66" charset="0"/>
                <a:cs typeface="Times New Roman" pitchFamily="18" charset="0"/>
              </a:rPr>
              <a:t>: 	Univ. Jyv</a:t>
            </a:r>
            <a:r>
              <a:rPr lang="en-US" sz="1400" b="1" dirty="0">
                <a:latin typeface="Comic Sans MS" pitchFamily="66" charset="0"/>
                <a:cs typeface="Times New Roman" pitchFamily="18" charset="0"/>
              </a:rPr>
              <a:t>ä</a:t>
            </a:r>
            <a:r>
              <a:rPr lang="de-DE" sz="1400" b="1" dirty="0">
                <a:latin typeface="Comic Sans MS" pitchFamily="66" charset="0"/>
                <a:cs typeface="Times New Roman" pitchFamily="18" charset="0"/>
              </a:rPr>
              <a:t>skyl</a:t>
            </a:r>
            <a:r>
              <a:rPr lang="en-US" sz="1400" b="1" dirty="0">
                <a:latin typeface="Comic Sans MS" pitchFamily="66" charset="0"/>
                <a:cs typeface="Times New Roman" pitchFamily="18" charset="0"/>
              </a:rPr>
              <a:t>ä</a:t>
            </a:r>
          </a:p>
          <a:p>
            <a:pPr>
              <a:spcBef>
                <a:spcPct val="50000"/>
              </a:spcBef>
            </a:pPr>
            <a:r>
              <a:rPr lang="de-DE" sz="1400" b="1" dirty="0">
                <a:solidFill>
                  <a:srgbClr val="FF3300"/>
                </a:solidFill>
                <a:latin typeface="Comic Sans MS" pitchFamily="66" charset="0"/>
                <a:cs typeface="Times New Roman" pitchFamily="18" charset="0"/>
              </a:rPr>
              <a:t>France:</a:t>
            </a:r>
            <a:r>
              <a:rPr lang="de-DE" sz="1400" b="1" dirty="0">
                <a:latin typeface="Comic Sans MS" pitchFamily="66" charset="0"/>
                <a:cs typeface="Times New Roman" pitchFamily="18" charset="0"/>
              </a:rPr>
              <a:t> 	GANIL Caen, IPN Lyon, CSNSM Orsay, IPN Orsay, </a:t>
            </a:r>
          </a:p>
          <a:p>
            <a:r>
              <a:rPr lang="de-DE" sz="1400" b="1" dirty="0">
                <a:latin typeface="Comic Sans MS" pitchFamily="66" charset="0"/>
                <a:cs typeface="Times New Roman" pitchFamily="18" charset="0"/>
              </a:rPr>
              <a:t>	CEA-DSM-DAPNIA Saclay, IreS Strasbourg</a:t>
            </a:r>
          </a:p>
          <a:p>
            <a:pPr>
              <a:spcBef>
                <a:spcPct val="50000"/>
              </a:spcBef>
            </a:pPr>
            <a:r>
              <a:rPr lang="de-DE" sz="1400" b="1" dirty="0">
                <a:solidFill>
                  <a:srgbClr val="FF3300"/>
                </a:solidFill>
                <a:latin typeface="Comic Sans MS" pitchFamily="66" charset="0"/>
                <a:cs typeface="Times New Roman" pitchFamily="18" charset="0"/>
              </a:rPr>
              <a:t>Germany:</a:t>
            </a:r>
            <a:r>
              <a:rPr lang="de-DE" sz="1400" b="1" dirty="0">
                <a:latin typeface="Comic Sans MS" pitchFamily="66" charset="0"/>
                <a:cs typeface="Times New Roman" pitchFamily="18" charset="0"/>
              </a:rPr>
              <a:t> 	GSI Darmstadt, TU Darmstadt, Univ. zu Köln, LMU München, TU München</a:t>
            </a:r>
          </a:p>
          <a:p>
            <a:pPr>
              <a:spcBef>
                <a:spcPct val="50000"/>
              </a:spcBef>
            </a:pPr>
            <a:r>
              <a:rPr lang="en-US" sz="1400" b="1" dirty="0">
                <a:solidFill>
                  <a:srgbClr val="FF0000"/>
                </a:solidFill>
                <a:latin typeface="Comic Sans MS" pitchFamily="66" charset="0"/>
              </a:rPr>
              <a:t>Hungary:	</a:t>
            </a:r>
            <a:r>
              <a:rPr lang="en-US" sz="1400" b="1" dirty="0">
                <a:latin typeface="Comic Sans MS" pitchFamily="66" charset="0"/>
              </a:rPr>
              <a:t>Debrecen</a:t>
            </a:r>
            <a:endParaRPr lang="de-DE" sz="1400" b="1" dirty="0">
              <a:latin typeface="Comic Sans MS" pitchFamily="66" charset="0"/>
              <a:cs typeface="Times New Roman" pitchFamily="18" charset="0"/>
            </a:endParaRPr>
          </a:p>
          <a:p>
            <a:pPr>
              <a:spcBef>
                <a:spcPct val="50000"/>
              </a:spcBef>
            </a:pPr>
            <a:r>
              <a:rPr lang="en-US" sz="1400" b="1" dirty="0">
                <a:solidFill>
                  <a:srgbClr val="FF3300"/>
                </a:solidFill>
                <a:latin typeface="Comic Sans MS" pitchFamily="66" charset="0"/>
                <a:cs typeface="Times New Roman" pitchFamily="18" charset="0"/>
              </a:rPr>
              <a:t>Italy:</a:t>
            </a:r>
            <a:r>
              <a:rPr lang="en-US" sz="1400" b="1" dirty="0">
                <a:latin typeface="Comic Sans MS" pitchFamily="66" charset="0"/>
                <a:cs typeface="Times New Roman" pitchFamily="18" charset="0"/>
              </a:rPr>
              <a:t>  	INFN and Univ. Firenze, INFN and Univ. </a:t>
            </a:r>
            <a:r>
              <a:rPr lang="en-US" sz="1400" b="1" dirty="0" err="1">
                <a:latin typeface="Comic Sans MS" pitchFamily="66" charset="0"/>
                <a:cs typeface="Times New Roman" pitchFamily="18" charset="0"/>
              </a:rPr>
              <a:t>Genova</a:t>
            </a:r>
            <a:r>
              <a:rPr lang="en-US" sz="1400" b="1" dirty="0">
                <a:latin typeface="Comic Sans MS" pitchFamily="66" charset="0"/>
                <a:cs typeface="Times New Roman" pitchFamily="18" charset="0"/>
              </a:rPr>
              <a:t>, INFN Legnaro, INFN and 	Univ. Napoli, INFN and Univ. </a:t>
            </a:r>
            <a:r>
              <a:rPr lang="en-US" sz="1400" b="1" dirty="0" err="1">
                <a:latin typeface="Comic Sans MS" pitchFamily="66" charset="0"/>
                <a:cs typeface="Times New Roman" pitchFamily="18" charset="0"/>
              </a:rPr>
              <a:t>Padova</a:t>
            </a:r>
            <a:r>
              <a:rPr lang="en-US" sz="1400" b="1" dirty="0">
                <a:latin typeface="Comic Sans MS" pitchFamily="66" charset="0"/>
                <a:cs typeface="Times New Roman" pitchFamily="18" charset="0"/>
              </a:rPr>
              <a:t>, INFN and Univ. Milano, INFN Perugia 	and Univ. </a:t>
            </a:r>
            <a:r>
              <a:rPr lang="en-US" sz="1400" b="1" dirty="0" err="1">
                <a:latin typeface="Comic Sans MS" pitchFamily="66" charset="0"/>
                <a:cs typeface="Times New Roman" pitchFamily="18" charset="0"/>
              </a:rPr>
              <a:t>Camerino</a:t>
            </a:r>
            <a:endParaRPr lang="en-US" sz="1400" b="1" dirty="0">
              <a:latin typeface="Comic Sans MS" pitchFamily="66" charset="0"/>
              <a:cs typeface="Times New Roman" pitchFamily="18" charset="0"/>
            </a:endParaRPr>
          </a:p>
          <a:p>
            <a:pPr>
              <a:spcBef>
                <a:spcPct val="50000"/>
              </a:spcBef>
            </a:pPr>
            <a:r>
              <a:rPr lang="en-US" sz="1400" b="1" dirty="0">
                <a:solidFill>
                  <a:srgbClr val="FF3300"/>
                </a:solidFill>
                <a:latin typeface="Comic Sans MS" pitchFamily="66" charset="0"/>
                <a:cs typeface="Times New Roman" pitchFamily="18" charset="0"/>
              </a:rPr>
              <a:t>Poland:</a:t>
            </a:r>
            <a:r>
              <a:rPr lang="en-US" sz="1400" b="1" dirty="0">
                <a:latin typeface="Comic Sans MS" pitchFamily="66" charset="0"/>
                <a:cs typeface="Times New Roman" pitchFamily="18" charset="0"/>
              </a:rPr>
              <a:t> 	IFJ PAN </a:t>
            </a:r>
            <a:r>
              <a:rPr lang="de-DE" sz="1400" b="1" dirty="0">
                <a:latin typeface="Comic Sans MS" pitchFamily="66" charset="0"/>
                <a:cs typeface="Times New Roman" pitchFamily="18" charset="0"/>
              </a:rPr>
              <a:t>Krakow, SINS Swierk, HIL &amp; IEP Warsaw</a:t>
            </a:r>
            <a:endParaRPr lang="en-US" sz="1400" b="1" dirty="0">
              <a:latin typeface="Comic Sans MS" pitchFamily="66" charset="0"/>
              <a:cs typeface="Times New Roman" pitchFamily="18" charset="0"/>
            </a:endParaRPr>
          </a:p>
          <a:p>
            <a:pPr>
              <a:spcBef>
                <a:spcPct val="50000"/>
              </a:spcBef>
            </a:pPr>
            <a:r>
              <a:rPr lang="fr-FR" sz="1400" b="1" dirty="0">
                <a:solidFill>
                  <a:srgbClr val="FF3300"/>
                </a:solidFill>
                <a:latin typeface="Comic Sans MS" pitchFamily="66" charset="0"/>
                <a:cs typeface="Times New Roman" pitchFamily="18" charset="0"/>
              </a:rPr>
              <a:t>Romania:</a:t>
            </a:r>
            <a:r>
              <a:rPr lang="fr-FR" sz="1400" b="1" dirty="0">
                <a:latin typeface="Comic Sans MS" pitchFamily="66" charset="0"/>
                <a:cs typeface="Times New Roman" pitchFamily="18" charset="0"/>
              </a:rPr>
              <a:t> 	NIPNE &amp; PU </a:t>
            </a:r>
            <a:r>
              <a:rPr lang="fr-FR" sz="1400" b="1" dirty="0" err="1" smtClean="0">
                <a:latin typeface="Comic Sans MS" pitchFamily="66" charset="0"/>
                <a:cs typeface="Times New Roman" pitchFamily="18" charset="0"/>
              </a:rPr>
              <a:t>Bucharest</a:t>
            </a:r>
            <a:r>
              <a:rPr lang="fr-FR" sz="1400" b="1" dirty="0" smtClean="0">
                <a:latin typeface="Comic Sans MS" pitchFamily="66" charset="0"/>
                <a:cs typeface="Times New Roman" pitchFamily="18" charset="0"/>
              </a:rPr>
              <a:t>	</a:t>
            </a:r>
            <a:endParaRPr lang="en-US" sz="1400" b="1" dirty="0">
              <a:latin typeface="Comic Sans MS" pitchFamily="66" charset="0"/>
              <a:cs typeface="Times New Roman" pitchFamily="18" charset="0"/>
            </a:endParaRPr>
          </a:p>
          <a:p>
            <a:pPr>
              <a:spcBef>
                <a:spcPct val="50000"/>
              </a:spcBef>
            </a:pPr>
            <a:r>
              <a:rPr lang="en-US" sz="1400" b="1" dirty="0">
                <a:solidFill>
                  <a:srgbClr val="FF3300"/>
                </a:solidFill>
                <a:latin typeface="Comic Sans MS" pitchFamily="66" charset="0"/>
                <a:cs typeface="Times New Roman" pitchFamily="18" charset="0"/>
              </a:rPr>
              <a:t>Sweden:</a:t>
            </a:r>
            <a:r>
              <a:rPr lang="en-US" sz="1400" b="1" dirty="0">
                <a:latin typeface="Comic Sans MS" pitchFamily="66" charset="0"/>
                <a:cs typeface="Times New Roman" pitchFamily="18" charset="0"/>
              </a:rPr>
              <a:t> 	Chalmers Univ. of Technology </a:t>
            </a:r>
            <a:r>
              <a:rPr lang="en-US" sz="1400" b="1" dirty="0" err="1">
                <a:latin typeface="Comic Sans MS" pitchFamily="66" charset="0"/>
                <a:cs typeface="Times New Roman" pitchFamily="18" charset="0"/>
              </a:rPr>
              <a:t>Göteborg</a:t>
            </a:r>
            <a:r>
              <a:rPr lang="en-US" sz="1400" b="1" dirty="0">
                <a:latin typeface="Comic Sans MS" pitchFamily="66" charset="0"/>
                <a:cs typeface="Times New Roman" pitchFamily="18" charset="0"/>
              </a:rPr>
              <a:t>, Lund Univ., </a:t>
            </a:r>
          </a:p>
          <a:p>
            <a:r>
              <a:rPr lang="en-US" sz="1400" b="1" dirty="0">
                <a:latin typeface="Comic Sans MS" pitchFamily="66" charset="0"/>
                <a:cs typeface="Times New Roman" pitchFamily="18" charset="0"/>
              </a:rPr>
              <a:t>	Royal Institute of Technology Stockholm, Uppsala Univ.</a:t>
            </a:r>
          </a:p>
          <a:p>
            <a:pPr>
              <a:spcBef>
                <a:spcPct val="50000"/>
              </a:spcBef>
            </a:pPr>
            <a:r>
              <a:rPr lang="en-US" sz="1400" b="1" dirty="0">
                <a:solidFill>
                  <a:srgbClr val="FF3300"/>
                </a:solidFill>
                <a:latin typeface="Comic Sans MS" pitchFamily="66" charset="0"/>
                <a:cs typeface="Times New Roman" pitchFamily="18" charset="0"/>
              </a:rPr>
              <a:t>UK: </a:t>
            </a:r>
            <a:r>
              <a:rPr lang="en-US" sz="1400" b="1" dirty="0">
                <a:latin typeface="Comic Sans MS" pitchFamily="66" charset="0"/>
                <a:cs typeface="Times New Roman" pitchFamily="18" charset="0"/>
              </a:rPr>
              <a:t>	Univ. Brighton, STFC Daresbury, Univ. Edinburgh, Univ. Liverpool, </a:t>
            </a:r>
          </a:p>
          <a:p>
            <a:r>
              <a:rPr lang="en-US" sz="1400" b="1" dirty="0">
                <a:latin typeface="Comic Sans MS" pitchFamily="66" charset="0"/>
                <a:cs typeface="Times New Roman" pitchFamily="18" charset="0"/>
              </a:rPr>
              <a:t>	Univ. Manchester, Univ. Paisley, Univ. Surrey, Univ. York</a:t>
            </a:r>
          </a:p>
          <a:p>
            <a:pPr>
              <a:spcBef>
                <a:spcPct val="50000"/>
              </a:spcBef>
            </a:pPr>
            <a:r>
              <a:rPr lang="en-US" sz="1400" b="1" dirty="0">
                <a:solidFill>
                  <a:srgbClr val="FF0000"/>
                </a:solidFill>
                <a:latin typeface="Comic Sans MS" pitchFamily="66" charset="0"/>
                <a:cs typeface="Times New Roman" pitchFamily="18" charset="0"/>
              </a:rPr>
              <a:t>Turkey:	</a:t>
            </a:r>
            <a:r>
              <a:rPr lang="en-US" sz="1400" b="1" dirty="0">
                <a:latin typeface="Comic Sans MS" pitchFamily="66" charset="0"/>
                <a:cs typeface="Times New Roman" pitchFamily="18" charset="0"/>
              </a:rPr>
              <a:t>Univ. of Ankara, Istanbul </a:t>
            </a:r>
            <a:r>
              <a:rPr lang="en-US" sz="1400" b="1" dirty="0" smtClean="0">
                <a:latin typeface="Comic Sans MS" pitchFamily="66" charset="0"/>
                <a:cs typeface="Times New Roman" pitchFamily="18" charset="0"/>
              </a:rPr>
              <a:t>University</a:t>
            </a:r>
          </a:p>
          <a:p>
            <a:pPr>
              <a:spcBef>
                <a:spcPct val="50000"/>
              </a:spcBef>
            </a:pPr>
            <a:r>
              <a:rPr lang="en-US" sz="1400" b="1" dirty="0" smtClean="0">
                <a:solidFill>
                  <a:srgbClr val="FF0000"/>
                </a:solidFill>
                <a:latin typeface="Comic Sans MS" pitchFamily="66" charset="0"/>
                <a:cs typeface="Times New Roman" pitchFamily="18" charset="0"/>
              </a:rPr>
              <a:t>Spain</a:t>
            </a:r>
            <a:r>
              <a:rPr lang="en-US" sz="1400" b="1" dirty="0">
                <a:latin typeface="Comic Sans MS" pitchFamily="66" charset="0"/>
                <a:cs typeface="Times New Roman" pitchFamily="18" charset="0"/>
              </a:rPr>
              <a:t>	</a:t>
            </a: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grpSp>
        <p:nvGrpSpPr>
          <p:cNvPr id="2" name="Group 6"/>
          <p:cNvGrpSpPr>
            <a:grpSpLocks/>
          </p:cNvGrpSpPr>
          <p:nvPr/>
        </p:nvGrpSpPr>
        <p:grpSpPr bwMode="auto">
          <a:xfrm>
            <a:off x="323850" y="1340768"/>
            <a:ext cx="538163" cy="4824536"/>
            <a:chOff x="5350" y="952"/>
            <a:chExt cx="339" cy="3211"/>
          </a:xfrm>
        </p:grpSpPr>
        <p:pic>
          <p:nvPicPr>
            <p:cNvPr id="155655" name="Picture 7" descr="Bulgaria_sh"/>
            <p:cNvPicPr>
              <a:picLocks noChangeAspect="1" noChangeArrowheads="1"/>
            </p:cNvPicPr>
            <p:nvPr/>
          </p:nvPicPr>
          <p:blipFill>
            <a:blip r:embed="rId3" cstate="print"/>
            <a:srcRect/>
            <a:stretch>
              <a:fillRect/>
            </a:stretch>
          </p:blipFill>
          <p:spPr bwMode="auto">
            <a:xfrm>
              <a:off x="5353" y="952"/>
              <a:ext cx="336" cy="211"/>
            </a:xfrm>
            <a:prstGeom prst="rect">
              <a:avLst/>
            </a:prstGeom>
            <a:noFill/>
          </p:spPr>
        </p:pic>
        <p:pic>
          <p:nvPicPr>
            <p:cNvPr id="155656" name="Picture 8" descr="Denmark_sh"/>
            <p:cNvPicPr>
              <a:picLocks noChangeAspect="1" noChangeArrowheads="1"/>
            </p:cNvPicPr>
            <p:nvPr/>
          </p:nvPicPr>
          <p:blipFill>
            <a:blip r:embed="rId4" cstate="print"/>
            <a:srcRect/>
            <a:stretch>
              <a:fillRect/>
            </a:stretch>
          </p:blipFill>
          <p:spPr bwMode="auto">
            <a:xfrm>
              <a:off x="5353" y="1251"/>
              <a:ext cx="336" cy="211"/>
            </a:xfrm>
            <a:prstGeom prst="rect">
              <a:avLst/>
            </a:prstGeom>
            <a:noFill/>
          </p:spPr>
        </p:pic>
        <p:pic>
          <p:nvPicPr>
            <p:cNvPr id="155657" name="Picture 9" descr="Finland_sh"/>
            <p:cNvPicPr>
              <a:picLocks noChangeAspect="1" noChangeArrowheads="1"/>
            </p:cNvPicPr>
            <p:nvPr/>
          </p:nvPicPr>
          <p:blipFill>
            <a:blip r:embed="rId5" cstate="print"/>
            <a:srcRect/>
            <a:stretch>
              <a:fillRect/>
            </a:stretch>
          </p:blipFill>
          <p:spPr bwMode="auto">
            <a:xfrm>
              <a:off x="5353" y="1502"/>
              <a:ext cx="336" cy="211"/>
            </a:xfrm>
            <a:prstGeom prst="rect">
              <a:avLst/>
            </a:prstGeom>
            <a:noFill/>
          </p:spPr>
        </p:pic>
        <p:pic>
          <p:nvPicPr>
            <p:cNvPr id="155658" name="Picture 10" descr="France_sh"/>
            <p:cNvPicPr>
              <a:picLocks noChangeAspect="1" noChangeArrowheads="1"/>
            </p:cNvPicPr>
            <p:nvPr/>
          </p:nvPicPr>
          <p:blipFill>
            <a:blip r:embed="rId6" cstate="print"/>
            <a:srcRect/>
            <a:stretch>
              <a:fillRect/>
            </a:stretch>
          </p:blipFill>
          <p:spPr bwMode="auto">
            <a:xfrm>
              <a:off x="5353" y="1754"/>
              <a:ext cx="336" cy="211"/>
            </a:xfrm>
            <a:prstGeom prst="rect">
              <a:avLst/>
            </a:prstGeom>
            <a:noFill/>
          </p:spPr>
        </p:pic>
        <p:pic>
          <p:nvPicPr>
            <p:cNvPr id="155659" name="Picture 11" descr="Germany_sh"/>
            <p:cNvPicPr>
              <a:picLocks noChangeAspect="1" noChangeArrowheads="1"/>
            </p:cNvPicPr>
            <p:nvPr/>
          </p:nvPicPr>
          <p:blipFill>
            <a:blip r:embed="rId7" cstate="print"/>
            <a:srcRect/>
            <a:stretch>
              <a:fillRect/>
            </a:stretch>
          </p:blipFill>
          <p:spPr bwMode="auto">
            <a:xfrm>
              <a:off x="5353" y="2061"/>
              <a:ext cx="336" cy="211"/>
            </a:xfrm>
            <a:prstGeom prst="rect">
              <a:avLst/>
            </a:prstGeom>
            <a:noFill/>
          </p:spPr>
        </p:pic>
        <p:pic>
          <p:nvPicPr>
            <p:cNvPr id="155660" name="Picture 12" descr="Italy_sh"/>
            <p:cNvPicPr>
              <a:picLocks noChangeAspect="1" noChangeArrowheads="1"/>
            </p:cNvPicPr>
            <p:nvPr/>
          </p:nvPicPr>
          <p:blipFill>
            <a:blip r:embed="rId8" cstate="print"/>
            <a:srcRect/>
            <a:stretch>
              <a:fillRect/>
            </a:stretch>
          </p:blipFill>
          <p:spPr bwMode="auto">
            <a:xfrm>
              <a:off x="5353" y="2573"/>
              <a:ext cx="336" cy="211"/>
            </a:xfrm>
            <a:prstGeom prst="rect">
              <a:avLst/>
            </a:prstGeom>
            <a:noFill/>
          </p:spPr>
        </p:pic>
        <p:pic>
          <p:nvPicPr>
            <p:cNvPr id="155661" name="Picture 13" descr="Poland_sh"/>
            <p:cNvPicPr>
              <a:picLocks noChangeAspect="1" noChangeArrowheads="1"/>
            </p:cNvPicPr>
            <p:nvPr/>
          </p:nvPicPr>
          <p:blipFill>
            <a:blip r:embed="rId9" cstate="print"/>
            <a:srcRect/>
            <a:stretch>
              <a:fillRect/>
            </a:stretch>
          </p:blipFill>
          <p:spPr bwMode="auto">
            <a:xfrm>
              <a:off x="5353" y="2832"/>
              <a:ext cx="336" cy="211"/>
            </a:xfrm>
            <a:prstGeom prst="rect">
              <a:avLst/>
            </a:prstGeom>
            <a:noFill/>
          </p:spPr>
        </p:pic>
        <p:pic>
          <p:nvPicPr>
            <p:cNvPr id="155662" name="Picture 14" descr="Romania_sh"/>
            <p:cNvPicPr>
              <a:picLocks noChangeAspect="1" noChangeArrowheads="1"/>
            </p:cNvPicPr>
            <p:nvPr/>
          </p:nvPicPr>
          <p:blipFill>
            <a:blip r:embed="rId10" cstate="print"/>
            <a:srcRect/>
            <a:stretch>
              <a:fillRect/>
            </a:stretch>
          </p:blipFill>
          <p:spPr bwMode="auto">
            <a:xfrm>
              <a:off x="5353" y="3084"/>
              <a:ext cx="336" cy="211"/>
            </a:xfrm>
            <a:prstGeom prst="rect">
              <a:avLst/>
            </a:prstGeom>
            <a:noFill/>
          </p:spPr>
        </p:pic>
        <p:pic>
          <p:nvPicPr>
            <p:cNvPr id="155663" name="Picture 15" descr="Sweden_sh"/>
            <p:cNvPicPr>
              <a:picLocks noChangeAspect="1" noChangeArrowheads="1"/>
            </p:cNvPicPr>
            <p:nvPr/>
          </p:nvPicPr>
          <p:blipFill>
            <a:blip r:embed="rId11" cstate="print"/>
            <a:srcRect/>
            <a:stretch>
              <a:fillRect/>
            </a:stretch>
          </p:blipFill>
          <p:spPr bwMode="auto">
            <a:xfrm>
              <a:off x="5353" y="3375"/>
              <a:ext cx="336" cy="211"/>
            </a:xfrm>
            <a:prstGeom prst="rect">
              <a:avLst/>
            </a:prstGeom>
            <a:noFill/>
          </p:spPr>
        </p:pic>
        <p:pic>
          <p:nvPicPr>
            <p:cNvPr id="155664" name="Picture 16" descr="Union_Jack_sh"/>
            <p:cNvPicPr>
              <a:picLocks noChangeAspect="1" noChangeArrowheads="1"/>
            </p:cNvPicPr>
            <p:nvPr/>
          </p:nvPicPr>
          <p:blipFill>
            <a:blip r:embed="rId12" cstate="print"/>
            <a:srcRect/>
            <a:stretch>
              <a:fillRect/>
            </a:stretch>
          </p:blipFill>
          <p:spPr bwMode="auto">
            <a:xfrm>
              <a:off x="5353" y="3675"/>
              <a:ext cx="336" cy="211"/>
            </a:xfrm>
            <a:prstGeom prst="rect">
              <a:avLst/>
            </a:prstGeom>
            <a:noFill/>
          </p:spPr>
        </p:pic>
        <p:pic>
          <p:nvPicPr>
            <p:cNvPr id="155665" name="Picture 17" descr="[Flag of Turkey]">
              <a:hlinkClick r:id="rId13"/>
            </p:cNvPr>
            <p:cNvPicPr>
              <a:picLocks noChangeAspect="1" noChangeArrowheads="1"/>
            </p:cNvPicPr>
            <p:nvPr/>
          </p:nvPicPr>
          <p:blipFill>
            <a:blip r:embed="rId14" cstate="print"/>
            <a:srcRect/>
            <a:stretch>
              <a:fillRect/>
            </a:stretch>
          </p:blipFill>
          <p:spPr bwMode="auto">
            <a:xfrm>
              <a:off x="5353" y="3950"/>
              <a:ext cx="328" cy="213"/>
            </a:xfrm>
            <a:prstGeom prst="rect">
              <a:avLst/>
            </a:prstGeom>
            <a:noFill/>
          </p:spPr>
        </p:pic>
        <p:pic>
          <p:nvPicPr>
            <p:cNvPr id="155666" name="Picture 18" descr="[Hungarian flag]">
              <a:hlinkClick r:id="rId15"/>
            </p:cNvPr>
            <p:cNvPicPr>
              <a:picLocks noChangeAspect="1" noChangeArrowheads="1"/>
            </p:cNvPicPr>
            <p:nvPr/>
          </p:nvPicPr>
          <p:blipFill>
            <a:blip r:embed="rId16" cstate="print"/>
            <a:srcRect/>
            <a:stretch>
              <a:fillRect/>
            </a:stretch>
          </p:blipFill>
          <p:spPr bwMode="auto">
            <a:xfrm>
              <a:off x="5350" y="2331"/>
              <a:ext cx="324" cy="163"/>
            </a:xfrm>
            <a:prstGeom prst="rect">
              <a:avLst/>
            </a:prstGeom>
            <a:noFill/>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Membership</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334849" name="Rectangle 1"/>
          <p:cNvSpPr>
            <a:spLocks noChangeArrowheads="1"/>
          </p:cNvSpPr>
          <p:nvPr/>
        </p:nvSpPr>
        <p:spPr bwMode="auto">
          <a:xfrm>
            <a:off x="611560" y="1628800"/>
            <a:ext cx="7812360" cy="46628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tab pos="2362200" algn="l"/>
              </a:tabLst>
            </a:pPr>
            <a:r>
              <a:rPr kumimoji="0" lang="it-IT" sz="1100" b="0"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Bulgaria:</a:t>
            </a:r>
            <a:r>
              <a:rPr kumimoji="0" lang="it-IT" sz="11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Sofia 		Georgi  Rainovski	rig@phys.uni-sofia.bg</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INRNE Sofia		Pavel Petkov		petkov@inrne.bas.bg</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Finland: </a:t>
            </a:r>
            <a:r>
              <a:rPr kumimoji="0" lang="it-IT"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Jyväskylä		Rauno Julin		rauno.julin@phys.jyu.fi</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France: </a:t>
            </a:r>
            <a:r>
              <a:rPr kumimoji="0" lang="it-IT"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GANIL Caen		Gille de France		defrance@ganil.fr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LPSC –IN2P3 Grenoble		Gary Simpson		gary.simpson@lpsc.in2p3.fr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IPN–IN2P3 Lyon		Olivier Stezowski	stezow@IPNL.IN2P3.FR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CSNSM–IN2P3 Orsay		Amel Korichi		korichi@csnsm.in2p3.fr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IPN–IN2P3 Orsay		Francois Le Blanc	leblanc@ipno.in2p3.fr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CEA/DSM/IRFU Saclay		Wolfram Korten	wolfram.korten@cea.fr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IPHC –IN2P3 Strasbourg		Dominique Curien	curien@ires.in2p3.fr</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Germany: </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GSI Darmstadt		Juergen Gerl		j.gerl@gsi.de</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 Darmstadt 		Norbert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Pietralla</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pietralla@ikp.tu-darmstadt.de,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a:t>
            </a:r>
            <a:r>
              <a:rPr kumimoji="0" lang="en-GB"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zu</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Köln		Peter Reiter		preiter@ikp.Uni-Koeln.DE</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München</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Reiner Kruecken	reiner.kruecken@ph.tum.de</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Italy: </a:t>
            </a:r>
            <a:r>
              <a:rPr kumimoji="0" lang="it-IT" sz="11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Firenze		Adriana Nannini		Adriana.Nannini@fi.infn.it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Legnaro		Daniel Napoli		Daniel.R.Napoli@lnl.infn.it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Milano		Benedicte Million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Benedicte.Million@mi.infn.it</a:t>
            </a:r>
            <a:endParaRPr lang="it-IT" sz="1100" i="1" dirty="0" smtClean="0">
              <a:latin typeface="Calibri" pitchFamily="34"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Padova		Silvia Lenzi		silvia.lenzi@pd.infn.it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0"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Poland: </a:t>
            </a:r>
            <a:r>
              <a:rPr kumimoji="0" lang="en-US"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IFJ PAN Krakow		Adam Maj	Adam.Maj@ifj.edu.pl</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University of Warsaw (HIL)		Krzysztof </a:t>
            </a:r>
            <a:r>
              <a:rPr kumimoji="0" lang="en-US"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Rusek</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Krzysztof.Rusek@fuw.edu.pl</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Membership</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334849" name="Rectangle 1"/>
          <p:cNvSpPr>
            <a:spLocks noChangeArrowheads="1"/>
          </p:cNvSpPr>
          <p:nvPr/>
        </p:nvSpPr>
        <p:spPr bwMode="auto">
          <a:xfrm>
            <a:off x="971600" y="1772816"/>
            <a:ext cx="691276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100" i="1" dirty="0" smtClean="0">
                <a:solidFill>
                  <a:srgbClr val="FF0000"/>
                </a:solidFill>
                <a:latin typeface="Calibri" pitchFamily="34" charset="0"/>
              </a:rPr>
              <a:t>Romania:</a:t>
            </a:r>
            <a:r>
              <a:rPr lang="en-US" sz="1100" dirty="0" smtClean="0">
                <a:solidFill>
                  <a:srgbClr val="FF0000"/>
                </a:solidFill>
                <a:latin typeface="Calibri" pitchFamily="34" charset="0"/>
              </a:rPr>
              <a:t> </a:t>
            </a:r>
            <a:r>
              <a:rPr lang="en-US" sz="1100" dirty="0" smtClean="0">
                <a:latin typeface="Calibri" pitchFamily="34" charset="0"/>
              </a:rPr>
              <a:t>	</a:t>
            </a:r>
            <a:endParaRPr lang="en-GB" sz="1100" dirty="0" smtClean="0">
              <a:latin typeface="Calibri" pitchFamily="34" charset="0"/>
            </a:endParaRPr>
          </a:p>
          <a:p>
            <a:r>
              <a:rPr lang="en-US" sz="1100" dirty="0" smtClean="0">
                <a:latin typeface="Calibri" pitchFamily="34" charset="0"/>
              </a:rPr>
              <a:t> IFIN/HH Bucharest		Victor Zamfir		zamfir@tandem.nipne.ro</a:t>
            </a:r>
            <a:endParaRPr lang="en-GB" sz="1100" dirty="0" smtClean="0">
              <a:latin typeface="Calibri" pitchFamily="34" charset="0"/>
            </a:endParaRPr>
          </a:p>
          <a:p>
            <a:r>
              <a:rPr lang="en-US" sz="1100" dirty="0" smtClean="0">
                <a:latin typeface="Calibri" pitchFamily="34" charset="0"/>
              </a:rPr>
              <a:t> </a:t>
            </a:r>
            <a:endParaRPr lang="en-GB" sz="1100" dirty="0" smtClean="0">
              <a:latin typeface="Calibri" pitchFamily="34" charset="0"/>
            </a:endParaRPr>
          </a:p>
          <a:p>
            <a:r>
              <a:rPr lang="en-US" sz="1100" i="1" dirty="0" smtClean="0">
                <a:solidFill>
                  <a:srgbClr val="FF0000"/>
                </a:solidFill>
                <a:latin typeface="Calibri" pitchFamily="34" charset="0"/>
              </a:rPr>
              <a:t>Sweden: </a:t>
            </a:r>
            <a:r>
              <a:rPr lang="en-US" sz="1100" i="1" dirty="0" smtClean="0">
                <a:latin typeface="Calibri" pitchFamily="34" charset="0"/>
              </a:rPr>
              <a:t>	</a:t>
            </a:r>
            <a:endParaRPr lang="en-GB" sz="1100" dirty="0" smtClean="0">
              <a:latin typeface="Calibri" pitchFamily="34" charset="0"/>
            </a:endParaRPr>
          </a:p>
          <a:p>
            <a:r>
              <a:rPr lang="en-US" sz="1100" dirty="0" smtClean="0">
                <a:latin typeface="Calibri" pitchFamily="34" charset="0"/>
              </a:rPr>
              <a:t>Chalmers Univ. of Technology </a:t>
            </a:r>
            <a:r>
              <a:rPr lang="en-US" sz="1100" dirty="0" err="1" smtClean="0">
                <a:latin typeface="Calibri" pitchFamily="34" charset="0"/>
              </a:rPr>
              <a:t>Göteborg</a:t>
            </a:r>
            <a:r>
              <a:rPr lang="en-US" sz="1100" dirty="0" smtClean="0">
                <a:latin typeface="Calibri" pitchFamily="34" charset="0"/>
              </a:rPr>
              <a:t> 	Thomas Nilsson 	Thomas.Nilsson@chalmers.se</a:t>
            </a:r>
            <a:endParaRPr lang="en-GB" sz="1100" dirty="0" smtClean="0">
              <a:latin typeface="Calibri" pitchFamily="34" charset="0"/>
            </a:endParaRPr>
          </a:p>
          <a:p>
            <a:r>
              <a:rPr lang="en-US" sz="1100" dirty="0" smtClean="0">
                <a:latin typeface="Calibri" pitchFamily="34" charset="0"/>
              </a:rPr>
              <a:t> </a:t>
            </a:r>
            <a:r>
              <a:rPr lang="en-GB" sz="1100" dirty="0" smtClean="0">
                <a:latin typeface="Calibri" pitchFamily="34" charset="0"/>
              </a:rPr>
              <a:t>Lund Univ.			Dirk Rudolph		Dirk.Rudolph@nuclear.lu.se</a:t>
            </a:r>
          </a:p>
          <a:p>
            <a:r>
              <a:rPr lang="en-GB" sz="1100" dirty="0" smtClean="0">
                <a:latin typeface="Calibri" pitchFamily="34" charset="0"/>
              </a:rPr>
              <a:t> Royal Institute of Technology Stockholm 	Bo Cederwall 		cederwall@nuclear.kth.se</a:t>
            </a:r>
          </a:p>
          <a:p>
            <a:r>
              <a:rPr lang="en-GB" sz="1100" dirty="0" smtClean="0">
                <a:latin typeface="Calibri" pitchFamily="34" charset="0"/>
              </a:rPr>
              <a:t> Uppsala Univ.			Johan Nyberg		johan.nyberg@physics.uu.se</a:t>
            </a:r>
          </a:p>
          <a:p>
            <a:r>
              <a:rPr lang="en-GB" sz="1100" dirty="0" smtClean="0">
                <a:latin typeface="Calibri" pitchFamily="34" charset="0"/>
              </a:rPr>
              <a:t> </a:t>
            </a:r>
          </a:p>
          <a:p>
            <a:r>
              <a:rPr lang="en-GB" sz="1100" i="1" dirty="0" smtClean="0">
                <a:solidFill>
                  <a:srgbClr val="FF0000"/>
                </a:solidFill>
                <a:latin typeface="Calibri" pitchFamily="34" charset="0"/>
              </a:rPr>
              <a:t>Turkey:</a:t>
            </a:r>
            <a:r>
              <a:rPr lang="en-GB" sz="1100" dirty="0" smtClean="0">
                <a:solidFill>
                  <a:srgbClr val="FF0000"/>
                </a:solidFill>
                <a:latin typeface="Calibri" pitchFamily="34" charset="0"/>
              </a:rPr>
              <a:t> </a:t>
            </a:r>
          </a:p>
          <a:p>
            <a:r>
              <a:rPr lang="en-GB" sz="1100" dirty="0" smtClean="0">
                <a:latin typeface="Calibri" pitchFamily="34" charset="0"/>
              </a:rPr>
              <a:t> Univ. Ankara			Ayse </a:t>
            </a:r>
            <a:r>
              <a:rPr lang="en-GB" sz="1100" dirty="0" err="1" smtClean="0">
                <a:latin typeface="Calibri" pitchFamily="34" charset="0"/>
              </a:rPr>
              <a:t>Kaskas</a:t>
            </a:r>
            <a:r>
              <a:rPr lang="en-GB" sz="1100" dirty="0" smtClean="0">
                <a:latin typeface="Calibri" pitchFamily="34" charset="0"/>
              </a:rPr>
              <a:t>		kaskas@science.ankara.edu.tr</a:t>
            </a:r>
          </a:p>
          <a:p>
            <a:r>
              <a:rPr lang="en-GB" sz="1100" dirty="0" smtClean="0">
                <a:latin typeface="Calibri" pitchFamily="34" charset="0"/>
              </a:rPr>
              <a:t>Univ. Istanbul			</a:t>
            </a:r>
            <a:r>
              <a:rPr lang="en-GB" sz="1100" dirty="0" err="1" smtClean="0">
                <a:latin typeface="Calibri" pitchFamily="34" charset="0"/>
              </a:rPr>
              <a:t>Nizam</a:t>
            </a:r>
            <a:r>
              <a:rPr lang="en-GB" sz="1100" dirty="0" smtClean="0">
                <a:latin typeface="Calibri" pitchFamily="34" charset="0"/>
              </a:rPr>
              <a:t> </a:t>
            </a:r>
            <a:r>
              <a:rPr lang="en-GB" sz="1100" dirty="0" err="1" smtClean="0">
                <a:latin typeface="Calibri" pitchFamily="34" charset="0"/>
              </a:rPr>
              <a:t>Erduran</a:t>
            </a:r>
            <a:r>
              <a:rPr lang="en-GB" sz="1100" dirty="0" smtClean="0">
                <a:latin typeface="Calibri" pitchFamily="34" charset="0"/>
              </a:rPr>
              <a:t>		erduran@istanbul.edu.tr</a:t>
            </a:r>
          </a:p>
          <a:p>
            <a:r>
              <a:rPr lang="en-GB" sz="1100" dirty="0" smtClean="0">
                <a:latin typeface="Calibri" pitchFamily="34" charset="0"/>
              </a:rPr>
              <a:t>Technical Univ. Istanbul 		</a:t>
            </a:r>
            <a:r>
              <a:rPr lang="en-GB" sz="1100" dirty="0" err="1" smtClean="0">
                <a:latin typeface="Calibri" pitchFamily="34" charset="0"/>
              </a:rPr>
              <a:t>Cenap</a:t>
            </a:r>
            <a:r>
              <a:rPr lang="en-GB" sz="1100" dirty="0" smtClean="0">
                <a:latin typeface="Calibri" pitchFamily="34" charset="0"/>
              </a:rPr>
              <a:t> </a:t>
            </a:r>
            <a:r>
              <a:rPr lang="en-GB" sz="1100" dirty="0" err="1" smtClean="0">
                <a:latin typeface="Calibri" pitchFamily="34" charset="0"/>
              </a:rPr>
              <a:t>Ozben</a:t>
            </a:r>
            <a:r>
              <a:rPr lang="en-GB" sz="1100" dirty="0" smtClean="0">
                <a:latin typeface="Calibri" pitchFamily="34" charset="0"/>
              </a:rPr>
              <a:t>		ozben@itu.edu.tr</a:t>
            </a:r>
          </a:p>
          <a:p>
            <a:r>
              <a:rPr lang="en-GB" sz="1100" dirty="0" smtClean="0">
                <a:latin typeface="Calibri" pitchFamily="34" charset="0"/>
              </a:rPr>
              <a:t> </a:t>
            </a:r>
          </a:p>
          <a:p>
            <a:r>
              <a:rPr lang="en-GB" sz="1100" i="1" dirty="0" smtClean="0">
                <a:solidFill>
                  <a:srgbClr val="FF0000"/>
                </a:solidFill>
                <a:latin typeface="Calibri" pitchFamily="34" charset="0"/>
              </a:rPr>
              <a:t>UK: </a:t>
            </a:r>
            <a:r>
              <a:rPr lang="en-GB" sz="1100" i="1" dirty="0" smtClean="0">
                <a:latin typeface="Calibri" pitchFamily="34" charset="0"/>
              </a:rPr>
              <a:t>	</a:t>
            </a:r>
            <a:endParaRPr lang="en-GB" sz="1100" dirty="0" smtClean="0">
              <a:latin typeface="Calibri" pitchFamily="34" charset="0"/>
            </a:endParaRPr>
          </a:p>
          <a:p>
            <a:r>
              <a:rPr lang="en-GB" sz="1100" dirty="0" smtClean="0">
                <a:latin typeface="Calibri" pitchFamily="34" charset="0"/>
              </a:rPr>
              <a:t>Univ. Brighton			Alison Bruce		</a:t>
            </a:r>
            <a:r>
              <a:rPr lang="en-US" sz="1100" dirty="0" smtClean="0">
                <a:latin typeface="Calibri" pitchFamily="34" charset="0"/>
              </a:rPr>
              <a:t>Alison.Bruce@brighton.ac.uk</a:t>
            </a:r>
            <a:endParaRPr lang="en-GB" sz="1100" dirty="0" smtClean="0">
              <a:latin typeface="Calibri" pitchFamily="34" charset="0"/>
            </a:endParaRPr>
          </a:p>
          <a:p>
            <a:r>
              <a:rPr lang="en-GB" sz="1100" dirty="0" smtClean="0">
                <a:latin typeface="Calibri" pitchFamily="34" charset="0"/>
              </a:rPr>
              <a:t>Daresbury Laboratory 		John Simpson		</a:t>
            </a:r>
            <a:r>
              <a:rPr lang="en-GB" sz="1100" u="sng" dirty="0" smtClean="0">
                <a:latin typeface="Calibri" pitchFamily="34" charset="0"/>
                <a:hlinkClick r:id="rId3"/>
              </a:rPr>
              <a:t>john.simpson@stfc.ac.uk</a:t>
            </a:r>
            <a:endParaRPr lang="en-GB" sz="1100" dirty="0" smtClean="0">
              <a:latin typeface="Calibri" pitchFamily="34" charset="0"/>
            </a:endParaRPr>
          </a:p>
          <a:p>
            <a:r>
              <a:rPr lang="en-GB" sz="1100" dirty="0" smtClean="0">
                <a:latin typeface="Calibri" pitchFamily="34" charset="0"/>
              </a:rPr>
              <a:t>Univ. Edinburgh			Phil Woods		</a:t>
            </a:r>
            <a:r>
              <a:rPr lang="en-GB" sz="1100" u="sng" dirty="0" smtClean="0">
                <a:latin typeface="Calibri" pitchFamily="34" charset="0"/>
                <a:hlinkClick r:id="rId4"/>
              </a:rPr>
              <a:t>pjw@ph.ed.ac.uk</a:t>
            </a:r>
            <a:r>
              <a:rPr lang="en-GB" sz="1100" dirty="0" smtClean="0">
                <a:latin typeface="Calibri" pitchFamily="34" charset="0"/>
              </a:rPr>
              <a:t> </a:t>
            </a:r>
          </a:p>
          <a:p>
            <a:r>
              <a:rPr lang="en-GB" sz="1100" dirty="0" smtClean="0">
                <a:latin typeface="Calibri" pitchFamily="34" charset="0"/>
              </a:rPr>
              <a:t>Univ. Liverpool			Andrew Boston		A.J.Boston@liverpool.ac.uk </a:t>
            </a:r>
          </a:p>
          <a:p>
            <a:r>
              <a:rPr lang="en-GB" sz="1100" dirty="0" smtClean="0">
                <a:latin typeface="Calibri" pitchFamily="34" charset="0"/>
              </a:rPr>
              <a:t>Univ. Manchester		Dave Cullen		Dave.cullen@manchester.ac.uk </a:t>
            </a:r>
          </a:p>
          <a:p>
            <a:r>
              <a:rPr lang="en-GB" sz="1100" dirty="0" smtClean="0">
                <a:latin typeface="Calibri" pitchFamily="34" charset="0"/>
              </a:rPr>
              <a:t>Univ. Surrey			Phil Walker		P.Walker@surrey.ac.uk</a:t>
            </a:r>
          </a:p>
          <a:p>
            <a:r>
              <a:rPr lang="en-GB" sz="1100" dirty="0" smtClean="0">
                <a:latin typeface="Calibri" pitchFamily="34" charset="0"/>
              </a:rPr>
              <a:t>Univ. West of Scotland		John Smith		John.F.Smith@uws.ac.uk</a:t>
            </a:r>
          </a:p>
          <a:p>
            <a:r>
              <a:rPr lang="en-GB" sz="1100" dirty="0" smtClean="0">
                <a:latin typeface="Calibri" pitchFamily="34" charset="0"/>
              </a:rPr>
              <a:t>Univ. York			Mike Bentley		mab503@york.ac.uk</a:t>
            </a:r>
          </a:p>
          <a:p>
            <a:pPr marL="0" marR="0" lvl="0" indent="457200" algn="l" defTabSz="914400" rtl="0" eaLnBrk="1" fontAlgn="base" latinLnBrk="0" hangingPunct="1">
              <a:lnSpc>
                <a:spcPct val="100000"/>
              </a:lnSpc>
              <a:spcBef>
                <a:spcPct val="0"/>
              </a:spcBef>
              <a:spcAft>
                <a:spcPct val="0"/>
              </a:spcAft>
              <a:buClrTx/>
              <a:buSzTx/>
              <a:buFontTx/>
              <a:buNone/>
              <a:tabLst>
                <a:tab pos="2362200" algn="l"/>
              </a:tabLst>
            </a:pPr>
            <a:endParaRPr kumimoji="0" lang="en-GB" sz="11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2018" name="Picture 2" descr="C:\Documents and Settings\john\Desktop\index.jpg"/>
          <p:cNvPicPr>
            <a:picLocks noChangeAspect="1" noChangeArrowheads="1"/>
          </p:cNvPicPr>
          <p:nvPr/>
        </p:nvPicPr>
        <p:blipFill>
          <a:blip r:embed="rId3" cstate="print"/>
          <a:srcRect/>
          <a:stretch>
            <a:fillRect/>
          </a:stretch>
        </p:blipFill>
        <p:spPr bwMode="auto">
          <a:xfrm>
            <a:off x="3399059" y="218082"/>
            <a:ext cx="5781453" cy="8179470"/>
          </a:xfrm>
          <a:prstGeom prst="rect">
            <a:avLst/>
          </a:prstGeom>
          <a:noFill/>
        </p:spPr>
      </p:pic>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Web pages</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1772816"/>
            <a:ext cx="3923928" cy="2539157"/>
          </a:xfrm>
          <a:prstGeom prst="rect">
            <a:avLst/>
          </a:prstGeom>
          <a:noFill/>
          <a:ln w="9525">
            <a:noFill/>
            <a:miter lim="800000"/>
            <a:headEnd/>
            <a:tailEnd/>
          </a:ln>
          <a:effectLst/>
        </p:spPr>
        <p:txBody>
          <a:bodyPr wrap="square" bIns="0">
            <a:spAutoFit/>
          </a:bodyPr>
          <a:lstStyle/>
          <a:p>
            <a:endParaRPr lang="de-DE" sz="1800" b="1" i="1" dirty="0">
              <a:latin typeface="Times New Roman" pitchFamily="18" charset="0"/>
              <a:cs typeface="Times New Roman" pitchFamily="18" charset="0"/>
            </a:endParaRPr>
          </a:p>
          <a:p>
            <a:r>
              <a:rPr lang="en-US" sz="1800" dirty="0">
                <a:latin typeface="Times New Roman" pitchFamily="18" charset="0"/>
                <a:cs typeface="Times New Roman" pitchFamily="18" charset="0"/>
              </a:rPr>
              <a:t> </a:t>
            </a:r>
          </a:p>
          <a:p>
            <a:r>
              <a:rPr lang="en-US" sz="1800" dirty="0" smtClean="0">
                <a:latin typeface="Times New Roman" pitchFamily="18" charset="0"/>
                <a:hlinkClick r:id="rId4"/>
              </a:rPr>
              <a:t>http://npg.dl.ac.uk/agata_acc/index.html</a:t>
            </a:r>
            <a:endParaRPr lang="en-US" sz="1800" dirty="0" smtClean="0">
              <a:latin typeface="Times New Roman" pitchFamily="18" charset="0"/>
            </a:endParaRPr>
          </a:p>
          <a:p>
            <a:endParaRPr lang="en-US" sz="1800" dirty="0" smtClean="0">
              <a:latin typeface="Times New Roman" pitchFamily="18" charset="0"/>
            </a:endParaRPr>
          </a:p>
          <a:p>
            <a:r>
              <a:rPr lang="en-US" sz="1800" dirty="0" smtClean="0">
                <a:latin typeface="Times New Roman" pitchFamily="18" charset="0"/>
              </a:rPr>
              <a:t>	Comments</a:t>
            </a:r>
          </a:p>
          <a:p>
            <a:endParaRPr lang="en-US" sz="1800" dirty="0" smtClean="0">
              <a:latin typeface="Times New Roman" pitchFamily="18" charset="0"/>
            </a:endParaRPr>
          </a:p>
          <a:p>
            <a:r>
              <a:rPr lang="en-US" sz="1800" dirty="0" smtClean="0">
                <a:latin typeface="Times New Roman" pitchFamily="18" charset="0"/>
              </a:rPr>
              <a:t>	Additions</a:t>
            </a:r>
          </a:p>
          <a:p>
            <a:endParaRPr lang="en-US" sz="1800" dirty="0" smtClean="0">
              <a:latin typeface="Times New Roman" pitchFamily="18" charset="0"/>
            </a:endParaRPr>
          </a:p>
          <a:p>
            <a:r>
              <a:rPr lang="en-US" sz="1800" dirty="0" smtClean="0">
                <a:latin typeface="Times New Roman" pitchFamily="18" charset="0"/>
              </a:rPr>
              <a:t>	Input</a:t>
            </a:r>
            <a:endParaRPr lang="en-US" sz="1800" dirty="0">
              <a:latin typeface="Times New Roman" pitchFamily="18" charset="0"/>
            </a:endParaRPr>
          </a:p>
        </p:txBody>
      </p:sp>
      <p:sp>
        <p:nvSpPr>
          <p:cNvPr id="7" name="TextBox 6"/>
          <p:cNvSpPr txBox="1"/>
          <p:nvPr/>
        </p:nvSpPr>
        <p:spPr>
          <a:xfrm>
            <a:off x="3347864" y="188640"/>
            <a:ext cx="2558714" cy="584775"/>
          </a:xfrm>
          <a:prstGeom prst="rect">
            <a:avLst/>
          </a:prstGeom>
          <a:solidFill>
            <a:schemeClr val="bg1"/>
          </a:solidFill>
        </p:spPr>
        <p:txBody>
          <a:bodyPr wrap="none" rtlCol="0">
            <a:spAutoFit/>
          </a:bodyPr>
          <a:lstStyle/>
          <a:p>
            <a:r>
              <a:rPr lang="en-GB" sz="3200" dirty="0" smtClean="0">
                <a:solidFill>
                  <a:srgbClr val="0070C0"/>
                </a:solidFill>
                <a:latin typeface="Comic Sans MS" pitchFamily="66" charset="0"/>
              </a:rPr>
              <a:t>AGATA ACC</a:t>
            </a:r>
            <a:endParaRPr lang="en-GB" sz="3200" dirty="0">
              <a:solidFill>
                <a:srgbClr val="0070C0"/>
              </a:solidFill>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764704"/>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Annual collaboration meeting</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979712" y="1124744"/>
            <a:ext cx="5616624" cy="5309146"/>
          </a:xfrm>
          <a:prstGeom prst="rect">
            <a:avLst/>
          </a:prstGeom>
          <a:noFill/>
          <a:ln w="9525">
            <a:noFill/>
            <a:miter lim="800000"/>
            <a:headEnd/>
            <a:tailEnd/>
          </a:ln>
          <a:effectLst/>
        </p:spPr>
        <p:txBody>
          <a:bodyPr wrap="square" bIns="0">
            <a:spAutoFit/>
          </a:bodyPr>
          <a:lstStyle/>
          <a:p>
            <a:r>
              <a:rPr lang="en-US" sz="1800" dirty="0" smtClean="0">
                <a:latin typeface="Times New Roman" pitchFamily="18" charset="0"/>
                <a:cs typeface="Times New Roman" pitchFamily="18" charset="0"/>
              </a:rPr>
              <a:t>2010 Legnaro	Discussion at the inauguration</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2010 Istanbul 	LNL Status </a:t>
            </a:r>
            <a:r>
              <a:rPr lang="en-US" sz="1800" dirty="0" err="1" smtClean="0">
                <a:latin typeface="Times New Roman" pitchFamily="18" charset="0"/>
                <a:cs typeface="Times New Roman" pitchFamily="18" charset="0"/>
              </a:rPr>
              <a:t>LoI</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GSI </a:t>
            </a:r>
            <a:r>
              <a:rPr lang="en-US" sz="1800" dirty="0" err="1" smtClean="0">
                <a:latin typeface="Times New Roman" pitchFamily="18" charset="0"/>
                <a:cs typeface="Times New Roman" pitchFamily="18" charset="0"/>
              </a:rPr>
              <a:t>LoI</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2010 Lyon	LNL </a:t>
            </a:r>
            <a:r>
              <a:rPr lang="en-US" sz="1800" dirty="0" err="1" smtClean="0">
                <a:latin typeface="Times New Roman" pitchFamily="18" charset="0"/>
                <a:cs typeface="Times New Roman" pitchFamily="18" charset="0"/>
              </a:rPr>
              <a:t>LoI</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SPIRAL </a:t>
            </a:r>
            <a:r>
              <a:rPr lang="en-US" sz="1800" dirty="0" err="1" smtClean="0">
                <a:latin typeface="Times New Roman" pitchFamily="18" charset="0"/>
                <a:cs typeface="Times New Roman" pitchFamily="18" charset="0"/>
              </a:rPr>
              <a:t>LoI</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GSI Status</a:t>
            </a:r>
          </a:p>
          <a:p>
            <a:r>
              <a:rPr lang="en-US" sz="1800" dirty="0" smtClean="0">
                <a:latin typeface="Times New Roman" pitchFamily="18" charset="0"/>
                <a:cs typeface="Times New Roman" pitchFamily="18" charset="0"/>
              </a:rPr>
              <a:t>2011 ?</a:t>
            </a:r>
          </a:p>
          <a:p>
            <a:r>
              <a:rPr lang="en-US" sz="1800" dirty="0" smtClean="0">
                <a:latin typeface="Times New Roman" pitchFamily="18" charset="0"/>
                <a:cs typeface="Times New Roman" pitchFamily="18" charset="0"/>
              </a:rPr>
              <a:t>		Results</a:t>
            </a:r>
          </a:p>
          <a:p>
            <a:r>
              <a:rPr lang="en-US" sz="1800" dirty="0" smtClean="0">
                <a:latin typeface="Times New Roman" pitchFamily="18" charset="0"/>
                <a:cs typeface="Times New Roman" pitchFamily="18" charset="0"/>
              </a:rPr>
              <a:t>		Status and Plans</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Proposal  for ACC meeting in 2011</a:t>
            </a:r>
          </a:p>
          <a:p>
            <a:endParaRPr lang="en-US" sz="1800"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Joint AGATA ACC and EGAN Workshop</a:t>
            </a:r>
          </a:p>
          <a:p>
            <a:pPr algn="ctr"/>
            <a:r>
              <a:rPr lang="en-US" sz="1800" b="1" dirty="0" err="1" smtClean="0">
                <a:latin typeface="Times New Roman" pitchFamily="18" charset="0"/>
                <a:cs typeface="Times New Roman" pitchFamily="18" charset="0"/>
              </a:rPr>
              <a:t>Padova</a:t>
            </a: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27-30</a:t>
            </a:r>
            <a:r>
              <a:rPr lang="en-US" sz="1800" b="1" baseline="30000" dirty="0" smtClean="0">
                <a:latin typeface="Times New Roman" pitchFamily="18" charset="0"/>
                <a:cs typeface="Times New Roman" pitchFamily="18" charset="0"/>
              </a:rPr>
              <a:t>th</a:t>
            </a:r>
            <a:r>
              <a:rPr lang="en-US" sz="1800" b="1" dirty="0" smtClean="0">
                <a:latin typeface="Times New Roman" pitchFamily="18" charset="0"/>
                <a:cs typeface="Times New Roman" pitchFamily="18" charset="0"/>
              </a:rPr>
              <a:t> June 2011</a:t>
            </a:r>
          </a:p>
          <a:p>
            <a:pPr algn="ctr"/>
            <a:endParaRPr lang="en-US" sz="1800" b="1" dirty="0" smtClean="0">
              <a:latin typeface="Times New Roman" pitchFamily="18" charset="0"/>
              <a:cs typeface="Times New Roman" pitchFamily="18" charset="0"/>
            </a:endParaRPr>
          </a:p>
          <a:p>
            <a:pPr algn="ctr"/>
            <a:r>
              <a:rPr lang="en-GB" sz="1800" i="1" dirty="0" smtClean="0">
                <a:solidFill>
                  <a:schemeClr val="hlink"/>
                </a:solidFill>
                <a:latin typeface="Times New Roman" pitchFamily="18" charset="0"/>
                <a:cs typeface="Times New Roman" pitchFamily="18" charset="0"/>
              </a:rPr>
              <a:t>European Gamma &amp; Ancillary detectors Network</a:t>
            </a:r>
            <a:endParaRPr lang="en-US" sz="1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4497</TotalTime>
  <Words>647</Words>
  <Application>Microsoft Office PowerPoint</Application>
  <PresentationFormat>On-screen Show (4:3)</PresentationFormat>
  <Paragraphs>329</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Blank Presentation</vt:lpstr>
      <vt:lpstr>1_Blank Presentation</vt:lpstr>
      <vt:lpstr>Slide 1</vt:lpstr>
      <vt:lpstr>AGATA ACC Agenda  25th November 2010, Lyon  </vt:lpstr>
      <vt:lpstr>AGATA ACC   </vt:lpstr>
      <vt:lpstr>AGATA ACC   </vt:lpstr>
      <vt:lpstr>The AGATA Collaboration </vt:lpstr>
      <vt:lpstr>AGATA ACC   </vt:lpstr>
      <vt:lpstr>AGATA ACC   </vt:lpstr>
      <vt:lpstr>Slide 8</vt:lpstr>
      <vt:lpstr>AGATA ACC   </vt:lpstr>
      <vt:lpstr>AGATA ACC   </vt:lpstr>
      <vt:lpstr>Slide 11</vt:lpstr>
      <vt:lpstr>AGATA ACC   </vt:lpstr>
      <vt:lpstr>AGATA ACC   </vt:lpstr>
      <vt:lpstr>AGATA ACC   </vt:lpstr>
      <vt:lpstr>AGATA ACC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subject/>
  <dc:creator/>
  <dc:description/>
  <cp:lastModifiedBy>john simpson</cp:lastModifiedBy>
  <cp:revision>110</cp:revision>
  <dcterms:created xsi:type="dcterms:W3CDTF">2007-03-15T09:55:48Z</dcterms:created>
  <dcterms:modified xsi:type="dcterms:W3CDTF">2010-11-27T21:23:41Z</dcterms:modified>
</cp:coreProperties>
</file>