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359" r:id="rId3"/>
    <p:sldId id="321" r:id="rId4"/>
    <p:sldId id="379" r:id="rId5"/>
    <p:sldId id="365" r:id="rId6"/>
    <p:sldId id="380" r:id="rId7"/>
    <p:sldId id="367" r:id="rId8"/>
    <p:sldId id="368" r:id="rId9"/>
    <p:sldId id="375" r:id="rId10"/>
    <p:sldId id="373" r:id="rId11"/>
    <p:sldId id="376" r:id="rId12"/>
    <p:sldId id="374" r:id="rId13"/>
    <p:sldId id="369" r:id="rId14"/>
    <p:sldId id="377" r:id="rId15"/>
    <p:sldId id="370" r:id="rId16"/>
    <p:sldId id="378" r:id="rId17"/>
  </p:sldIdLst>
  <p:sldSz cx="9144000" cy="6858000" type="screen4x3"/>
  <p:notesSz cx="6794500" cy="99218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ヒラギノ角ゴ Pro W3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4709" autoAdjust="0"/>
  </p:normalViewPr>
  <p:slideViewPr>
    <p:cSldViewPr>
      <p:cViewPr varScale="1">
        <p:scale>
          <a:sx n="75" d="100"/>
          <a:sy n="75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95B3-AF85-4310-8492-975CF44B0970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43B1C-B69B-4082-A1C2-89B5DECFFB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2891"/>
            <a:ext cx="4982633" cy="44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5781"/>
            <a:ext cx="294428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25781"/>
            <a:ext cx="2944283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A1AAFEC3-2E5F-4B02-93F3-FE03DB0B3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B39B9-C208-4256-B2AB-4B7666AC605C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6337" cy="374015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733562"/>
            <a:ext cx="4959350" cy="4425092"/>
          </a:xfrm>
        </p:spPr>
        <p:txBody>
          <a:bodyPr/>
          <a:lstStyle/>
          <a:p>
            <a:r>
              <a:rPr lang="en-GB" sz="1400" b="1">
                <a:latin typeface="Comic Sans MS" pitchFamily="66" charset="0"/>
              </a:rPr>
              <a:t>Introduction</a:t>
            </a:r>
          </a:p>
          <a:p>
            <a:endParaRPr lang="en-GB" sz="1400" b="1">
              <a:latin typeface="Comic Sans MS" pitchFamily="66" charset="0"/>
            </a:endParaRPr>
          </a:p>
          <a:p>
            <a:r>
              <a:rPr lang="en-GB" sz="1400" b="1">
                <a:latin typeface="Comic Sans MS" pitchFamily="66" charset="0"/>
              </a:rPr>
              <a:t>Overview of the system</a:t>
            </a:r>
          </a:p>
          <a:p>
            <a:endParaRPr lang="en-GB" sz="1400" b="1">
              <a:latin typeface="Comic Sans MS" pitchFamily="66" charset="0"/>
            </a:endParaRPr>
          </a:p>
          <a:p>
            <a:r>
              <a:rPr lang="en-GB" sz="1400" b="1">
                <a:latin typeface="Comic Sans MS" pitchFamily="66" charset="0"/>
              </a:rPr>
              <a:t>Physics outcomes from this meeting important</a:t>
            </a:r>
          </a:p>
          <a:p>
            <a:r>
              <a:rPr lang="en-GB" sz="1400" b="1">
                <a:latin typeface="Comic Sans MS" pitchFamily="66" charset="0"/>
              </a:rPr>
              <a:t>	define physics case</a:t>
            </a:r>
          </a:p>
          <a:p>
            <a:r>
              <a:rPr lang="en-GB" sz="1400" b="1">
                <a:latin typeface="Comic Sans MS" pitchFamily="66" charset="0"/>
              </a:rPr>
              <a:t>	experimental constraints</a:t>
            </a:r>
          </a:p>
          <a:p>
            <a:r>
              <a:rPr lang="en-GB" sz="1400" b="1">
                <a:latin typeface="Comic Sans MS" pitchFamily="66" charset="0"/>
              </a:rPr>
              <a:t>	range of experiments</a:t>
            </a:r>
          </a:p>
          <a:p>
            <a:r>
              <a:rPr lang="en-GB" sz="1400" b="1">
                <a:latin typeface="Comic Sans MS" pitchFamily="66" charset="0"/>
              </a:rPr>
              <a:t>	key experiments demonstrator/full array</a:t>
            </a:r>
          </a:p>
          <a:p>
            <a:r>
              <a:rPr lang="en-GB" sz="1400" b="1">
                <a:latin typeface="Comic Sans MS" pitchFamily="66" charset="0"/>
              </a:rPr>
              <a:t>	meeting</a:t>
            </a:r>
          </a:p>
          <a:p>
            <a:r>
              <a:rPr lang="en-GB" sz="1400" b="1">
                <a:latin typeface="Comic Sans MS" pitchFamily="66" charset="0"/>
              </a:rPr>
              <a:t>Key design parameters Before too late</a:t>
            </a:r>
          </a:p>
          <a:p>
            <a:r>
              <a:rPr lang="en-GB" sz="1400" b="1">
                <a:latin typeface="Comic Sans MS" pitchFamily="66" charset="0"/>
              </a:rPr>
              <a:t>120/180 decision</a:t>
            </a:r>
          </a:p>
          <a:p>
            <a:endParaRPr lang="en-GB" sz="1400" b="1">
              <a:latin typeface="Comic Sans MS" pitchFamily="66" charset="0"/>
            </a:endParaRPr>
          </a:p>
          <a:p>
            <a:endParaRPr lang="en-GB" sz="1400" b="1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3588"/>
            <a:ext cx="4984750" cy="3740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4" y="4733561"/>
            <a:ext cx="4960614" cy="4425226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Huge collaboration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Over 40 laboratories in 10 countries</a:t>
            </a:r>
          </a:p>
          <a:p>
            <a:r>
              <a:rPr lang="en-GB" sz="1400" b="1" smtClean="0">
                <a:latin typeface="Comic Sans MS" pitchFamily="66" charset="0"/>
                <a:ea typeface="ヒラギノ角ゴ Pro W3" pitchFamily="48" charset="-128"/>
              </a:rPr>
              <a:t>Others joining, Turkey, Hungary</a:t>
            </a:r>
          </a:p>
          <a:p>
            <a:endParaRPr lang="en-GB" sz="1400" b="1" smtClean="0">
              <a:latin typeface="Comic Sans MS" pitchFamily="66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054D-CC43-49BA-AC61-9F5EAC72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D68F-3112-4EA1-A877-BC1181C9B519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3F59-E95B-40F3-ABF4-1F6D5F74A92E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DF24-CC9A-4E45-B49B-DC4F2C598119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94B7-42A6-4B14-BD4F-ECAB92D9A74A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DD9A-E1E9-468F-9910-1959982F69E1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B5D8-5F68-4C36-9FDA-004C506CA6FA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EE7D-3F77-4A00-B5FD-EA52F3F7D38D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9E60-F504-4F72-81B0-3E2950EA6485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FE20-F906-42EC-9C51-F2651526863C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D065-C729-4AFA-982E-1B415552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E45E-B7C2-46DB-95FB-5C5288B27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8A90-0EE4-4D13-B43D-48D381DB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77FF-9262-4B23-BD72-23CEF53F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19C0-5E12-4C39-8BDF-B44E1CB1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D623-CA95-42E8-98EF-69AB92692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35BD-9DEC-4646-8450-E1A475FC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F1AF-B770-49DC-9BB8-8BA430CB1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23D54C10-AA4D-420D-AB25-F97319E78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Untitled-1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AE5ADCC4-A640-4B3B-8A55-68DFF618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Untitled-2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80025"/>
            <a:ext cx="9144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npg.dl.ac.uk/agata_acc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enedicte.Million@mi.infn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adea@ific.uv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pjw@ph.ed.ac.uk" TargetMode="External"/><Relationship Id="rId5" Type="http://schemas.openxmlformats.org/officeDocument/2006/relationships/hyperlink" Target="mailto:john.simpson@stfc.ac.uk" TargetMode="External"/><Relationship Id="rId4" Type="http://schemas.openxmlformats.org/officeDocument/2006/relationships/hyperlink" Target="mailto:vicente.gonzalez@uv.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pg.dl.ac.uk/agata_acc/AGATA_Data_Polic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186-10182 A4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717925" cy="2630488"/>
          </a:xfrm>
          <a:prstGeom prst="rect">
            <a:avLst/>
          </a:prstGeom>
          <a:noFill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536" y="115888"/>
            <a:ext cx="8137277" cy="76944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AGATA Collaboration Council</a:t>
            </a:r>
            <a:endParaRPr lang="en-US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47813" y="1700808"/>
            <a:ext cx="596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/>
              <a:t>Orsay 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1124744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AGATA campaign Spokespersons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043608" y="1988840"/>
            <a:ext cx="6192688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Legnaro		Sean Freeman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Andres Gadea	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GSI		Wolfram Korten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Mike Bentley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Prespec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Ganil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ACC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vote, status,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1 or 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908720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AGATA Publication and Publications Policy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259632" y="1628800"/>
            <a:ext cx="619268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Maintain list on AGAA ACC web pages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Physics and technical publications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What else, thesis, reports, talks ….. </a:t>
            </a:r>
          </a:p>
          <a:p>
            <a:endParaRPr lang="en-US" sz="18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Technical publications, AMB approval</a:t>
            </a:r>
          </a:p>
          <a:p>
            <a:endParaRPr lang="en-US" sz="18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Publications Policy:</a:t>
            </a:r>
          </a:p>
          <a:p>
            <a:endParaRPr lang="en-US" sz="18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ASC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Core authors for physics papers from Legnaro (156)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List defined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Sign up required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Administration ASC asked ACC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Web based system. How?</a:t>
            </a:r>
          </a:p>
          <a:p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Thoughts and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C:\Documents and Settings\john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059" y="218082"/>
            <a:ext cx="5781453" cy="8179470"/>
          </a:xfrm>
          <a:prstGeom prst="rect">
            <a:avLst/>
          </a:prstGeom>
          <a:noFill/>
        </p:spPr>
      </p:pic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1124744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Web pages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1772816"/>
            <a:ext cx="3923928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endParaRPr lang="de-DE" sz="1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800" dirty="0" smtClean="0">
                <a:latin typeface="Times New Roman" pitchFamily="18" charset="0"/>
                <a:hlinkClick r:id="rId4"/>
              </a:rPr>
              <a:t>http://npg.dl.ac.uk/agata_acc/index.html</a:t>
            </a:r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</a:rPr>
              <a:t>	Comments</a:t>
            </a:r>
          </a:p>
          <a:p>
            <a:endParaRPr lang="en-US" sz="1800" dirty="0" smtClean="0">
              <a:latin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</a:rPr>
              <a:t>	Additions</a:t>
            </a:r>
          </a:p>
          <a:p>
            <a:endParaRPr lang="en-US" sz="1800" dirty="0" smtClean="0">
              <a:latin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</a:rPr>
              <a:t>	Input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88640"/>
            <a:ext cx="25587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AGATA ACC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475656" y="1628800"/>
            <a:ext cx="55446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Annual collaboration meetings</a:t>
            </a:r>
          </a:p>
          <a:p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EGAN </a:t>
            </a:r>
            <a:r>
              <a:rPr lang="en-GB" sz="1600" b="1" dirty="0" smtClean="0">
                <a:latin typeface="Comic Sans MS" pitchFamily="66" charset="0"/>
              </a:rPr>
              <a:t>workshop</a:t>
            </a:r>
            <a:endParaRPr lang="en-GB" sz="1600" b="1" dirty="0" smtClean="0">
              <a:latin typeface="Comic Sans MS" pitchFamily="66" charset="0"/>
            </a:endParaRPr>
          </a:p>
          <a:p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Format</a:t>
            </a:r>
          </a:p>
          <a:p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Comments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764704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Annual collaboration meeting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979712" y="1124744"/>
            <a:ext cx="5616624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2010 Legnaro	Discussion at the inauguration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2010 Istanbul 	LNL Status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GSI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2010 Lyon	LNL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SPIRAL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GSI Status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Padova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with EGAN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Results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Status and Plans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2012 Orsay with EGAN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Results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Status and plans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2013 Liverpool with EGAN, 24-28 June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at GANIL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Proposal for GSI-PAC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843808" y="2420888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Any other business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20688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Agenda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1600" b="1" dirty="0" smtClean="0">
                <a:solidFill>
                  <a:schemeClr val="accent2"/>
                </a:solidFill>
                <a:latin typeface="Comic Sans MS" pitchFamily="66" charset="0"/>
              </a:rPr>
              <a:t>27</a:t>
            </a:r>
            <a:r>
              <a:rPr lang="en-GB" sz="16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GB" sz="1600" b="1" dirty="0" smtClean="0">
                <a:solidFill>
                  <a:schemeClr val="accent2"/>
                </a:solidFill>
                <a:latin typeface="Comic Sans MS" pitchFamily="66" charset="0"/>
              </a:rPr>
              <a:t> June 2012, Orsay</a:t>
            </a: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411760" y="1484784"/>
            <a:ext cx="468052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Minutes of the last meeting from </a:t>
            </a:r>
            <a:r>
              <a:rPr lang="en-GB" sz="1400" b="1" dirty="0" err="1" smtClean="0">
                <a:latin typeface="+mn-lt"/>
              </a:rPr>
              <a:t>Padova</a:t>
            </a:r>
            <a:r>
              <a:rPr lang="en-GB" sz="1400" b="1" dirty="0" smtClean="0">
                <a:latin typeface="+mn-lt"/>
              </a:rPr>
              <a:t> 2011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Outstanding actions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Membership, ACC updates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Experiment status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Report from ASC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Report from AMB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Campaign Spokesperson at </a:t>
            </a:r>
            <a:r>
              <a:rPr lang="en-GB" sz="1400" b="1" dirty="0" err="1" smtClean="0">
                <a:latin typeface="+mn-lt"/>
              </a:rPr>
              <a:t>Ganil</a:t>
            </a: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Publications policy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Web page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/>
              <a:t>The open meeting and EGAN workshop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latin typeface="+mn-lt"/>
              </a:rPr>
              <a:t>Next annual meeting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+mn-lt"/>
                <a:cs typeface="Times New Roman" pitchFamily="18" charset="0"/>
              </a:rPr>
              <a:t>Any Other Business</a:t>
            </a:r>
            <a:endParaRPr lang="en-US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de-DE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691680" y="5256609"/>
            <a:ext cx="7451725" cy="162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7772400" cy="1143000"/>
          </a:xfrm>
        </p:spPr>
        <p:txBody>
          <a:bodyPr/>
          <a:lstStyle/>
          <a:p>
            <a:r>
              <a:rPr lang="en-GB" sz="3200" dirty="0" smtClean="0">
                <a:latin typeface="Comic Sans MS" pitchFamily="66" charset="0"/>
              </a:rPr>
              <a:t>The AGATA reference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452320" y="6453336"/>
            <a:ext cx="144016" cy="404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907704" y="1556616"/>
            <a:ext cx="5328592" cy="5301384"/>
            <a:chOff x="1187624" y="260648"/>
            <a:chExt cx="5328592" cy="5301384"/>
          </a:xfrm>
        </p:grpSpPr>
        <p:pic>
          <p:nvPicPr>
            <p:cNvPr id="261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60648"/>
              <a:ext cx="5222754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3635896" y="5274000"/>
              <a:ext cx="2880320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91680" y="836712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AGATA – Advanced Gamma Tracking Array</a:t>
            </a:r>
          </a:p>
          <a:p>
            <a:pPr algn="ctr"/>
            <a:r>
              <a:rPr lang="en-GB" sz="1400" dirty="0" smtClean="0"/>
              <a:t>Nuclear Instruments and Methods in Physics Research A 668 (2012) 26–58</a:t>
            </a:r>
          </a:p>
          <a:p>
            <a:pPr algn="ctr"/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20688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755576" y="1340768"/>
            <a:ext cx="79041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Terms of Reference:</a:t>
            </a:r>
          </a:p>
          <a:p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The ACC is the advisory body of the ASC on scientific matters concerning the AGATA project.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The tasks of the ACC are as follows: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elects the AGATA spokesperson who will serve for a period of two years.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advises the ASC on scientific matters concerning the AGATA project and the research programme through the AGATA Spokesperson.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nominates the Campaign Spokesperson for each experiment campaign to the ASC</a:t>
            </a:r>
            <a:r>
              <a:rPr lang="en-GB" sz="1400" dirty="0" smtClean="0">
                <a:latin typeface="Comic Sans MS" pitchFamily="66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hold meetings, at least annually, to receive reports from the ASC and AMB </a:t>
            </a:r>
            <a:r>
              <a:rPr lang="en-GB" sz="1400" dirty="0" smtClean="0">
                <a:latin typeface="Comic Sans MS" pitchFamily="66" charset="0"/>
              </a:rPr>
              <a:t>on the progress of the project and from the Campaign Spokespersons on the progress of the research programme.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hold an annual open meeting of the AGATA Collaboration to present the status of the Project and to discuss future experiment campaigns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de-DE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20688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755576" y="1340768"/>
            <a:ext cx="79041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Terms of Reference:</a:t>
            </a:r>
          </a:p>
          <a:p>
            <a:r>
              <a:rPr lang="en-GB" sz="1400" dirty="0" smtClean="0">
                <a:latin typeface="Comic Sans MS" pitchFamily="66" charset="0"/>
              </a:rPr>
              <a:t/>
            </a:r>
            <a:br>
              <a:rPr lang="en-GB" sz="1400" dirty="0" smtClean="0">
                <a:latin typeface="Comic Sans MS" pitchFamily="66" charset="0"/>
              </a:rPr>
            </a:br>
            <a:r>
              <a:rPr lang="en-GB" sz="1400" dirty="0" smtClean="0">
                <a:latin typeface="Comic Sans MS" pitchFamily="66" charset="0"/>
              </a:rPr>
              <a:t>The ACC is the advisory body of the ASC on scientific matters concerning the AGATA project.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The tasks of the ACC are as follows: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elects the AGATA spokesperson who will serve for a period of two years.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advises the ASC on scientific matters concerning the AGATA project and the research programme through the AGATA Spokesperson.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nominates the Campaign Spokesperson for each experiment campaign to the ASC</a:t>
            </a:r>
            <a:r>
              <a:rPr lang="en-GB" sz="1400" dirty="0" smtClean="0">
                <a:latin typeface="Comic Sans MS" pitchFamily="66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hold meetings, at least annually, to receive reports from the ASC and AMB </a:t>
            </a:r>
            <a:r>
              <a:rPr lang="en-GB" sz="1400" dirty="0" smtClean="0">
                <a:latin typeface="Comic Sans MS" pitchFamily="66" charset="0"/>
              </a:rPr>
              <a:t>on the progress of the project and from the Campaign Spokespersons on the progress of the research programme.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hold an annual open meeting of the AGATA Collaboration to present the status of the Project and to discuss future experiment campaigns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de-DE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5857527"/>
            <a:ext cx="79041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Administer the data policy</a:t>
            </a:r>
          </a:p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Administer the scientific publications policy</a:t>
            </a:r>
          </a:p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Maintain web pages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20688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1124744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Membership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de-DE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334849" name="Rectangle 1"/>
          <p:cNvSpPr>
            <a:spLocks noChangeArrowheads="1"/>
          </p:cNvSpPr>
          <p:nvPr/>
        </p:nvSpPr>
        <p:spPr bwMode="auto">
          <a:xfrm>
            <a:off x="611560" y="1628800"/>
            <a:ext cx="781236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Bulgaria: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Univ. Sofia 		Georgi  Rainovski	rig@phys.uni-sofia.bg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INRNE Sofia		Pavel Petkov		petkov@inrne.bas.bg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Finland: 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Univ. Jyväskylä		Rauno Julin		rauno.julin@phys.jyu.fi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France: 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GANIL Caen		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Emmanuel Clement	clement@ganil.fr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LPSC –IN2P3 Grenoble		Gary Simpson		gary.simpson@lpsc.in2p3.fr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IPN–IN2P3 Lyon		Olivier Stezowski	stezow@IPNL.IN2P3.FR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CSNSM–IN2P3 Orsay		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Joa Ljungvall		</a:t>
            </a:r>
            <a:r>
              <a:rPr lang="it-IT" sz="11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ljungvall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@csnsm.in2p3.fr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IPN–IN2P3 Orsay		Francois Le Blanc	leblanc@ipno.in2p3.fr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CEA/DSM/IRFU Saclay		Wolfram Korten	wolfram.korten@cea.fr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IPHC –IN2P3 Strasbourg		Dominique Curien	curien@ires.in2p3.fr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Germany: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GSI Darmstadt		Juergen Gerl		j.gerl@gsi.de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 Darmstadt 		Norbert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Pietralla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pietralla@ikp.tu-darmstadt.de,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Univ.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Köln		Peter Reiter		preiter@ikp.Uni-Koeln.DE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München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Roman Gernhaeuser	roman.gernhaeuser@ph.tum.de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Italy: 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INFN Firenze		Adriana Nannini		Adriana.Nannini@fi.infn.it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INFN Legnaro		Daniel Napoli		Daniel.R.Napoli@lnl.infn.it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INFN Milano		Benedicte Million	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Benedicte.Million@mi.infn.it</a:t>
            </a:r>
            <a:endParaRPr lang="it-IT" sz="11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INFN Padova		Silvia Lenzi		silvia.lenzi@pd.infn.it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Poland: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IFJ PAN Krakow		Adam Maj	Adam.Maj@ifj.edu.pl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University of Warsaw (HIL)		Krzysztof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Rusek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Krzysztof.Rusek@fuw.edu.pl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20688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1124744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Membership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de-DE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334849" name="Rectangle 1"/>
          <p:cNvSpPr>
            <a:spLocks noChangeArrowheads="1"/>
          </p:cNvSpPr>
          <p:nvPr/>
        </p:nvSpPr>
        <p:spPr bwMode="auto">
          <a:xfrm>
            <a:off x="971600" y="1518903"/>
            <a:ext cx="691276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Romania: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</a:rPr>
              <a:t>	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 IFIN/HH Bucharest		Victor Zamfir		zamfir@tandem.nipne.ro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Spain:</a:t>
            </a:r>
          </a:p>
          <a:p>
            <a:r>
              <a:rPr lang="es-ES_tradnl" sz="1100" dirty="0" smtClean="0">
                <a:solidFill>
                  <a:srgbClr val="FF0000"/>
                </a:solidFill>
                <a:latin typeface="Calibri" pitchFamily="34" charset="0"/>
              </a:rPr>
              <a:t>IFIC, CSIC-</a:t>
            </a:r>
            <a:r>
              <a:rPr lang="es-ES_tradnl" sz="1100" dirty="0" err="1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r>
              <a:rPr lang="es-ES_tradnl" sz="1100" dirty="0" smtClean="0">
                <a:solidFill>
                  <a:srgbClr val="FF0000"/>
                </a:solidFill>
                <a:latin typeface="Calibri" pitchFamily="34" charset="0"/>
              </a:rPr>
              <a:t> of Valencia		Andres Gadea 		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  <a:hlinkClick r:id="rId3"/>
              </a:rPr>
              <a:t>gadea@ific.uv.es</a:t>
            </a:r>
            <a:endParaRPr lang="en-US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Electronic Engineering Department University of Valencia (UVEG) Vicente </a:t>
            </a:r>
            <a:r>
              <a:rPr lang="en-US" sz="1100" dirty="0" err="1" smtClean="0">
                <a:solidFill>
                  <a:srgbClr val="FF0000"/>
                </a:solidFill>
                <a:latin typeface="Calibri" pitchFamily="34" charset="0"/>
              </a:rPr>
              <a:t>González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_tradnl" sz="1100" u="sng" dirty="0" smtClean="0">
                <a:solidFill>
                  <a:srgbClr val="FF0000"/>
                </a:solidFill>
                <a:latin typeface="Calibri" pitchFamily="34" charset="0"/>
                <a:hlinkClick r:id="rId4"/>
              </a:rPr>
              <a:t>vicente.gonzalez@uv.es</a:t>
            </a:r>
            <a:endParaRPr lang="en-GB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_tradnl" sz="1100" dirty="0" smtClean="0">
                <a:solidFill>
                  <a:srgbClr val="FF0000"/>
                </a:solidFill>
                <a:latin typeface="Calibri" pitchFamily="34" charset="0"/>
              </a:rPr>
              <a:t>IEM, CSIC, Madrid		Andrea Jungclaus	andrea.jungclaus@csic.es</a:t>
            </a:r>
            <a:endParaRPr lang="en-GB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_tradnl" sz="1100" dirty="0" err="1" smtClean="0">
                <a:solidFill>
                  <a:srgbClr val="FF0000"/>
                </a:solidFill>
                <a:latin typeface="Calibri" pitchFamily="34" charset="0"/>
              </a:rPr>
              <a:t>Department</a:t>
            </a:r>
            <a:r>
              <a:rPr lang="es-ES_tradnl" sz="1100" dirty="0" smtClean="0">
                <a:solidFill>
                  <a:srgbClr val="FF0000"/>
                </a:solidFill>
                <a:latin typeface="Calibri" pitchFamily="34" charset="0"/>
              </a:rPr>
              <a:t> of Fundamental Physics, </a:t>
            </a:r>
            <a:r>
              <a:rPr lang="es-ES_tradnl" sz="1100" dirty="0" err="1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r>
              <a:rPr lang="es-ES_tradnl" sz="1100" dirty="0" smtClean="0">
                <a:solidFill>
                  <a:srgbClr val="FF0000"/>
                </a:solidFill>
                <a:latin typeface="Calibri" pitchFamily="34" charset="0"/>
              </a:rPr>
              <a:t> of Salamanca 	Begoña Quintana 	quintana@usal.es</a:t>
            </a:r>
            <a:endParaRPr lang="en-US" sz="11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Sweden: </a:t>
            </a:r>
            <a:r>
              <a:rPr lang="en-US" sz="1100" i="1" dirty="0" smtClean="0">
                <a:latin typeface="Calibri" pitchFamily="34" charset="0"/>
              </a:rPr>
              <a:t>	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Chalmers Univ. of Technology </a:t>
            </a:r>
            <a:r>
              <a:rPr lang="en-US" sz="1100" dirty="0" err="1" smtClean="0">
                <a:latin typeface="Calibri" pitchFamily="34" charset="0"/>
              </a:rPr>
              <a:t>Göteborg</a:t>
            </a:r>
            <a:r>
              <a:rPr lang="en-US" sz="1100" dirty="0" smtClean="0">
                <a:latin typeface="Calibri" pitchFamily="34" charset="0"/>
              </a:rPr>
              <a:t> 	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Andreas Heinz		andreas.heinz@chalmers.se</a:t>
            </a:r>
            <a:endParaRPr lang="en-GB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 </a:t>
            </a:r>
            <a:r>
              <a:rPr lang="en-GB" sz="1100" dirty="0" smtClean="0">
                <a:latin typeface="Calibri" pitchFamily="34" charset="0"/>
              </a:rPr>
              <a:t>Lund Univ.			Dirk Rudolph		Dirk.Rudolph@nuclear.lu.se</a:t>
            </a:r>
          </a:p>
          <a:p>
            <a:r>
              <a:rPr lang="en-GB" sz="1100" dirty="0" smtClean="0">
                <a:latin typeface="Calibri" pitchFamily="34" charset="0"/>
              </a:rPr>
              <a:t> Royal Institute of Technology Stockholm 	Bo Cederwall 		cederwall@nuclear.kth.se</a:t>
            </a:r>
          </a:p>
          <a:p>
            <a:r>
              <a:rPr lang="en-GB" sz="1100" dirty="0" smtClean="0">
                <a:latin typeface="Calibri" pitchFamily="34" charset="0"/>
              </a:rPr>
              <a:t> Uppsala Univ.			Johan Nyberg		johan.nyberg@physics.uu.se</a:t>
            </a:r>
          </a:p>
          <a:p>
            <a:r>
              <a:rPr lang="en-GB" sz="1100" i="1" dirty="0" smtClean="0">
                <a:solidFill>
                  <a:srgbClr val="FF0000"/>
                </a:solidFill>
                <a:latin typeface="Calibri" pitchFamily="34" charset="0"/>
              </a:rPr>
              <a:t>Turkey:</a:t>
            </a:r>
            <a:r>
              <a:rPr lang="en-GB" sz="1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en-GB" sz="1100" dirty="0" smtClean="0">
                <a:latin typeface="Calibri" pitchFamily="34" charset="0"/>
              </a:rPr>
              <a:t> Univ. Ankara			Ayse Kaskas		aysekaskas@yahoo.com</a:t>
            </a:r>
          </a:p>
          <a:p>
            <a:r>
              <a:rPr lang="en-GB" sz="1100" dirty="0" smtClean="0">
                <a:latin typeface="Calibri" pitchFamily="34" charset="0"/>
              </a:rPr>
              <a:t>Univ. Istanbul			</a:t>
            </a:r>
            <a:r>
              <a:rPr lang="en-GB" sz="1100" dirty="0" smtClean="0">
                <a:solidFill>
                  <a:srgbClr val="FF0000"/>
                </a:solidFill>
                <a:latin typeface="Calibri" pitchFamily="34" charset="0"/>
              </a:rPr>
              <a:t>Ela Ganioglu		ganioglu@istanbul.edu.tr</a:t>
            </a:r>
          </a:p>
          <a:p>
            <a:r>
              <a:rPr lang="en-GB" sz="1100" dirty="0" smtClean="0">
                <a:latin typeface="Calibri" pitchFamily="34" charset="0"/>
              </a:rPr>
              <a:t>Technical Univ. Istanbul 		</a:t>
            </a:r>
            <a:r>
              <a:rPr lang="en-GB" sz="1100" dirty="0" err="1" smtClean="0">
                <a:latin typeface="Calibri" pitchFamily="34" charset="0"/>
              </a:rPr>
              <a:t>Cenap</a:t>
            </a:r>
            <a:r>
              <a:rPr lang="en-GB" sz="1100" dirty="0" smtClean="0">
                <a:latin typeface="Calibri" pitchFamily="34" charset="0"/>
              </a:rPr>
              <a:t> </a:t>
            </a:r>
            <a:r>
              <a:rPr lang="en-GB" sz="1100" dirty="0" err="1" smtClean="0">
                <a:latin typeface="Calibri" pitchFamily="34" charset="0"/>
              </a:rPr>
              <a:t>Ozben</a:t>
            </a:r>
            <a:r>
              <a:rPr lang="en-GB" sz="1100" dirty="0" smtClean="0">
                <a:latin typeface="Calibri" pitchFamily="34" charset="0"/>
              </a:rPr>
              <a:t>		ozben@itu.edu.tr</a:t>
            </a:r>
          </a:p>
          <a:p>
            <a:r>
              <a:rPr lang="en-GB" sz="1100" i="1" dirty="0" smtClean="0">
                <a:solidFill>
                  <a:srgbClr val="FF0000"/>
                </a:solidFill>
                <a:latin typeface="Calibri" pitchFamily="34" charset="0"/>
              </a:rPr>
              <a:t>UK: </a:t>
            </a:r>
            <a:r>
              <a:rPr lang="en-GB" sz="1100" i="1" dirty="0" smtClean="0">
                <a:latin typeface="Calibri" pitchFamily="34" charset="0"/>
              </a:rPr>
              <a:t>	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itchFamily="34" charset="0"/>
              </a:rPr>
              <a:t>Univ. Brighton			Alison Bruce		</a:t>
            </a:r>
            <a:r>
              <a:rPr lang="en-US" sz="1100" dirty="0" smtClean="0">
                <a:latin typeface="Calibri" pitchFamily="34" charset="0"/>
              </a:rPr>
              <a:t>Alison.Bruce@brighton.ac.uk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itchFamily="34" charset="0"/>
              </a:rPr>
              <a:t>Daresbury Laboratory 		John Simpson		</a:t>
            </a:r>
            <a:r>
              <a:rPr lang="en-GB" sz="1100" u="sng" dirty="0" smtClean="0">
                <a:latin typeface="Calibri" pitchFamily="34" charset="0"/>
                <a:hlinkClick r:id="rId5"/>
              </a:rPr>
              <a:t>john.simpson@stfc.ac.uk</a:t>
            </a:r>
            <a:endParaRPr lang="en-GB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itchFamily="34" charset="0"/>
              </a:rPr>
              <a:t>Univ. Edinburgh			Phil Woods		</a:t>
            </a:r>
            <a:r>
              <a:rPr lang="en-GB" sz="1100" u="sng" dirty="0" smtClean="0">
                <a:latin typeface="Calibri" pitchFamily="34" charset="0"/>
                <a:hlinkClick r:id="rId6"/>
              </a:rPr>
              <a:t>pjw@ph.ed.ac.uk</a:t>
            </a:r>
            <a:r>
              <a:rPr lang="en-GB" sz="1100" dirty="0" smtClean="0">
                <a:latin typeface="Calibri" pitchFamily="34" charset="0"/>
              </a:rPr>
              <a:t> </a:t>
            </a:r>
          </a:p>
          <a:p>
            <a:r>
              <a:rPr lang="en-GB" sz="1100" dirty="0" smtClean="0">
                <a:latin typeface="Calibri" pitchFamily="34" charset="0"/>
              </a:rPr>
              <a:t>Univ. Liverpool			Andrew Boston		A.J.Boston@liverpool.ac.uk </a:t>
            </a:r>
          </a:p>
          <a:p>
            <a:r>
              <a:rPr lang="en-GB" sz="1100" dirty="0" smtClean="0">
                <a:latin typeface="Calibri" pitchFamily="34" charset="0"/>
              </a:rPr>
              <a:t>Univ. Manchester		Dave Cullen		Dave.cullen@manchester.ac.uk </a:t>
            </a:r>
          </a:p>
          <a:p>
            <a:r>
              <a:rPr lang="en-GB" sz="1100" dirty="0" smtClean="0">
                <a:latin typeface="Calibri" pitchFamily="34" charset="0"/>
              </a:rPr>
              <a:t>Univ. Surrey			Phil Walker		P.Walker@surrey.ac.uk</a:t>
            </a:r>
          </a:p>
          <a:p>
            <a:r>
              <a:rPr lang="en-GB" sz="1100" dirty="0" smtClean="0">
                <a:latin typeface="Calibri" pitchFamily="34" charset="0"/>
              </a:rPr>
              <a:t>Univ. West of Scotland		John Smith		John.F.Smith@uws.ac.uk</a:t>
            </a:r>
          </a:p>
          <a:p>
            <a:r>
              <a:rPr lang="en-GB" sz="1100" dirty="0" smtClean="0">
                <a:latin typeface="Calibri" pitchFamily="34" charset="0"/>
              </a:rPr>
              <a:t>Univ. York			Mike Bentley		mab503@york.ac.uk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093296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Hungary signed </a:t>
            </a:r>
            <a:r>
              <a:rPr lang="en-GB" dirty="0" err="1" smtClean="0"/>
              <a:t>MoU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Experiment status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67544" y="908720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AGATA Data Policy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11560" y="1484784"/>
            <a:ext cx="835292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Precise: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Definition – Output of the AGATA system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Primary contact for each experiment has to be defined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Ownership AGATA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Spokesperson of AGATA delegates ownership and access to primary contact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Done for Legnaro so far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period of two years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Storage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Limited space locally therefore archival to GRID (AMB)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Exploitation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Annual report to ACC of status of experiment (report at annual meeting)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Publication information to the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Brief report on experiments, send in or keep up to date.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http://npg.dl.ac.uk/agata_acc/AGATA_Data_Policy.html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116632"/>
            <a:ext cx="6705600" cy="1216025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AGATA ACC </a:t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18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187624" y="836712"/>
            <a:ext cx="74168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Report from ASC</a:t>
            </a:r>
          </a:p>
          <a:p>
            <a:r>
              <a:rPr lang="en-GB" sz="1600" b="1" dirty="0" smtClean="0">
                <a:latin typeface="Comic Sans MS" pitchFamily="66" charset="0"/>
              </a:rPr>
              <a:t>	Last meeting March 2012 </a:t>
            </a:r>
            <a:r>
              <a:rPr lang="en-GB" sz="1600" b="1" dirty="0" err="1" smtClean="0">
                <a:latin typeface="Comic Sans MS" pitchFamily="66" charset="0"/>
              </a:rPr>
              <a:t>Ganil</a:t>
            </a:r>
            <a:r>
              <a:rPr lang="en-GB" sz="1600" b="1" dirty="0" smtClean="0">
                <a:latin typeface="Comic Sans MS" pitchFamily="66" charset="0"/>
              </a:rPr>
              <a:t> </a:t>
            </a:r>
          </a:p>
          <a:p>
            <a:r>
              <a:rPr lang="en-GB" sz="1600" b="1" dirty="0" smtClean="0">
                <a:latin typeface="Comic Sans MS" pitchFamily="66" charset="0"/>
              </a:rPr>
              <a:t>	Issues:</a:t>
            </a:r>
          </a:p>
          <a:p>
            <a:r>
              <a:rPr lang="en-GB" sz="1600" b="1" dirty="0" smtClean="0">
                <a:latin typeface="Comic Sans MS" pitchFamily="66" charset="0"/>
              </a:rPr>
              <a:t>	GSI Host agreement</a:t>
            </a:r>
          </a:p>
          <a:p>
            <a:r>
              <a:rPr lang="en-GB" sz="1600" b="1" dirty="0" smtClean="0">
                <a:latin typeface="Comic Sans MS" pitchFamily="66" charset="0"/>
              </a:rPr>
              <a:t>	Detector status</a:t>
            </a:r>
          </a:p>
          <a:p>
            <a:r>
              <a:rPr lang="en-GB" sz="1600" b="1" dirty="0" smtClean="0">
                <a:latin typeface="Comic Sans MS" pitchFamily="66" charset="0"/>
              </a:rPr>
              <a:t>	Laboratory Directors meeting (December 2011, Paris)</a:t>
            </a:r>
          </a:p>
          <a:p>
            <a:r>
              <a:rPr lang="en-GB" sz="1600" b="1" dirty="0" smtClean="0">
                <a:latin typeface="Comic Sans MS" pitchFamily="66" charset="0"/>
              </a:rPr>
              <a:t>	ACC report, procedure for </a:t>
            </a:r>
            <a:r>
              <a:rPr lang="en-GB" sz="1600" b="1" dirty="0" err="1" smtClean="0">
                <a:latin typeface="Comic Sans MS" pitchFamily="66" charset="0"/>
              </a:rPr>
              <a:t>Ganil</a:t>
            </a:r>
            <a:r>
              <a:rPr lang="en-GB" sz="1600" b="1" dirty="0" smtClean="0">
                <a:latin typeface="Comic Sans MS" pitchFamily="66" charset="0"/>
              </a:rPr>
              <a:t> Campaign Spokesperson(s)</a:t>
            </a:r>
          </a:p>
          <a:p>
            <a:r>
              <a:rPr lang="en-GB" sz="1600" b="1" dirty="0" smtClean="0">
                <a:latin typeface="Comic Sans MS" pitchFamily="66" charset="0"/>
              </a:rPr>
              <a:t>	ASC accepted nomination from </a:t>
            </a:r>
            <a:r>
              <a:rPr lang="en-GB" sz="1600" b="1" dirty="0" err="1" smtClean="0">
                <a:latin typeface="Comic Sans MS" pitchFamily="66" charset="0"/>
              </a:rPr>
              <a:t>Ganil</a:t>
            </a:r>
            <a:r>
              <a:rPr lang="en-GB" sz="1600" b="1" dirty="0" smtClean="0">
                <a:latin typeface="Comic Sans MS" pitchFamily="66" charset="0"/>
              </a:rPr>
              <a:t> for </a:t>
            </a:r>
            <a:r>
              <a:rPr lang="en-GB" sz="1600" b="1" dirty="0" err="1" smtClean="0">
                <a:latin typeface="Comic Sans MS" pitchFamily="66" charset="0"/>
              </a:rPr>
              <a:t>Emmanueal</a:t>
            </a:r>
            <a:r>
              <a:rPr lang="en-GB" sz="1600" b="1" dirty="0" smtClean="0">
                <a:latin typeface="Comic Sans MS" pitchFamily="66" charset="0"/>
              </a:rPr>
              <a:t> Clement, local project manager</a:t>
            </a:r>
          </a:p>
          <a:p>
            <a:r>
              <a:rPr lang="en-GB" sz="1600" b="1" dirty="0" smtClean="0">
                <a:latin typeface="Comic Sans MS" pitchFamily="66" charset="0"/>
              </a:rPr>
              <a:t>	</a:t>
            </a:r>
            <a:r>
              <a:rPr lang="en-GB" sz="1600" b="1" dirty="0" err="1" smtClean="0">
                <a:latin typeface="Comic Sans MS" pitchFamily="66" charset="0"/>
              </a:rPr>
              <a:t>Ganil</a:t>
            </a:r>
            <a:r>
              <a:rPr lang="en-GB" sz="1600" b="1" dirty="0" smtClean="0">
                <a:latin typeface="Comic Sans MS" pitchFamily="66" charset="0"/>
              </a:rPr>
              <a:t> Status</a:t>
            </a:r>
          </a:p>
          <a:p>
            <a:r>
              <a:rPr lang="en-GB" sz="1600" b="1" dirty="0" smtClean="0">
                <a:latin typeface="Comic Sans MS" pitchFamily="66" charset="0"/>
              </a:rPr>
              <a:t>	Spain, Hungary members, Hungary since signed </a:t>
            </a:r>
            <a:r>
              <a:rPr lang="en-GB" sz="1600" b="1" dirty="0" err="1" smtClean="0">
                <a:latin typeface="Comic Sans MS" pitchFamily="66" charset="0"/>
              </a:rPr>
              <a:t>MoU</a:t>
            </a:r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	Publications policy defined</a:t>
            </a:r>
          </a:p>
          <a:p>
            <a:r>
              <a:rPr lang="en-GB" sz="1600" b="1" dirty="0" smtClean="0">
                <a:latin typeface="Comic Sans MS" pitchFamily="66" charset="0"/>
              </a:rPr>
              <a:t>	 Operation costs</a:t>
            </a:r>
          </a:p>
          <a:p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Next location of AGATA 2015, 2016, 2017....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GB" sz="1600" b="1" dirty="0" err="1" smtClean="0">
                <a:solidFill>
                  <a:srgbClr val="FF0000"/>
                </a:solidFill>
                <a:latin typeface="Comic Sans MS" pitchFamily="66" charset="0"/>
              </a:rPr>
              <a:t>LoI’s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 by next ASC (12</a:t>
            </a:r>
            <a:r>
              <a:rPr lang="en-GB" sz="16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 Sept)</a:t>
            </a:r>
          </a:p>
          <a:p>
            <a:r>
              <a:rPr lang="en-GB" sz="1600" b="1" dirty="0" smtClean="0">
                <a:latin typeface="Comic Sans MS" pitchFamily="66" charset="0"/>
              </a:rPr>
              <a:t>	</a:t>
            </a:r>
          </a:p>
          <a:p>
            <a:endParaRPr lang="en-GB" sz="1600" b="1" dirty="0" smtClean="0">
              <a:latin typeface="Comic Sans MS" pitchFamily="66" charset="0"/>
            </a:endParaRPr>
          </a:p>
          <a:p>
            <a:r>
              <a:rPr lang="en-GB" sz="1600" b="1" dirty="0" smtClean="0">
                <a:latin typeface="Comic Sans MS" pitchFamily="66" charset="0"/>
              </a:rPr>
              <a:t>Report from AMB (Andres </a:t>
            </a:r>
            <a:r>
              <a:rPr lang="en-GB" sz="1600" b="1" dirty="0" err="1" smtClean="0">
                <a:latin typeface="Comic Sans MS" pitchFamily="66" charset="0"/>
              </a:rPr>
              <a:t>Gadea</a:t>
            </a:r>
            <a:r>
              <a:rPr lang="en-GB" sz="1600" b="1" dirty="0" smtClean="0">
                <a:latin typeface="Comic Sans MS" pitchFamily="66" charset="0"/>
              </a:rPr>
              <a:t>)</a:t>
            </a: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414</Words>
  <Application>Microsoft Office PowerPoint</Application>
  <PresentationFormat>On-screen Show (4:3)</PresentationFormat>
  <Paragraphs>298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1_Blank Presentation</vt:lpstr>
      <vt:lpstr>Slide 1</vt:lpstr>
      <vt:lpstr>AGATA ACC Agenda  27th June 2012, Orsay  </vt:lpstr>
      <vt:lpstr>The AGATA reference</vt:lpstr>
      <vt:lpstr>AGATA ACC   </vt:lpstr>
      <vt:lpstr>AGATA ACC   </vt:lpstr>
      <vt:lpstr>AGATA ACC   </vt:lpstr>
      <vt:lpstr>AGATA ACC   </vt:lpstr>
      <vt:lpstr>AGATA ACC Experiment status   </vt:lpstr>
      <vt:lpstr>AGATA ACC   </vt:lpstr>
      <vt:lpstr>AGATA ACC   </vt:lpstr>
      <vt:lpstr>AGATA ACC   </vt:lpstr>
      <vt:lpstr>Slide 12</vt:lpstr>
      <vt:lpstr>AGATA ACC   </vt:lpstr>
      <vt:lpstr>AGATA ACC   </vt:lpstr>
      <vt:lpstr>AGATA ACC 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/>
  <dc:description/>
  <cp:lastModifiedBy>John Simpson</cp:lastModifiedBy>
  <cp:revision>126</cp:revision>
  <dcterms:created xsi:type="dcterms:W3CDTF">2007-03-15T09:55:48Z</dcterms:created>
  <dcterms:modified xsi:type="dcterms:W3CDTF">2012-06-28T07:19:44Z</dcterms:modified>
</cp:coreProperties>
</file>