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2" r:id="rId3"/>
    <p:sldId id="288" r:id="rId4"/>
    <p:sldId id="308" r:id="rId5"/>
    <p:sldId id="309" r:id="rId6"/>
    <p:sldId id="303" r:id="rId7"/>
    <p:sldId id="259" r:id="rId8"/>
    <p:sldId id="313" r:id="rId9"/>
    <p:sldId id="312" r:id="rId10"/>
    <p:sldId id="257" r:id="rId11"/>
    <p:sldId id="294" r:id="rId12"/>
    <p:sldId id="261" r:id="rId13"/>
    <p:sldId id="291" r:id="rId14"/>
    <p:sldId id="267" r:id="rId15"/>
    <p:sldId id="269" r:id="rId16"/>
    <p:sldId id="304" r:id="rId17"/>
    <p:sldId id="295" r:id="rId18"/>
    <p:sldId id="292" r:id="rId19"/>
    <p:sldId id="289" r:id="rId20"/>
    <p:sldId id="272" r:id="rId21"/>
    <p:sldId id="273" r:id="rId22"/>
    <p:sldId id="274" r:id="rId23"/>
    <p:sldId id="275" r:id="rId24"/>
    <p:sldId id="293" r:id="rId25"/>
    <p:sldId id="262" r:id="rId26"/>
    <p:sldId id="279" r:id="rId27"/>
    <p:sldId id="299" r:id="rId28"/>
    <p:sldId id="280" r:id="rId29"/>
    <p:sldId id="281" r:id="rId30"/>
    <p:sldId id="306" r:id="rId31"/>
    <p:sldId id="307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005426"/>
    <a:srgbClr val="7A0000"/>
    <a:srgbClr val="FFD54F"/>
    <a:srgbClr val="245794"/>
    <a:srgbClr val="2118CE"/>
    <a:srgbClr val="FF3300"/>
    <a:srgbClr val="F7FEB8"/>
    <a:srgbClr val="22518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4660"/>
  </p:normalViewPr>
  <p:slideViewPr>
    <p:cSldViewPr>
      <p:cViewPr varScale="1">
        <p:scale>
          <a:sx n="82" d="100"/>
          <a:sy n="82" d="100"/>
        </p:scale>
        <p:origin x="118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AC4A0-4509-430C-88A7-7245BC67FF66}" type="datetimeFigureOut">
              <a:rPr lang="sv-SE" smtClean="0"/>
              <a:t>2014-06-28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4ACC3-CB2D-45EC-9866-CD2348AED8A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195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4ACC3-CB2D-45EC-9866-CD2348AED8A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802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457200">
              <a:defRPr/>
            </a:pPr>
            <a:fld id="{69EEFA78-4185-4D2B-80CD-02D3D5AF86E9}" type="slidenum">
              <a:rPr lang="de-DE" sz="1200">
                <a:latin typeface="+mn-lt"/>
              </a:rPr>
              <a:pPr algn="r" defTabSz="457200">
                <a:defRPr/>
              </a:pPr>
              <a:t>10</a:t>
            </a:fld>
            <a:endParaRPr lang="de-DE" sz="1200">
              <a:latin typeface="+mn-lt"/>
            </a:endParaRPr>
          </a:p>
        </p:txBody>
      </p:sp>
      <p:sp>
        <p:nvSpPr>
          <p:cNvPr id="3072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5800"/>
            <a:ext cx="4575175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0"/>
              </a:spcBef>
            </a:pPr>
            <a:endParaRPr lang="en-GB" smtClean="0"/>
          </a:p>
        </p:txBody>
      </p:sp>
      <p:sp>
        <p:nvSpPr>
          <p:cNvPr id="30725" name="Slide Number Placeholder 3"/>
          <p:cNvSpPr txBox="1">
            <a:spLocks noGrp="1"/>
          </p:cNvSpPr>
          <p:nvPr/>
        </p:nvSpPr>
        <p:spPr bwMode="auto">
          <a:xfrm>
            <a:off x="3884613" y="868680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77C8790-BA9D-4564-AB64-1EED2FA3E012}" type="slidenum">
              <a:rPr lang="en-GB" sz="1200">
                <a:ea typeface="ＭＳ Ｐゴシック" pitchFamily="34" charset="-128"/>
              </a:rPr>
              <a:pPr algn="r" eaLnBrk="1" hangingPunct="1"/>
              <a:t>10</a:t>
            </a:fld>
            <a:endParaRPr lang="en-GB" sz="120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64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6DEE2-B04D-E541-92CC-6D564621E0EB}" type="slidenum">
              <a:rPr lang="de-DE"/>
              <a:pPr/>
              <a:t>28</a:t>
            </a:fld>
            <a:endParaRPr lang="de-DE"/>
          </a:p>
        </p:txBody>
      </p:sp>
      <p:sp>
        <p:nvSpPr>
          <p:cNvPr id="77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The SM calculations do not reproduce the very low B(E4,12+-&gt;8</a:t>
            </a:r>
            <a:r>
              <a:rPr lang="de-DE" baseline="-25000"/>
              <a:t>1</a:t>
            </a:r>
            <a:r>
              <a:rPr lang="de-DE"/>
              <a:t>+)=5</a:t>
            </a:r>
            <a:r>
              <a:rPr lang="de-DE">
                <a:cs typeface="Arial" charset="0"/>
              </a:rPr>
              <a:t>·10</a:t>
            </a:r>
            <a:r>
              <a:rPr lang="de-DE" baseline="30000">
                <a:cs typeface="Arial" charset="0"/>
              </a:rPr>
              <a:t>-4 </a:t>
            </a:r>
            <a:r>
              <a:rPr lang="de-DE">
                <a:cs typeface="Arial" charset="0"/>
              </a:rPr>
              <a:t>Wu and </a:t>
            </a:r>
            <a:r>
              <a:rPr lang="de-DE"/>
              <a:t>B(E4,12+-&gt;8</a:t>
            </a:r>
            <a:r>
              <a:rPr lang="de-DE" baseline="-25000"/>
              <a:t>2</a:t>
            </a:r>
            <a:r>
              <a:rPr lang="de-DE"/>
              <a:t>+)=4</a:t>
            </a:r>
            <a:r>
              <a:rPr lang="de-DE">
                <a:cs typeface="Arial" charset="0"/>
              </a:rPr>
              <a:t>·10</a:t>
            </a:r>
            <a:r>
              <a:rPr lang="de-DE" baseline="30000">
                <a:cs typeface="Arial" charset="0"/>
              </a:rPr>
              <a:t>-3 </a:t>
            </a:r>
            <a:r>
              <a:rPr lang="de-DE">
                <a:cs typeface="Arial" charset="0"/>
              </a:rPr>
              <a:t>Wu </a:t>
            </a:r>
            <a:r>
              <a:rPr lang="de-DE"/>
              <a:t>. Best agreement with the more collective 12+ calculated with FPD6. Oblate deformation for 12+ and 14+ state Q=-53 fm2 and -218 fm2.</a:t>
            </a:r>
          </a:p>
        </p:txBody>
      </p:sp>
    </p:spTree>
    <p:extLst>
      <p:ext uri="{BB962C8B-B14F-4D97-AF65-F5344CB8AC3E}">
        <p14:creationId xmlns:p14="http://schemas.microsoft.com/office/powerpoint/2010/main" val="386502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gif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49.png"/><Relationship Id="rId5" Type="http://schemas.openxmlformats.org/officeDocument/2006/relationships/image" Target="../media/image2.jpeg"/><Relationship Id="rId10" Type="http://schemas.openxmlformats.org/officeDocument/2006/relationships/image" Target="../media/image44.png"/><Relationship Id="rId4" Type="http://schemas.openxmlformats.org/officeDocument/2006/relationships/image" Target="../media/image52.jpe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0.jpeg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62.wmf"/><Relationship Id="rId7" Type="http://schemas.openxmlformats.org/officeDocument/2006/relationships/image" Target="../media/image66.jpe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4.jpeg"/><Relationship Id="rId10" Type="http://schemas.openxmlformats.org/officeDocument/2006/relationships/image" Target="../media/image67.png"/><Relationship Id="rId4" Type="http://schemas.openxmlformats.org/officeDocument/2006/relationships/image" Target="../media/image63.jpeg"/><Relationship Id="rId9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70.png"/><Relationship Id="rId7" Type="http://schemas.openxmlformats.org/officeDocument/2006/relationships/image" Target="../media/image61.w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10" Type="http://schemas.openxmlformats.org/officeDocument/2006/relationships/image" Target="../media/image71.png"/><Relationship Id="rId4" Type="http://schemas.openxmlformats.org/officeDocument/2006/relationships/image" Target="../media/image66.jpe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7.gif"/><Relationship Id="rId7" Type="http://schemas.openxmlformats.org/officeDocument/2006/relationships/image" Target="../media/image73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11" Type="http://schemas.openxmlformats.org/officeDocument/2006/relationships/image" Target="../media/image1.jpeg"/><Relationship Id="rId5" Type="http://schemas.openxmlformats.org/officeDocument/2006/relationships/image" Target="../media/image41.gif"/><Relationship Id="rId10" Type="http://schemas.openxmlformats.org/officeDocument/2006/relationships/image" Target="../media/image2.jpeg"/><Relationship Id="rId4" Type="http://schemas.openxmlformats.org/officeDocument/2006/relationships/image" Target="../media/image46.gif"/><Relationship Id="rId9" Type="http://schemas.openxmlformats.org/officeDocument/2006/relationships/image" Target="../media/image7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79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.jpeg"/><Relationship Id="rId3" Type="http://schemas.openxmlformats.org/officeDocument/2006/relationships/image" Target="../media/image6.png"/><Relationship Id="rId21" Type="http://schemas.openxmlformats.org/officeDocument/2006/relationships/oleObject" Target="../embeddings/oleObject2.bin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5.png"/><Relationship Id="rId19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image" Target="../media/image2.jpeg"/><Relationship Id="rId9" Type="http://schemas.openxmlformats.org/officeDocument/2006/relationships/image" Target="../media/image2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914400"/>
            <a:ext cx="8991600" cy="1470025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In-beam </a:t>
            </a:r>
            <a:r>
              <a:rPr lang="el-GR" sz="3200" b="1" dirty="0" smtClean="0"/>
              <a:t>γ</a:t>
            </a:r>
            <a:r>
              <a:rPr lang="en-US" sz="3200" b="1" dirty="0" smtClean="0"/>
              <a:t>-ray Spectroscopy at Relativistic Energies</a:t>
            </a:r>
            <a:br>
              <a:rPr lang="en-US" sz="3200" b="1" dirty="0" smtClean="0"/>
            </a:br>
            <a:r>
              <a:rPr lang="en-US" sz="3200" b="1" dirty="0" smtClean="0"/>
              <a:t>First Results from the PreSPEC-AGATA Campaign</a:t>
            </a:r>
            <a:endParaRPr lang="sv-SE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3998" y="2484861"/>
            <a:ext cx="7467600" cy="2133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D. Rudolph</a:t>
            </a:r>
          </a:p>
          <a:p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Lund University</a:t>
            </a:r>
          </a:p>
          <a:p>
            <a:endParaRPr lang="en-US" sz="1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the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PreSPEC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-AGATA Collaboration</a:t>
            </a:r>
            <a:endParaRPr lang="sv-S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logoAg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35312" y="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" y="4776785"/>
            <a:ext cx="6710363" cy="2081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133973"/>
            <a:ext cx="26670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017" r="3522" b="11501"/>
          <a:stretch>
            <a:fillRect/>
          </a:stretch>
        </p:blipFill>
        <p:spPr bwMode="auto">
          <a:xfrm>
            <a:off x="-1039813" y="27450"/>
            <a:ext cx="10661651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39594" y="713771"/>
            <a:ext cx="4052006" cy="9985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460" name="Picture 6" descr="Prespec_text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72" y="942451"/>
            <a:ext cx="28130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847725" y="333375"/>
            <a:ext cx="6111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0000" bIns="90000" anchor="ctr"/>
          <a:lstStyle/>
          <a:p>
            <a:pPr defTabSz="457200"/>
            <a:r>
              <a:rPr lang="en-US" sz="3200">
                <a:latin typeface="Calibri" pitchFamily="34" charset="0"/>
              </a:rPr>
              <a:t>@</a:t>
            </a:r>
            <a:endParaRPr lang="el-GR" sz="3200">
              <a:latin typeface="Palatino Linotype" pitchFamily="18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-6457"/>
            <a:ext cx="9144000" cy="645426"/>
          </a:xfrm>
          <a:prstGeom prst="rect">
            <a:avLst/>
          </a:prstGeom>
          <a:solidFill>
            <a:srgbClr val="FFFF99"/>
          </a:solidFill>
          <a:ln w="190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400" b="1" dirty="0" smtClean="0"/>
              <a:t>PreSPEC-AGATA </a:t>
            </a:r>
            <a:r>
              <a:rPr lang="de-DE" sz="2400" b="1" dirty="0"/>
              <a:t>Set-up = Early Implementation of HISPEC</a:t>
            </a:r>
            <a:endParaRPr lang="de-DE" sz="2400" b="1" dirty="0">
              <a:sym typeface="Symbol" pitchFamily="18" charset="2"/>
            </a:endParaRPr>
          </a:p>
        </p:txBody>
      </p:sp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5257800"/>
            <a:ext cx="17668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096000" y="4672786"/>
            <a:ext cx="3048000" cy="2185214"/>
          </a:xfrm>
          <a:prstGeom prst="rect">
            <a:avLst/>
          </a:prstGeom>
          <a:solidFill>
            <a:srgbClr val="FFFF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2000" dirty="0">
                <a:solidFill>
                  <a:srgbClr val="3C3282"/>
                </a:solidFill>
              </a:rPr>
              <a:t>Lund-York-Cologne</a:t>
            </a:r>
            <a:endParaRPr lang="de-DE" sz="2000" dirty="0" smtClean="0">
              <a:solidFill>
                <a:srgbClr val="3C3282"/>
              </a:solidFill>
            </a:endParaRPr>
          </a:p>
          <a:p>
            <a:pPr algn="ctr" eaLnBrk="1" hangingPunct="1"/>
            <a:r>
              <a:rPr lang="de-DE" sz="2000" dirty="0" smtClean="0">
                <a:solidFill>
                  <a:srgbClr val="3C3282"/>
                </a:solidFill>
              </a:rPr>
              <a:t>CAlorimeter (LYCCA)</a:t>
            </a:r>
          </a:p>
          <a:p>
            <a:pPr eaLnBrk="1" hangingPunct="1"/>
            <a:r>
              <a:rPr lang="de-DE" sz="1600" i="1" dirty="0" smtClean="0">
                <a:solidFill>
                  <a:srgbClr val="3C3282"/>
                </a:solidFill>
              </a:rPr>
              <a:t>A</a:t>
            </a:r>
            <a:r>
              <a:rPr lang="de-DE" sz="1600" dirty="0" smtClean="0">
                <a:solidFill>
                  <a:srgbClr val="3C3282"/>
                </a:solidFill>
              </a:rPr>
              <a:t> and </a:t>
            </a:r>
            <a:r>
              <a:rPr lang="de-DE" sz="1600" i="1" dirty="0" smtClean="0">
                <a:solidFill>
                  <a:srgbClr val="3C3282"/>
                </a:solidFill>
              </a:rPr>
              <a:t>Z</a:t>
            </a:r>
            <a:r>
              <a:rPr lang="de-DE" sz="1600" dirty="0" smtClean="0">
                <a:solidFill>
                  <a:srgbClr val="3C3282"/>
                </a:solidFill>
              </a:rPr>
              <a:t> particle-ID after secondary target by means of</a:t>
            </a:r>
          </a:p>
          <a:p>
            <a:pPr marL="285750" indent="-285750" eaLnBrk="1" hangingPunct="1">
              <a:buFontTx/>
              <a:buChar char="-"/>
            </a:pPr>
            <a:r>
              <a:rPr lang="de-DE" sz="1600" dirty="0" smtClean="0">
                <a:solidFill>
                  <a:srgbClr val="3C3282"/>
                </a:solidFill>
              </a:rPr>
              <a:t>x,y tracking</a:t>
            </a:r>
          </a:p>
          <a:p>
            <a:pPr marL="285750" indent="-285750" eaLnBrk="1" hangingPunct="1">
              <a:buFontTx/>
              <a:buChar char="-"/>
            </a:pPr>
            <a:r>
              <a:rPr lang="el-GR" sz="1600" dirty="0" smtClean="0">
                <a:solidFill>
                  <a:srgbClr val="3C3282"/>
                </a:solidFill>
              </a:rPr>
              <a:t>Δ</a:t>
            </a:r>
            <a:r>
              <a:rPr lang="de-DE" sz="1600" i="1" dirty="0" smtClean="0">
                <a:solidFill>
                  <a:srgbClr val="3C3282"/>
                </a:solidFill>
              </a:rPr>
              <a:t>E-E</a:t>
            </a:r>
            <a:r>
              <a:rPr lang="de-DE" sz="1600" dirty="0" smtClean="0">
                <a:solidFill>
                  <a:srgbClr val="3C3282"/>
                </a:solidFill>
              </a:rPr>
              <a:t> (Si-CsI) </a:t>
            </a:r>
          </a:p>
          <a:p>
            <a:pPr marL="285750" indent="-285750" eaLnBrk="1" hangingPunct="1">
              <a:buFontTx/>
              <a:buChar char="-"/>
            </a:pPr>
            <a:r>
              <a:rPr lang="de-DE" sz="1600" dirty="0" smtClean="0">
                <a:solidFill>
                  <a:srgbClr val="3C3282"/>
                </a:solidFill>
              </a:rPr>
              <a:t>Time-of-flight</a:t>
            </a:r>
            <a:r>
              <a:rPr lang="en-US" sz="1600" dirty="0" smtClean="0">
                <a:solidFill>
                  <a:srgbClr val="3C3282"/>
                </a:solidFill>
              </a:rPr>
              <a:t> (plastic) </a:t>
            </a:r>
            <a:endParaRPr lang="de-DE" sz="1600" dirty="0" smtClean="0">
              <a:solidFill>
                <a:srgbClr val="3C3282"/>
              </a:solidFill>
            </a:endParaRPr>
          </a:p>
          <a:p>
            <a:pPr marL="285750" indent="-285750" eaLnBrk="1" hangingPunct="1">
              <a:buFontTx/>
              <a:buChar char="-"/>
            </a:pPr>
            <a:endParaRPr lang="de-DE" sz="1600" dirty="0">
              <a:solidFill>
                <a:srgbClr val="3C3282"/>
              </a:solidFill>
            </a:endParaRPr>
          </a:p>
        </p:txBody>
      </p:sp>
      <p:pic>
        <p:nvPicPr>
          <p:cNvPr id="19465" name="Picture 2" descr="S2pChamb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7767" r="26456" b="12297"/>
          <a:stretch>
            <a:fillRect/>
          </a:stretch>
        </p:blipFill>
        <p:spPr bwMode="auto">
          <a:xfrm>
            <a:off x="2653708" y="5260975"/>
            <a:ext cx="176371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8"/>
          <p:cNvSpPr txBox="1">
            <a:spLocks noChangeArrowheads="1"/>
          </p:cNvSpPr>
          <p:nvPr/>
        </p:nvSpPr>
        <p:spPr bwMode="auto">
          <a:xfrm>
            <a:off x="0" y="4721060"/>
            <a:ext cx="2949575" cy="2123658"/>
          </a:xfrm>
          <a:prstGeom prst="rect">
            <a:avLst/>
          </a:prstGeom>
          <a:solidFill>
            <a:srgbClr val="FFFF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2000" dirty="0" smtClean="0">
                <a:solidFill>
                  <a:srgbClr val="3C3282"/>
                </a:solidFill>
              </a:rPr>
              <a:t>Advanced Gamma-ray </a:t>
            </a:r>
            <a:endParaRPr lang="de-DE" sz="2000" dirty="0">
              <a:solidFill>
                <a:srgbClr val="3C3282"/>
              </a:solidFill>
            </a:endParaRPr>
          </a:p>
          <a:p>
            <a:pPr algn="ctr" eaLnBrk="1" hangingPunct="1"/>
            <a:r>
              <a:rPr lang="de-DE" sz="2000" dirty="0">
                <a:solidFill>
                  <a:srgbClr val="3C3282"/>
                </a:solidFill>
              </a:rPr>
              <a:t>Tracking </a:t>
            </a:r>
            <a:r>
              <a:rPr lang="de-DE" sz="2000" dirty="0" smtClean="0">
                <a:solidFill>
                  <a:srgbClr val="3C3282"/>
                </a:solidFill>
              </a:rPr>
              <a:t>Array (AGATA)</a:t>
            </a:r>
            <a:endParaRPr lang="de-DE" sz="2000" dirty="0">
              <a:solidFill>
                <a:srgbClr val="3C3282"/>
              </a:solidFill>
            </a:endParaRPr>
          </a:p>
          <a:p>
            <a:pPr algn="ctr" eaLnBrk="1" hangingPunct="1"/>
            <a:r>
              <a:rPr lang="de-DE" sz="1600" dirty="0">
                <a:solidFill>
                  <a:srgbClr val="3C3282"/>
                </a:solidFill>
              </a:rPr>
              <a:t>u</a:t>
            </a:r>
            <a:r>
              <a:rPr lang="de-DE" sz="1600" dirty="0" smtClean="0">
                <a:solidFill>
                  <a:srgbClr val="3C3282"/>
                </a:solidFill>
              </a:rPr>
              <a:t>p to 5 x 2+10 x 3 = 40</a:t>
            </a:r>
          </a:p>
          <a:p>
            <a:pPr algn="ctr" eaLnBrk="1" hangingPunct="1"/>
            <a:r>
              <a:rPr lang="de-DE" sz="1600" dirty="0" smtClean="0">
                <a:solidFill>
                  <a:srgbClr val="3C3282"/>
                </a:solidFill>
              </a:rPr>
              <a:t> segmented HP Ge-crystals</a:t>
            </a:r>
            <a:endParaRPr lang="de-DE" sz="1600" dirty="0">
              <a:solidFill>
                <a:srgbClr val="3C3282"/>
              </a:solidFill>
            </a:endParaRPr>
          </a:p>
          <a:p>
            <a:pPr eaLnBrk="1" hangingPunct="1"/>
            <a:r>
              <a:rPr lang="de-DE" sz="2000" i="1" dirty="0" smtClean="0">
                <a:solidFill>
                  <a:srgbClr val="3C3282"/>
                </a:solidFill>
              </a:rPr>
              <a:t>d</a:t>
            </a:r>
            <a:r>
              <a:rPr lang="de-DE" sz="2000" dirty="0" smtClean="0">
                <a:solidFill>
                  <a:srgbClr val="3C3282"/>
                </a:solidFill>
              </a:rPr>
              <a:t> ~ 20 </a:t>
            </a:r>
            <a:r>
              <a:rPr lang="de-DE" sz="2000" dirty="0">
                <a:solidFill>
                  <a:srgbClr val="3C3282"/>
                </a:solidFill>
              </a:rPr>
              <a:t>cm</a:t>
            </a:r>
            <a:endParaRPr lang="en-GB" sz="2000" dirty="0">
              <a:solidFill>
                <a:srgbClr val="3C3282"/>
              </a:solidFill>
              <a:latin typeface="Calibri" pitchFamily="34" charset="0"/>
            </a:endParaRPr>
          </a:p>
          <a:p>
            <a:pPr eaLnBrk="1" hangingPunct="1"/>
            <a:r>
              <a:rPr lang="en-GB" sz="2000" dirty="0">
                <a:solidFill>
                  <a:srgbClr val="3C3282"/>
                </a:solidFill>
                <a:latin typeface="Calibri" pitchFamily="34" charset="0"/>
                <a:sym typeface="Symbol" pitchFamily="18" charset="2"/>
              </a:rPr>
              <a:t></a:t>
            </a:r>
            <a:r>
              <a:rPr lang="en-GB" sz="2000" baseline="-25000" dirty="0" err="1">
                <a:solidFill>
                  <a:srgbClr val="3C3282"/>
                </a:solidFill>
                <a:latin typeface="Calibri" pitchFamily="34" charset="0"/>
              </a:rPr>
              <a:t>Ph</a:t>
            </a:r>
            <a:r>
              <a:rPr lang="en-GB" sz="2000" dirty="0">
                <a:solidFill>
                  <a:srgbClr val="3C3282"/>
                </a:solidFill>
                <a:latin typeface="Calibri" pitchFamily="34" charset="0"/>
              </a:rPr>
              <a:t> ≈ 17%</a:t>
            </a:r>
          </a:p>
          <a:p>
            <a:pPr eaLnBrk="1" hangingPunct="1"/>
            <a:r>
              <a:rPr lang="en-GB" sz="2000" dirty="0">
                <a:solidFill>
                  <a:srgbClr val="3C3282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GB" sz="2000" i="1" dirty="0">
                <a:solidFill>
                  <a:srgbClr val="3C3282"/>
                </a:solidFill>
                <a:latin typeface="Calibri" pitchFamily="34" charset="0"/>
              </a:rPr>
              <a:t>E</a:t>
            </a:r>
            <a:r>
              <a:rPr lang="en-GB" sz="2000" dirty="0">
                <a:solidFill>
                  <a:srgbClr val="3C3282"/>
                </a:solidFill>
                <a:latin typeface="Calibri" pitchFamily="34" charset="0"/>
              </a:rPr>
              <a:t> ≈ 0.4%</a:t>
            </a:r>
          </a:p>
        </p:txBody>
      </p:sp>
      <p:pic>
        <p:nvPicPr>
          <p:cNvPr id="19462" name="Picture 7" descr="logoAga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937812"/>
            <a:ext cx="7540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28600" y="718714"/>
            <a:ext cx="3429000" cy="961231"/>
          </a:xfrm>
          <a:prstGeom prst="rect">
            <a:avLst/>
          </a:prstGeom>
          <a:solidFill>
            <a:srgbClr val="FFFF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dirty="0">
                <a:solidFill>
                  <a:srgbClr val="3C3282"/>
                </a:solidFill>
              </a:rPr>
              <a:t>r</a:t>
            </a:r>
            <a:r>
              <a:rPr lang="de-DE" sz="1600" dirty="0" smtClean="0">
                <a:solidFill>
                  <a:srgbClr val="3C3282"/>
                </a:solidFill>
              </a:rPr>
              <a:t>elativistic radioactive heavy-ions from the GSI Fragment Separator</a:t>
            </a:r>
          </a:p>
          <a:p>
            <a:pPr algn="ctr" eaLnBrk="1" hangingPunct="1"/>
            <a:r>
              <a:rPr lang="de-DE" dirty="0" smtClean="0">
                <a:solidFill>
                  <a:srgbClr val="3C3282"/>
                </a:solidFill>
              </a:rPr>
              <a:t>Up to </a:t>
            </a:r>
            <a:r>
              <a:rPr lang="de-DE" b="1" dirty="0" smtClean="0">
                <a:solidFill>
                  <a:srgbClr val="245794"/>
                </a:solidFill>
              </a:rPr>
              <a:t>1GeV/A</a:t>
            </a:r>
            <a:r>
              <a:rPr lang="de-DE" dirty="0" smtClean="0">
                <a:solidFill>
                  <a:srgbClr val="3C3282"/>
                </a:solidFill>
              </a:rPr>
              <a:t> </a:t>
            </a:r>
            <a:r>
              <a:rPr lang="de-DE" baseline="30000" dirty="0" smtClean="0">
                <a:solidFill>
                  <a:srgbClr val="3C3282"/>
                </a:solidFill>
              </a:rPr>
              <a:t>238</a:t>
            </a:r>
            <a:r>
              <a:rPr lang="de-DE" dirty="0" smtClean="0">
                <a:solidFill>
                  <a:srgbClr val="3C3282"/>
                </a:solidFill>
              </a:rPr>
              <a:t>U, </a:t>
            </a:r>
            <a:r>
              <a:rPr lang="de-DE" b="1" dirty="0" smtClean="0">
                <a:solidFill>
                  <a:srgbClr val="245794"/>
                </a:solidFill>
              </a:rPr>
              <a:t>50% v/c !</a:t>
            </a:r>
          </a:p>
          <a:p>
            <a:pPr algn="ctr" eaLnBrk="1" hangingPunct="1"/>
            <a:endParaRPr lang="de-DE" sz="2000" dirty="0" smtClean="0">
              <a:solidFill>
                <a:srgbClr val="3C3282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90600" y="1712308"/>
            <a:ext cx="1958975" cy="878492"/>
          </a:xfrm>
          <a:prstGeom prst="straightConnector1">
            <a:avLst/>
          </a:prstGeom>
          <a:ln w="88900">
            <a:gradFill>
              <a:gsLst>
                <a:gs pos="0">
                  <a:srgbClr val="FFF200"/>
                </a:gs>
                <a:gs pos="50000">
                  <a:srgbClr val="FF7A00"/>
                </a:gs>
                <a:gs pos="86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0" y="2667000"/>
            <a:ext cx="2606675" cy="914400"/>
          </a:xfrm>
          <a:prstGeom prst="rect">
            <a:avLst/>
          </a:prstGeom>
          <a:solidFill>
            <a:srgbClr val="FFFF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dirty="0" smtClean="0">
                <a:solidFill>
                  <a:srgbClr val="3C3282"/>
                </a:solidFill>
              </a:rPr>
              <a:t>FRS-detector suite yields </a:t>
            </a:r>
            <a:r>
              <a:rPr lang="de-DE" sz="1600" i="1" dirty="0" smtClean="0">
                <a:solidFill>
                  <a:srgbClr val="3C3282"/>
                </a:solidFill>
              </a:rPr>
              <a:t>A</a:t>
            </a:r>
            <a:r>
              <a:rPr lang="de-DE" sz="1600" dirty="0" smtClean="0">
                <a:solidFill>
                  <a:srgbClr val="3C3282"/>
                </a:solidFill>
              </a:rPr>
              <a:t> and </a:t>
            </a:r>
            <a:r>
              <a:rPr lang="de-DE" sz="1600" i="1" dirty="0" smtClean="0">
                <a:solidFill>
                  <a:srgbClr val="3C3282"/>
                </a:solidFill>
              </a:rPr>
              <a:t>Z</a:t>
            </a:r>
            <a:r>
              <a:rPr lang="de-DE" sz="1600" dirty="0" smtClean="0">
                <a:solidFill>
                  <a:srgbClr val="3C3282"/>
                </a:solidFill>
              </a:rPr>
              <a:t> of incoming beam and provides </a:t>
            </a:r>
            <a:r>
              <a:rPr lang="de-DE" sz="1600" i="1" dirty="0" smtClean="0">
                <a:solidFill>
                  <a:srgbClr val="3C3282"/>
                </a:solidFill>
              </a:rPr>
              <a:t>x,y</a:t>
            </a:r>
            <a:r>
              <a:rPr lang="de-DE" sz="1600" dirty="0" smtClean="0">
                <a:solidFill>
                  <a:srgbClr val="3C3282"/>
                </a:solidFill>
              </a:rPr>
              <a:t> tracking</a:t>
            </a:r>
            <a:endParaRPr lang="de-DE" dirty="0" smtClean="0">
              <a:solidFill>
                <a:srgbClr val="3C3282"/>
              </a:solidFill>
            </a:endParaRPr>
          </a:p>
          <a:p>
            <a:pPr algn="ctr" eaLnBrk="1" hangingPunct="1"/>
            <a:endParaRPr lang="de-DE" sz="2000" dirty="0" smtClean="0">
              <a:solidFill>
                <a:srgbClr val="3C3282"/>
              </a:solidFill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55238" y="3729073"/>
            <a:ext cx="3254762" cy="914400"/>
          </a:xfrm>
          <a:prstGeom prst="rect">
            <a:avLst/>
          </a:prstGeom>
          <a:solidFill>
            <a:srgbClr val="FFFF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no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 smtClean="0">
                <a:solidFill>
                  <a:srgbClr val="3C3282"/>
                </a:solidFill>
              </a:rPr>
              <a:t>HECTOR+</a:t>
            </a:r>
          </a:p>
          <a:p>
            <a:pPr algn="ctr" eaLnBrk="1" hangingPunct="1"/>
            <a:r>
              <a:rPr lang="de-DE" sz="1600" dirty="0" smtClean="0">
                <a:solidFill>
                  <a:srgbClr val="3C3282"/>
                </a:solidFill>
              </a:rPr>
              <a:t>Large BaF</a:t>
            </a:r>
            <a:r>
              <a:rPr lang="de-DE" sz="1600" baseline="-25000" dirty="0" smtClean="0">
                <a:solidFill>
                  <a:srgbClr val="3C3282"/>
                </a:solidFill>
              </a:rPr>
              <a:t>2</a:t>
            </a:r>
            <a:r>
              <a:rPr lang="de-DE" sz="1600" dirty="0" smtClean="0">
                <a:solidFill>
                  <a:srgbClr val="3C3282"/>
                </a:solidFill>
              </a:rPr>
              <a:t> </a:t>
            </a:r>
            <a:r>
              <a:rPr lang="de-DE" sz="1600" dirty="0">
                <a:solidFill>
                  <a:srgbClr val="3C3282"/>
                </a:solidFill>
              </a:rPr>
              <a:t>and </a:t>
            </a:r>
            <a:r>
              <a:rPr lang="de-DE" sz="1600" dirty="0" smtClean="0">
                <a:solidFill>
                  <a:srgbClr val="3C3282"/>
                </a:solidFill>
              </a:rPr>
              <a:t>LaBr</a:t>
            </a:r>
            <a:r>
              <a:rPr lang="de-DE" sz="1600" baseline="-25000" dirty="0" smtClean="0">
                <a:solidFill>
                  <a:srgbClr val="3C3282"/>
                </a:solidFill>
              </a:rPr>
              <a:t>3</a:t>
            </a:r>
            <a:r>
              <a:rPr lang="de-DE" sz="1600" dirty="0" smtClean="0">
                <a:solidFill>
                  <a:srgbClr val="3C3282"/>
                </a:solidFill>
              </a:rPr>
              <a:t> detectors for high-energy </a:t>
            </a:r>
            <a:r>
              <a:rPr lang="el-GR" sz="1600" dirty="0" smtClean="0">
                <a:solidFill>
                  <a:srgbClr val="3C3282"/>
                </a:solidFill>
              </a:rPr>
              <a:t>γ</a:t>
            </a:r>
            <a:r>
              <a:rPr lang="en-US" sz="1600" dirty="0" smtClean="0">
                <a:solidFill>
                  <a:srgbClr val="3C3282"/>
                </a:solidFill>
              </a:rPr>
              <a:t> rays</a:t>
            </a:r>
            <a:endParaRPr lang="de-DE" sz="1600" dirty="0" smtClean="0">
              <a:solidFill>
                <a:srgbClr val="3C3282"/>
              </a:solidFill>
            </a:endParaRPr>
          </a:p>
          <a:p>
            <a:pPr algn="ctr" eaLnBrk="1" hangingPunct="1"/>
            <a:endParaRPr lang="de-DE" sz="2000" dirty="0" smtClean="0">
              <a:solidFill>
                <a:srgbClr val="3C32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64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466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290304" cy="6967728"/>
          </a:xfrm>
          <a:prstGeom prst="rect">
            <a:avLst/>
          </a:prstGeom>
        </p:spPr>
      </p:pic>
      <p:sp>
        <p:nvSpPr>
          <p:cNvPr id="20486" name="Textfeld 3"/>
          <p:cNvSpPr txBox="1">
            <a:spLocks noChangeArrowheads="1"/>
          </p:cNvSpPr>
          <p:nvPr/>
        </p:nvSpPr>
        <p:spPr bwMode="auto">
          <a:xfrm>
            <a:off x="4169833" y="1080420"/>
            <a:ext cx="1626130" cy="898525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dirty="0"/>
              <a:t>AGATA</a:t>
            </a:r>
          </a:p>
        </p:txBody>
      </p:sp>
      <p:pic>
        <p:nvPicPr>
          <p:cNvPr id="7" name="Picture 7" descr="logoAg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1080419"/>
            <a:ext cx="7540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7015316" y="1080420"/>
            <a:ext cx="1086467" cy="672180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 smtClean="0"/>
              <a:t>LYCCA</a:t>
            </a:r>
          </a:p>
          <a:p>
            <a:pPr algn="ctr" eaLnBrk="1" hangingPunct="1"/>
            <a:r>
              <a:rPr lang="de-DE" dirty="0" smtClean="0"/>
              <a:t>chamber</a:t>
            </a:r>
            <a:endParaRPr lang="de-DE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509713" y="188913"/>
            <a:ext cx="6122987" cy="504825"/>
          </a:xfrm>
          <a:solidFill>
            <a:srgbClr val="FFFF9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r>
              <a:rPr lang="de-DE" sz="2800" b="1" dirty="0" smtClean="0"/>
              <a:t>The 2012 &amp; 2014 Set-up in Reality</a:t>
            </a:r>
          </a:p>
        </p:txBody>
      </p:sp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990600" y="1080420"/>
            <a:ext cx="1238867" cy="46751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dirty="0" smtClean="0"/>
              <a:t>HECTOR</a:t>
            </a:r>
            <a:endParaRPr lang="de-DE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2400" y="2743200"/>
            <a:ext cx="1295401" cy="0"/>
          </a:xfrm>
          <a:prstGeom prst="straightConnector1">
            <a:avLst/>
          </a:prstGeom>
          <a:ln w="88900">
            <a:gradFill>
              <a:gsLst>
                <a:gs pos="0">
                  <a:srgbClr val="FFF200"/>
                </a:gs>
                <a:gs pos="50000">
                  <a:srgbClr val="FF7A00"/>
                </a:gs>
                <a:gs pos="86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100"/>
            <a:ext cx="8458200" cy="5524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2010: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Contract between AGATA &amp; GSI: ≥ 12 weeks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beamtime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Discussion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of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36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Letters of Intent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</a:rPr>
              <a:t>LoI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) (Istanbul meeting)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In-beam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</a:rPr>
              <a:t>PreSPEC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experiments with EB Cluster + LYCCA-0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2011: 	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In-beam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</a:rPr>
              <a:t>PreSPEC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experiments with EB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Cluster + LYCCA-0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	Plunger and LH</a:t>
            </a:r>
            <a:r>
              <a:rPr lang="en-US" sz="2000" b="1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commissioning experiments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Internal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</a:rPr>
              <a:t>LoI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revision, pre-selection of first 12 physics cases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	GSI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G-PAC meeting, 8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</a:rPr>
              <a:t>expts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. plus comm.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approved  (~7 weeks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C00000"/>
                </a:solidFill>
              </a:rPr>
              <a:t>2012: </a:t>
            </a:r>
            <a:r>
              <a:rPr lang="en-US" sz="2000" b="1" dirty="0">
                <a:solidFill>
                  <a:srgbClr val="C00000"/>
                </a:solidFill>
              </a:rPr>
              <a:t>	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</a:rPr>
              <a:t>PreSPEC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-AGATA  + LYCCA-1 commissioning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September: performance commissioning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2400" b="1" dirty="0" smtClean="0"/>
              <a:t>October-November: 5 out of 8 experiments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	&gt;</a:t>
            </a:r>
            <a:r>
              <a:rPr lang="en-US" sz="2400" b="1" dirty="0" smtClean="0">
                <a:solidFill>
                  <a:srgbClr val="C00000"/>
                </a:solidFill>
              </a:rPr>
              <a:t>3 weeks backlog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	December: Discuss (revised and new) LOIs for the 2</a:t>
            </a:r>
            <a:r>
              <a:rPr lang="en-US" sz="2000" b="1" baseline="30000" dirty="0" smtClean="0">
                <a:solidFill>
                  <a:schemeClr val="accent3">
                    <a:lumMod val="50000"/>
                  </a:schemeClr>
                </a:solidFill>
              </a:rPr>
              <a:t>nd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  round</a:t>
            </a:r>
          </a:p>
          <a:p>
            <a:pPr marL="0" indent="0">
              <a:buNone/>
            </a:pPr>
            <a:r>
              <a:rPr lang="en-US" sz="2000" b="1" dirty="0" smtClean="0"/>
              <a:t>3/2013:	</a:t>
            </a:r>
            <a:r>
              <a:rPr lang="en-US" sz="2400" b="1" dirty="0" smtClean="0"/>
              <a:t>Spring:	Internal pre-selection and evaluation 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 round</a:t>
            </a:r>
            <a:endParaRPr lang="en-US" sz="2400" b="1" dirty="0"/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en-US" sz="2400" b="1" dirty="0" smtClean="0"/>
              <a:t>Fall:</a:t>
            </a:r>
            <a:r>
              <a:rPr lang="en-US" sz="2000" b="1" dirty="0" smtClean="0"/>
              <a:t> Backlog and new experiments, </a:t>
            </a:r>
            <a:r>
              <a:rPr lang="en-US" sz="2400" b="1" dirty="0" smtClean="0">
                <a:solidFill>
                  <a:srgbClr val="C00000"/>
                </a:solidFill>
              </a:rPr>
              <a:t>about 8-9 remaining weeks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-AGATA Timeline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logoAg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111866" y="2036954"/>
            <a:ext cx="7829550" cy="2535045"/>
          </a:xfrm>
          <a:prstGeom prst="wedgeRoundRectCallout">
            <a:avLst>
              <a:gd name="adj1" fmla="val -45214"/>
              <a:gd name="adj2" fmla="val 50752"/>
              <a:gd name="adj3" fmla="val 16667"/>
            </a:avLst>
          </a:prstGeom>
          <a:solidFill>
            <a:srgbClr val="FFD54F"/>
          </a:solidFill>
          <a:ln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Starting 2012 … BMBF: GSI must prioritize FAIR!</a:t>
            </a:r>
          </a:p>
          <a:p>
            <a:endParaRPr lang="en-US" sz="8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4/2013: BMBF: no beamtime at GSI in 2013!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5/2013: GSI promises 4 weeks in early 2014!</a:t>
            </a:r>
          </a:p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9/2013: about 4 weeks realized in 2014 schedule!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11/2013: only 3 weeks left in 2014 schedule!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47800" y="6019800"/>
            <a:ext cx="73914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6477000"/>
            <a:ext cx="73914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7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Commissioning 2012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410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3" name="Picture 13" descr="AGATA-LaBr68-2012_Seite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732337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35" name="Text Box 15"/>
          <p:cNvSpPr txBox="1">
            <a:spLocks noChangeArrowheads="1"/>
          </p:cNvSpPr>
          <p:nvPr/>
        </p:nvSpPr>
        <p:spPr bwMode="auto">
          <a:xfrm>
            <a:off x="5029200" y="1295400"/>
            <a:ext cx="3886200" cy="1600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ctr">
            <a:noAutofit/>
          </a:bodyPr>
          <a:lstStyle/>
          <a:p>
            <a:pPr>
              <a:buClr>
                <a:srgbClr val="FF0000"/>
              </a:buClr>
            </a:pPr>
            <a:r>
              <a:rPr lang="de-DE" sz="2000" b="1" dirty="0" smtClean="0"/>
              <a:t>19 AGATA crystals</a:t>
            </a:r>
            <a:r>
              <a:rPr lang="de-DE" sz="2000" b="1" dirty="0"/>
              <a:t> </a:t>
            </a:r>
            <a:r>
              <a:rPr lang="de-DE" sz="2000" b="1" dirty="0" smtClean="0"/>
              <a:t>(</a:t>
            </a:r>
            <a:r>
              <a:rPr lang="de-DE" sz="2000" b="1" dirty="0"/>
              <a:t>out of </a:t>
            </a:r>
            <a:r>
              <a:rPr lang="de-DE" sz="2000" b="1" dirty="0" smtClean="0"/>
              <a:t>25)</a:t>
            </a:r>
          </a:p>
          <a:p>
            <a:pPr>
              <a:buClr>
                <a:srgbClr val="FF0000"/>
              </a:buClr>
            </a:pPr>
            <a:r>
              <a:rPr lang="de-DE" sz="1600" b="1" dirty="0" smtClean="0"/>
              <a:t>(with 37 high-resolution Ge channels each) </a:t>
            </a:r>
          </a:p>
          <a:p>
            <a:pPr>
              <a:buClr>
                <a:srgbClr val="FF0000"/>
              </a:buClr>
            </a:pPr>
            <a:endParaRPr lang="de-DE" sz="800" b="1" dirty="0" smtClean="0"/>
          </a:p>
          <a:p>
            <a:pPr>
              <a:buClr>
                <a:srgbClr val="FF0000"/>
              </a:buClr>
            </a:pPr>
            <a:r>
              <a:rPr lang="de-DE" sz="2000" b="1" dirty="0" smtClean="0"/>
              <a:t>AGATA holding structure</a:t>
            </a:r>
          </a:p>
          <a:p>
            <a:pPr>
              <a:buClr>
                <a:srgbClr val="FF0000"/>
              </a:buClr>
            </a:pPr>
            <a:endParaRPr lang="de-DE" sz="800" b="1" dirty="0" smtClean="0"/>
          </a:p>
          <a:p>
            <a:pPr>
              <a:buClr>
                <a:srgbClr val="FF0000"/>
              </a:buClr>
            </a:pPr>
            <a:r>
              <a:rPr lang="de-DE" sz="2000" b="1" dirty="0" smtClean="0"/>
              <a:t>New HISPEC target chamber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AGATA at </a:t>
            </a:r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 2012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logoAg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P1000733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39" y="3441700"/>
            <a:ext cx="4678363" cy="3509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904542" y="6252117"/>
            <a:ext cx="1546226" cy="5287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/>
            <a:r>
              <a:rPr lang="de-DE" sz="1600" i="1" dirty="0" smtClean="0"/>
              <a:t>Plamen Boutachkov</a:t>
            </a:r>
            <a:endParaRPr lang="de-DE" sz="16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25" y="1219200"/>
            <a:ext cx="71437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564" name="Picture 4" descr="PICT0011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836613"/>
            <a:ext cx="26558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4565" name="Picture 5" descr="PICT000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829159"/>
            <a:ext cx="254158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4566" name="Text Box 6"/>
          <p:cNvSpPr txBox="1">
            <a:spLocks noChangeArrowheads="1"/>
          </p:cNvSpPr>
          <p:nvPr/>
        </p:nvSpPr>
        <p:spPr bwMode="auto">
          <a:xfrm>
            <a:off x="7086600" y="2458243"/>
            <a:ext cx="1828799" cy="5903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lIns="18000" tIns="18000" rIns="18000" bIns="1800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latin typeface="Comic Sans MS" charset="0"/>
              </a:rPr>
              <a:t>preprocessor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  <a:latin typeface="Comic Sans MS" charset="0"/>
              </a:rPr>
              <a:t>computer farm</a:t>
            </a:r>
          </a:p>
        </p:txBody>
      </p:sp>
      <p:sp>
        <p:nvSpPr>
          <p:cNvPr id="834567" name="Text Box 7"/>
          <p:cNvSpPr txBox="1">
            <a:spLocks noChangeArrowheads="1"/>
          </p:cNvSpPr>
          <p:nvPr/>
        </p:nvSpPr>
        <p:spPr bwMode="auto">
          <a:xfrm>
            <a:off x="5187873" y="4038600"/>
            <a:ext cx="108743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Comic Sans MS" charset="0"/>
              </a:rPr>
              <a:t>digitiser</a:t>
            </a:r>
          </a:p>
        </p:txBody>
      </p:sp>
      <p:sp>
        <p:nvSpPr>
          <p:cNvPr id="834568" name="Text Box 8"/>
          <p:cNvSpPr txBox="1">
            <a:spLocks noChangeArrowheads="1"/>
          </p:cNvSpPr>
          <p:nvPr/>
        </p:nvSpPr>
        <p:spPr bwMode="auto">
          <a:xfrm>
            <a:off x="4778374" y="6093753"/>
            <a:ext cx="1546226" cy="5287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/>
            <a:r>
              <a:rPr lang="de-DE" sz="1600" i="1" dirty="0"/>
              <a:t>Damian </a:t>
            </a:r>
            <a:r>
              <a:rPr lang="de-DE" sz="1600" i="1" dirty="0" smtClean="0"/>
              <a:t>Ralet</a:t>
            </a:r>
            <a:endParaRPr lang="de-DE" sz="1600" i="1" dirty="0"/>
          </a:p>
          <a:p>
            <a:pPr algn="ctr"/>
            <a:r>
              <a:rPr lang="de-DE" sz="1600" i="1" dirty="0"/>
              <a:t>Stephane Pietri</a:t>
            </a:r>
          </a:p>
        </p:txBody>
      </p:sp>
      <p:pic>
        <p:nvPicPr>
          <p:cNvPr id="8345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156075" cy="55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4570" name="Text Box 10"/>
          <p:cNvSpPr txBox="1">
            <a:spLocks noChangeArrowheads="1"/>
          </p:cNvSpPr>
          <p:nvPr/>
        </p:nvSpPr>
        <p:spPr bwMode="auto">
          <a:xfrm>
            <a:off x="932172" y="2458243"/>
            <a:ext cx="99853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Comic Sans MS" charset="0"/>
              </a:rPr>
              <a:t>AGATA</a:t>
            </a:r>
          </a:p>
        </p:txBody>
      </p:sp>
      <p:pic>
        <p:nvPicPr>
          <p:cNvPr id="834571" name="Picture 11" descr="PICT0002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831838"/>
            <a:ext cx="457835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AGATA at </a:t>
            </a:r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 2012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 descr="logoAgat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7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6" grpId="0" animBg="1"/>
      <p:bldP spid="834567" grpId="0" animBg="1"/>
      <p:bldP spid="8345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4963" r="14113" b="7307"/>
          <a:stretch/>
        </p:blipFill>
        <p:spPr bwMode="auto">
          <a:xfrm>
            <a:off x="533400" y="1012698"/>
            <a:ext cx="7841166" cy="570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67" y="5924331"/>
            <a:ext cx="9318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HECTOR+ at </a:t>
            </a:r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 2012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logoAg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399" y="1090032"/>
            <a:ext cx="4648201" cy="150076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  </a:t>
            </a:r>
            <a:r>
              <a:rPr lang="en-US" sz="2400" b="1" dirty="0" smtClean="0"/>
              <a:t>8 large-volume BaF</a:t>
            </a:r>
            <a:r>
              <a:rPr lang="en-US" sz="2400" b="1" baseline="-25000" dirty="0" smtClean="0"/>
              <a:t>2 </a:t>
            </a:r>
            <a:r>
              <a:rPr lang="en-US" sz="2400" b="1" dirty="0" smtClean="0"/>
              <a:t>and</a:t>
            </a:r>
            <a:endParaRPr lang="en-US" sz="2400" b="1" baseline="-25000" dirty="0" smtClean="0"/>
          </a:p>
          <a:p>
            <a:r>
              <a:rPr lang="en-US" sz="2400" b="1" dirty="0" smtClean="0"/>
              <a:t>10 large volume LaBr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scintillators</a:t>
            </a:r>
            <a:endParaRPr lang="en-US" sz="2400" b="1" baseline="-25000" dirty="0" smtClean="0"/>
          </a:p>
          <a:p>
            <a:r>
              <a:rPr lang="en-US" sz="2400" b="1" baseline="-25000" dirty="0"/>
              <a:t> </a:t>
            </a:r>
            <a:r>
              <a:rPr lang="en-US" sz="2400" b="1" dirty="0" smtClean="0"/>
              <a:t>     at various angles …</a:t>
            </a:r>
            <a:endParaRPr lang="sv-SE" sz="2400" b="1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99287" y="6237434"/>
            <a:ext cx="1546226" cy="2825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/>
            <a:r>
              <a:rPr lang="de-DE" sz="1600" i="1" dirty="0" smtClean="0"/>
              <a:t>INFN Milano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221193"/>
            <a:ext cx="48577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LYCCA-1 at </a:t>
            </a:r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 2012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5" name="Picture 74" descr="logoAg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oup 32"/>
          <p:cNvGrpSpPr>
            <a:grpSpLocks/>
          </p:cNvGrpSpPr>
          <p:nvPr/>
        </p:nvGrpSpPr>
        <p:grpSpPr bwMode="auto">
          <a:xfrm>
            <a:off x="0" y="1058403"/>
            <a:ext cx="3835400" cy="547688"/>
            <a:chOff x="158" y="2115"/>
            <a:chExt cx="2416" cy="345"/>
          </a:xfrm>
        </p:grpSpPr>
        <p:pic>
          <p:nvPicPr>
            <p:cNvPr id="8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312"/>
              <a:ext cx="71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291"/>
              <a:ext cx="721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67"/>
              <a:ext cx="77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itle 1"/>
            <p:cNvSpPr>
              <a:spLocks/>
            </p:cNvSpPr>
            <p:nvPr/>
          </p:nvSpPr>
          <p:spPr bwMode="auto">
            <a:xfrm>
              <a:off x="158" y="2115"/>
              <a:ext cx="241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L</a:t>
              </a:r>
              <a:r>
                <a:rPr lang="en-US" sz="2000" dirty="0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und-</a:t>
              </a:r>
              <a:r>
                <a:rPr lang="en-US" sz="2000" b="1" dirty="0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Y</a:t>
              </a:r>
              <a:r>
                <a:rPr lang="en-US" sz="2000" dirty="0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ork-</a:t>
              </a:r>
              <a:r>
                <a:rPr lang="en-US" sz="2000" b="1" dirty="0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C</a:t>
              </a:r>
              <a:r>
                <a:rPr lang="en-US" sz="2000" dirty="0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ologne </a:t>
              </a:r>
              <a:r>
                <a:rPr lang="en-US" sz="2000" b="1" dirty="0" err="1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CA</a:t>
              </a:r>
              <a:r>
                <a:rPr lang="en-US" sz="2000" dirty="0" err="1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lorimeter</a:t>
              </a:r>
              <a:endParaRPr lang="en-US" sz="4400" dirty="0">
                <a:solidFill>
                  <a:srgbClr val="424456"/>
                </a:solidFill>
                <a:latin typeface="Arial" charset="0"/>
                <a:cs typeface="ＭＳ Ｐゴシック" charset="0"/>
              </a:endParaRPr>
            </a:p>
          </p:txBody>
        </p:sp>
      </p:grp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49" y="3733800"/>
            <a:ext cx="4420603" cy="190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3868274"/>
            <a:ext cx="3581401" cy="2303926"/>
          </a:xfrm>
          <a:prstGeom prst="rect">
            <a:avLst/>
          </a:prstGeom>
          <a:solidFill>
            <a:schemeClr val="accent3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en-US" sz="2000" b="1" dirty="0" smtClean="0"/>
              <a:t>FAIR TDR approved 2008</a:t>
            </a:r>
          </a:p>
          <a:p>
            <a:endParaRPr lang="en-US" sz="800" b="1" dirty="0"/>
          </a:p>
          <a:p>
            <a:r>
              <a:rPr lang="en-US" sz="2000" b="1" dirty="0" smtClean="0"/>
              <a:t>Used in </a:t>
            </a:r>
            <a:r>
              <a:rPr lang="en-US" sz="2000" b="1" dirty="0" err="1" smtClean="0"/>
              <a:t>PreSPEC</a:t>
            </a:r>
            <a:r>
              <a:rPr lang="en-US" sz="2000" b="1" dirty="0" smtClean="0"/>
              <a:t> since 2010</a:t>
            </a:r>
          </a:p>
          <a:p>
            <a:endParaRPr lang="en-US" sz="800" b="1" dirty="0"/>
          </a:p>
          <a:p>
            <a:r>
              <a:rPr lang="en-US" sz="2000" b="1" dirty="0" smtClean="0"/>
              <a:t>Constantly upgraded towards </a:t>
            </a:r>
          </a:p>
          <a:p>
            <a:r>
              <a:rPr lang="en-US" sz="2000" b="1" dirty="0" smtClean="0"/>
              <a:t>HISPEC-FAIR</a:t>
            </a:r>
          </a:p>
          <a:p>
            <a:endParaRPr lang="en-US" sz="2000" b="1" dirty="0"/>
          </a:p>
          <a:p>
            <a:r>
              <a:rPr lang="en-US" sz="2000" b="1" dirty="0" smtClean="0"/>
              <a:t> FAIR in-kind </a:t>
            </a:r>
            <a:endParaRPr lang="sv-SE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43575" y="2637134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P. Golubev </a:t>
            </a:r>
            <a:r>
              <a:rPr lang="en-US" b="1" i="1" dirty="0" smtClean="0">
                <a:solidFill>
                  <a:srgbClr val="C00000"/>
                </a:solidFill>
              </a:rPr>
              <a:t>et al</a:t>
            </a:r>
            <a:r>
              <a:rPr lang="en-US" b="1" dirty="0" smtClean="0">
                <a:solidFill>
                  <a:srgbClr val="C00000"/>
                </a:solidFill>
              </a:rPr>
              <a:t>., 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Nucl. Instr. Meth. A 723, 55 (2013)</a:t>
            </a:r>
            <a:endParaRPr lang="sv-SE" b="1" dirty="0">
              <a:solidFill>
                <a:srgbClr val="C00000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5633884"/>
            <a:ext cx="476250" cy="285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633884"/>
            <a:ext cx="428625" cy="285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5633884"/>
            <a:ext cx="476250" cy="2857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0264" y="1742113"/>
            <a:ext cx="4848536" cy="175360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en-US" sz="2400" b="1" dirty="0" smtClean="0"/>
              <a:t>16 </a:t>
            </a:r>
            <a:r>
              <a:rPr lang="el-GR" sz="2400" b="1" i="1" dirty="0" smtClean="0"/>
              <a:t>Δ</a:t>
            </a:r>
            <a:r>
              <a:rPr lang="en-US" sz="2400" b="1" i="1" dirty="0" smtClean="0"/>
              <a:t>E-E </a:t>
            </a:r>
            <a:r>
              <a:rPr lang="en-US" sz="2400" b="1" dirty="0" smtClean="0"/>
              <a:t>modules</a:t>
            </a:r>
            <a:endParaRPr lang="en-US" sz="2400" b="1" i="1" baseline="-25000" dirty="0" smtClean="0"/>
          </a:p>
          <a:p>
            <a:r>
              <a:rPr lang="en-US" sz="2400" b="1" baseline="-25000" dirty="0"/>
              <a:t> </a:t>
            </a:r>
            <a:r>
              <a:rPr lang="en-US" sz="2400" b="1" dirty="0" smtClean="0"/>
              <a:t>  1 target DSSSD</a:t>
            </a:r>
          </a:p>
          <a:p>
            <a:r>
              <a:rPr lang="en-US" sz="2400" b="1" dirty="0" smtClean="0"/>
              <a:t>   3 plastic multi-PMT Time-of-Flight</a:t>
            </a:r>
          </a:p>
          <a:p>
            <a:endParaRPr lang="en-US" sz="800" b="1" dirty="0"/>
          </a:p>
          <a:p>
            <a:r>
              <a:rPr lang="en-US" sz="2400" b="1" dirty="0" smtClean="0"/>
              <a:t>     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1240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detector channels</a:t>
            </a:r>
            <a:endParaRPr lang="en-US" sz="2800" b="1" dirty="0" smtClean="0"/>
          </a:p>
        </p:txBody>
      </p:sp>
      <p:pic>
        <p:nvPicPr>
          <p:cNvPr id="3108" name="Picture 36" descr="Isometri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74250" y="1553728"/>
            <a:ext cx="1523381" cy="918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5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7" descr="TRAGEFRAME_KOMPLETT"/>
          <p:cNvPicPr>
            <a:picLocks noChangeAspect="1" noChangeArrowheads="1"/>
          </p:cNvPicPr>
          <p:nvPr/>
        </p:nvPicPr>
        <p:blipFill>
          <a:blip r:embed="rId2" cstate="print"/>
          <a:srcRect l="15993" r="15993"/>
          <a:stretch>
            <a:fillRect/>
          </a:stretch>
        </p:blipFill>
        <p:spPr bwMode="auto">
          <a:xfrm>
            <a:off x="7935637" y="4421897"/>
            <a:ext cx="1447378" cy="114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6" descr="sep09 001"/>
          <p:cNvPicPr>
            <a:picLocks noChangeAspect="1" noChangeArrowheads="1"/>
          </p:cNvPicPr>
          <p:nvPr/>
        </p:nvPicPr>
        <p:blipFill>
          <a:blip r:embed="rId3" cstate="print"/>
          <a:srcRect l="16405" t="10936" r="16405" b="14581"/>
          <a:stretch>
            <a:fillRect/>
          </a:stretch>
        </p:blipFill>
        <p:spPr bwMode="auto">
          <a:xfrm>
            <a:off x="6493015" y="1219756"/>
            <a:ext cx="2728664" cy="209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8983" y="3987898"/>
            <a:ext cx="1647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RIB </a:t>
            </a:r>
            <a:r>
              <a:rPr kumimoji="0" lang="de-DE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from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FRS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343126" y="4618281"/>
            <a:ext cx="45719" cy="64807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57556" y="5046883"/>
            <a:ext cx="1217742" cy="58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b="1" dirty="0">
                <a:latin typeface="Arial" pitchFamily="34" charset="0"/>
                <a:cs typeface="Arial" pitchFamily="34" charset="0"/>
              </a:rPr>
              <a:t>s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econdary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b="1" dirty="0">
                <a:latin typeface="Arial" pitchFamily="34" charset="0"/>
                <a:cs typeface="Arial" pitchFamily="34" charset="0"/>
              </a:rPr>
              <a:t>t</a:t>
            </a:r>
            <a:r>
              <a:rPr kumimoji="0" lang="de-DE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arget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 flipV="1">
            <a:off x="2407936" y="5237126"/>
            <a:ext cx="401045" cy="13300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30099" y="4940729"/>
            <a:ext cx="1651000" cy="1588"/>
          </a:xfrm>
          <a:prstGeom prst="line">
            <a:avLst/>
          </a:prstGeom>
          <a:noFill/>
          <a:ln w="82550">
            <a:solidFill>
              <a:srgbClr val="00FFFF"/>
            </a:solidFill>
            <a:round/>
            <a:headEnd/>
            <a:tailEnd type="triangle" w="sm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812259" y="4444635"/>
            <a:ext cx="41275" cy="9921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7147177" y="4444634"/>
            <a:ext cx="42863" cy="9921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>
            <a:off x="7302399" y="5701142"/>
            <a:ext cx="1588" cy="384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7761187" y="3873928"/>
            <a:ext cx="246062" cy="457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med" len="med"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7059545" y="6107546"/>
            <a:ext cx="1079884" cy="34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lang="de-DE" sz="1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kumimoji="0" lang="de-DE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E, x, y)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7678637" y="3492929"/>
            <a:ext cx="5524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900" b="0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CsI</a:t>
            </a:r>
            <a:endParaRPr kumimoji="0" lang="sv-S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7260330" y="4390982"/>
            <a:ext cx="84137" cy="11414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7415906" y="4390528"/>
            <a:ext cx="493712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7415906" y="4771528"/>
            <a:ext cx="493712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7415906" y="5152528"/>
            <a:ext cx="493712" cy="37941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2066824" y="4940729"/>
            <a:ext cx="5613400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95" name="Rectangle 23"/>
          <p:cNvSpPr>
            <a:spLocks noChangeArrowheads="1"/>
          </p:cNvSpPr>
          <p:nvPr/>
        </p:nvSpPr>
        <p:spPr bwMode="auto">
          <a:xfrm>
            <a:off x="7089505" y="4253342"/>
            <a:ext cx="917744" cy="137318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2175239" y="4616692"/>
            <a:ext cx="53510" cy="64807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2275323" y="5623167"/>
            <a:ext cx="1031794" cy="38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9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DSSSD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6468412" y="3484831"/>
            <a:ext cx="1031794" cy="38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9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DSSSD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>
            <a:off x="6984309" y="3825286"/>
            <a:ext cx="279990" cy="50584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7776268" y="5723366"/>
            <a:ext cx="461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de-DE" sz="1600" b="1" i="1" u="none" strike="noStrike" cap="none" normalizeH="0" baseline="0" dirty="0" smtClean="0">
                <a:ln>
                  <a:noFill/>
                </a:ln>
                <a:solidFill>
                  <a:srgbClr val="FF99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E)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>
            <a:off x="7759599" y="5701142"/>
            <a:ext cx="794" cy="298469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med" len="med"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1647724" y="5623298"/>
            <a:ext cx="666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(</a:t>
            </a:r>
            <a:r>
              <a:rPr kumimoji="0" lang="de-DE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x, y)</a:t>
            </a:r>
            <a:endParaRPr kumimoji="0" lang="sv-S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04" name="Line 32"/>
          <p:cNvSpPr>
            <a:spLocks noChangeShapeType="1"/>
          </p:cNvSpPr>
          <p:nvPr/>
        </p:nvSpPr>
        <p:spPr bwMode="auto">
          <a:xfrm flipH="1">
            <a:off x="2003958" y="5349339"/>
            <a:ext cx="182317" cy="30313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 flipV="1">
            <a:off x="6946850" y="2722831"/>
            <a:ext cx="285309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>
            <a:off x="7792936" y="2755355"/>
            <a:ext cx="233363" cy="69695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 type="triangle" w="med" len="med"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2003958" y="4616692"/>
            <a:ext cx="45719" cy="64807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203213" y="5652474"/>
            <a:ext cx="1225565" cy="2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b="1" dirty="0" smtClean="0">
                <a:latin typeface="Arial" pitchFamily="34" charset="0"/>
                <a:cs typeface="Arial" pitchFamily="34" charset="0"/>
              </a:rPr>
              <a:t>START plastic</a:t>
            </a:r>
            <a:endParaRPr kumimoji="0" lang="sv-SE" sz="12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812260" y="6337941"/>
            <a:ext cx="1262773" cy="276999"/>
            <a:chOff x="2220427" y="5198724"/>
            <a:chExt cx="763592" cy="276999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2220427" y="5340448"/>
              <a:ext cx="763592" cy="0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2490507" y="5198724"/>
              <a:ext cx="3483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 TOF1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075032" y="6327265"/>
            <a:ext cx="5014473" cy="276999"/>
            <a:chOff x="2989094" y="5181600"/>
            <a:chExt cx="4028929" cy="276999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2989094" y="5322406"/>
              <a:ext cx="4028929" cy="0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Rectangle 62"/>
            <p:cNvSpPr/>
            <p:nvPr/>
          </p:nvSpPr>
          <p:spPr>
            <a:xfrm>
              <a:off x="4419600" y="5181600"/>
              <a:ext cx="5586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TOF2</a:t>
              </a:r>
              <a:endParaRPr lang="en-US" sz="1200" dirty="0">
                <a:latin typeface="+mj-lt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12259" y="5999611"/>
            <a:ext cx="6277246" cy="276999"/>
            <a:chOff x="3193978" y="5181600"/>
            <a:chExt cx="4782730" cy="276999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3193978" y="5329870"/>
              <a:ext cx="4782730" cy="0"/>
            </a:xfrm>
            <a:prstGeom prst="line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4953000" y="5181600"/>
              <a:ext cx="4688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TOF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68" name="Rectangle 6"/>
          <p:cNvSpPr txBox="1">
            <a:spLocks noGrp="1" noChangeArrowheads="1"/>
          </p:cNvSpPr>
          <p:nvPr/>
        </p:nvSpPr>
        <p:spPr bwMode="auto">
          <a:xfrm>
            <a:off x="4648200" y="6573627"/>
            <a:ext cx="4495801" cy="28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5F5F5F"/>
                </a:solidFill>
                <a:effectLst/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Batang" pitchFamily="18" charset="-127"/>
                <a:cs typeface="Arial" pitchFamily="34" charset="0"/>
              </a:rPr>
              <a:t>P. Golubev </a:t>
            </a:r>
            <a:r>
              <a:rPr kumimoji="0" lang="en-US" sz="14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Batang" pitchFamily="18" charset="-127"/>
                <a:cs typeface="Arial" pitchFamily="34" charset="0"/>
              </a:rPr>
              <a:t>et al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Batang" pitchFamily="18" charset="-127"/>
                <a:cs typeface="Arial" pitchFamily="34" charset="0"/>
              </a:rPr>
              <a:t>., Nucl. Instr. Meth. A723, 55 (2013)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6386467" y="4170338"/>
            <a:ext cx="680736" cy="46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b="1" dirty="0" smtClean="0">
                <a:latin typeface="Arial" pitchFamily="34" charset="0"/>
                <a:cs typeface="Arial" pitchFamily="34" charset="0"/>
              </a:rPr>
              <a:t>STOP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b="1" dirty="0" smtClean="0">
                <a:latin typeface="Arial" pitchFamily="34" charset="0"/>
                <a:cs typeface="Arial" pitchFamily="34" charset="0"/>
              </a:rPr>
              <a:t>plastic</a:t>
            </a:r>
            <a:endParaRPr kumimoji="0" lang="sv-SE" sz="12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Picture 42" descr="Szintillator01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0" y="4381789"/>
            <a:ext cx="817972" cy="122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LYCCA-1 at </a:t>
            </a:r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 2012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5" name="Picture 74" descr="logoAgat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8028" y="3746368"/>
            <a:ext cx="1043298" cy="84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2608459" y="3978594"/>
            <a:ext cx="815196" cy="46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776" tIns="47887" rIns="95776" bIns="47887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b="1" dirty="0" smtClean="0">
                <a:latin typeface="Arial" pitchFamily="34" charset="0"/>
                <a:cs typeface="Arial" pitchFamily="34" charset="0"/>
              </a:rPr>
              <a:t>TARGET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sz="1200" b="1" dirty="0" smtClean="0">
                <a:latin typeface="Arial" pitchFamily="34" charset="0"/>
                <a:cs typeface="Arial" pitchFamily="34" charset="0"/>
              </a:rPr>
              <a:t> plastic</a:t>
            </a:r>
            <a:endParaRPr kumimoji="0" lang="sv-SE" sz="12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90264" y="1742113"/>
            <a:ext cx="4848536" cy="1753604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r>
              <a:rPr lang="en-US" sz="2400" b="1" dirty="0" smtClean="0"/>
              <a:t>16 </a:t>
            </a:r>
            <a:r>
              <a:rPr lang="el-GR" sz="2400" b="1" i="1" dirty="0" smtClean="0"/>
              <a:t>Δ</a:t>
            </a:r>
            <a:r>
              <a:rPr lang="en-US" sz="2400" b="1" i="1" dirty="0" smtClean="0"/>
              <a:t>E-E </a:t>
            </a:r>
            <a:r>
              <a:rPr lang="en-US" sz="2400" b="1" dirty="0" smtClean="0"/>
              <a:t>modules</a:t>
            </a:r>
            <a:endParaRPr lang="en-US" sz="2400" b="1" i="1" baseline="-25000" dirty="0" smtClean="0"/>
          </a:p>
          <a:p>
            <a:r>
              <a:rPr lang="en-US" sz="2400" b="1" baseline="-25000" dirty="0"/>
              <a:t> </a:t>
            </a:r>
            <a:r>
              <a:rPr lang="en-US" sz="2400" b="1" dirty="0" smtClean="0"/>
              <a:t>  1 target DSSSD</a:t>
            </a:r>
          </a:p>
          <a:p>
            <a:r>
              <a:rPr lang="en-US" sz="2400" b="1" dirty="0" smtClean="0"/>
              <a:t>   3 plastic multi-PMT Time-of-Flight</a:t>
            </a:r>
          </a:p>
          <a:p>
            <a:endParaRPr lang="en-US" sz="800" b="1" dirty="0"/>
          </a:p>
          <a:p>
            <a:r>
              <a:rPr lang="en-US" sz="2400" b="1" dirty="0" smtClean="0"/>
              <a:t>      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1240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detector channels</a:t>
            </a:r>
            <a:endParaRPr lang="en-US" sz="2800" b="1" dirty="0" smtClean="0"/>
          </a:p>
        </p:txBody>
      </p:sp>
      <p:grpSp>
        <p:nvGrpSpPr>
          <p:cNvPr id="79" name="Group 32"/>
          <p:cNvGrpSpPr>
            <a:grpSpLocks/>
          </p:cNvGrpSpPr>
          <p:nvPr/>
        </p:nvGrpSpPr>
        <p:grpSpPr bwMode="auto">
          <a:xfrm>
            <a:off x="0" y="1058403"/>
            <a:ext cx="3835400" cy="547688"/>
            <a:chOff x="158" y="2115"/>
            <a:chExt cx="2416" cy="345"/>
          </a:xfrm>
        </p:grpSpPr>
        <p:pic>
          <p:nvPicPr>
            <p:cNvPr id="80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312"/>
              <a:ext cx="71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291"/>
              <a:ext cx="721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67"/>
              <a:ext cx="771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itle 1"/>
            <p:cNvSpPr>
              <a:spLocks/>
            </p:cNvSpPr>
            <p:nvPr/>
          </p:nvSpPr>
          <p:spPr bwMode="auto">
            <a:xfrm>
              <a:off x="158" y="2115"/>
              <a:ext cx="241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L</a:t>
              </a:r>
              <a:r>
                <a:rPr lang="en-US" sz="2000" dirty="0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und-</a:t>
              </a:r>
              <a:r>
                <a:rPr lang="en-US" sz="2000" b="1" dirty="0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Y</a:t>
              </a:r>
              <a:r>
                <a:rPr lang="en-US" sz="2000" dirty="0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ork-</a:t>
              </a:r>
              <a:r>
                <a:rPr lang="en-US" sz="2000" b="1" dirty="0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C</a:t>
              </a:r>
              <a:r>
                <a:rPr lang="en-US" sz="2000" dirty="0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ologne </a:t>
              </a:r>
              <a:r>
                <a:rPr lang="en-US" sz="2000" b="1" dirty="0" err="1">
                  <a:solidFill>
                    <a:srgbClr val="FF0000"/>
                  </a:solidFill>
                  <a:latin typeface="Arial" charset="0"/>
                  <a:cs typeface="ＭＳ Ｐゴシック" charset="0"/>
                </a:rPr>
                <a:t>CA</a:t>
              </a:r>
              <a:r>
                <a:rPr lang="en-US" sz="2000" dirty="0" err="1">
                  <a:solidFill>
                    <a:srgbClr val="424456"/>
                  </a:solidFill>
                  <a:latin typeface="Arial" charset="0"/>
                  <a:cs typeface="ＭＳ Ｐゴシック" charset="0"/>
                </a:rPr>
                <a:t>lorimeter</a:t>
              </a:r>
              <a:endParaRPr lang="en-US" sz="4400" dirty="0">
                <a:solidFill>
                  <a:srgbClr val="424456"/>
                </a:solidFill>
                <a:latin typeface="Arial" charset="0"/>
                <a:cs typeface="ＭＳ Ｐゴシック" charset="0"/>
              </a:endParaRPr>
            </a:p>
          </p:txBody>
        </p:sp>
      </p:grpSp>
      <p:pic>
        <p:nvPicPr>
          <p:cNvPr id="3108" name="Picture 36" descr="Isometri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74250" y="1553728"/>
            <a:ext cx="1523381" cy="918601"/>
          </a:xfrm>
          <a:prstGeom prst="rect">
            <a:avLst/>
          </a:prstGeom>
          <a:noFill/>
        </p:spPr>
      </p:pic>
      <p:sp>
        <p:nvSpPr>
          <p:cNvPr id="69" name="TextBox 68"/>
          <p:cNvSpPr txBox="1"/>
          <p:nvPr/>
        </p:nvSpPr>
        <p:spPr>
          <a:xfrm>
            <a:off x="2714750" y="3680396"/>
            <a:ext cx="3457180" cy="10911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 smtClean="0"/>
              <a:t>plastic multi-PMT ToF:</a:t>
            </a:r>
          </a:p>
          <a:p>
            <a:pPr algn="ctr"/>
            <a:r>
              <a:rPr lang="el-GR" sz="2400" b="1" i="1" dirty="0" smtClean="0"/>
              <a:t>Δ</a:t>
            </a:r>
            <a:r>
              <a:rPr lang="en-US" sz="2400" b="1" i="1" dirty="0"/>
              <a:t>t </a:t>
            </a:r>
            <a:r>
              <a:rPr lang="en-US" sz="2400" b="1" dirty="0"/>
              <a:t>&lt; 30 </a:t>
            </a:r>
            <a:r>
              <a:rPr lang="en-US" sz="2400" b="1" dirty="0" smtClean="0"/>
              <a:t>ps   FWHM!</a:t>
            </a:r>
          </a:p>
          <a:p>
            <a:pPr algn="ctr"/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C00000"/>
                </a:solidFill>
              </a:rPr>
              <a:t>R. Hoischen </a:t>
            </a:r>
            <a:r>
              <a:rPr lang="en-US" sz="1400" b="1" i="1" dirty="0" smtClean="0">
                <a:solidFill>
                  <a:srgbClr val="C00000"/>
                </a:solidFill>
              </a:rPr>
              <a:t>et al</a:t>
            </a:r>
            <a:r>
              <a:rPr lang="en-US" sz="1400" b="1" dirty="0" smtClean="0">
                <a:solidFill>
                  <a:srgbClr val="C00000"/>
                </a:solidFill>
              </a:rPr>
              <a:t>., NIM A654, 354 (2011) </a:t>
            </a:r>
          </a:p>
          <a:p>
            <a:endParaRPr lang="en-US" sz="800" b="1" dirty="0"/>
          </a:p>
          <a:p>
            <a:r>
              <a:rPr lang="en-US" sz="2400" b="1" dirty="0" smtClean="0"/>
              <a:t>      </a:t>
            </a:r>
            <a:endParaRPr lang="en-US" sz="2800" b="1" dirty="0" smtClean="0"/>
          </a:p>
        </p:txBody>
      </p:sp>
      <p:sp>
        <p:nvSpPr>
          <p:cNvPr id="70" name="TextBox 69"/>
          <p:cNvSpPr txBox="1"/>
          <p:nvPr/>
        </p:nvSpPr>
        <p:spPr>
          <a:xfrm>
            <a:off x="4419590" y="5075660"/>
            <a:ext cx="2078635" cy="946609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l-GR" sz="2800" b="1" i="1" dirty="0" smtClean="0"/>
              <a:t>Δ</a:t>
            </a:r>
            <a:r>
              <a:rPr lang="en-US" sz="2800" b="1" i="1" dirty="0" smtClean="0"/>
              <a:t>Z/Z   </a:t>
            </a:r>
            <a:r>
              <a:rPr lang="en-US" sz="2800" b="1" dirty="0" smtClean="0"/>
              <a:t>̴ 1%</a:t>
            </a:r>
          </a:p>
          <a:p>
            <a:pPr algn="ctr"/>
            <a:r>
              <a:rPr lang="el-GR" sz="2800" b="1" i="1" dirty="0" smtClean="0"/>
              <a:t>Δ</a:t>
            </a:r>
            <a:r>
              <a:rPr lang="en-US" sz="2800" b="1" i="1" dirty="0" smtClean="0"/>
              <a:t>A/A   </a:t>
            </a:r>
            <a:r>
              <a:rPr lang="en-US" sz="2800" b="1" dirty="0"/>
              <a:t>̴ 1%</a:t>
            </a:r>
          </a:p>
          <a:p>
            <a:pPr algn="ctr"/>
            <a:endParaRPr lang="en-US" sz="2400" b="1" dirty="0" smtClean="0"/>
          </a:p>
          <a:p>
            <a:pPr algn="ctr"/>
            <a:endParaRPr lang="en-US" sz="2400" b="1" dirty="0"/>
          </a:p>
          <a:p>
            <a:pPr algn="ctr"/>
            <a:endParaRPr lang="en-US" sz="100" b="1" dirty="0"/>
          </a:p>
        </p:txBody>
      </p:sp>
    </p:spTree>
    <p:extLst>
      <p:ext uri="{BB962C8B-B14F-4D97-AF65-F5344CB8AC3E}">
        <p14:creationId xmlns:p14="http://schemas.microsoft.com/office/powerpoint/2010/main" val="30273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73668"/>
            <a:ext cx="8039100" cy="5715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 EDAQ </a:t>
            </a:r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-AGATA 2012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logoAg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67200" y="1161122"/>
            <a:ext cx="8382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MBS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0" y="1161122"/>
            <a:ext cx="12192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22518A"/>
                </a:solidFill>
              </a:rPr>
              <a:t>NARVAL</a:t>
            </a:r>
          </a:p>
        </p:txBody>
      </p:sp>
      <p:sp>
        <p:nvSpPr>
          <p:cNvPr id="10" name="Oval 9"/>
          <p:cNvSpPr/>
          <p:nvPr/>
        </p:nvSpPr>
        <p:spPr>
          <a:xfrm>
            <a:off x="3479177" y="4572000"/>
            <a:ext cx="914400" cy="914400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0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89142" y="4572000"/>
            <a:ext cx="914400" cy="914400"/>
          </a:xfrm>
          <a:prstGeom prst="ellipse">
            <a:avLst/>
          </a:prstGeom>
          <a:noFill/>
          <a:ln w="6350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000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25537" y="3153476"/>
            <a:ext cx="3934522" cy="111465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/>
              <a:t>… more than 1500 detector channels in 11 VME crates placed at S2, S4, and FRS </a:t>
            </a:r>
            <a:r>
              <a:rPr lang="en-US" sz="2000" b="1" dirty="0" err="1" smtClean="0"/>
              <a:t>Messh</a:t>
            </a:r>
            <a:r>
              <a:rPr lang="de-DE" sz="2000" b="1" dirty="0" smtClean="0"/>
              <a:t>ü</a:t>
            </a:r>
            <a:r>
              <a:rPr lang="en-US" sz="2000" b="1" dirty="0" err="1" smtClean="0"/>
              <a:t>tte</a:t>
            </a:r>
            <a:endParaRPr lang="en-US" sz="2000" b="1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34493" y="3153476"/>
            <a:ext cx="3743498" cy="111465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/>
              <a:t>About 800 high-resolution </a:t>
            </a:r>
            <a:r>
              <a:rPr lang="en-US" sz="2000" b="1" dirty="0" err="1" smtClean="0"/>
              <a:t>Ge</a:t>
            </a:r>
            <a:r>
              <a:rPr lang="en-US" sz="2000" b="1" dirty="0" smtClean="0"/>
              <a:t>-detector channels with digitized traces, PSA, tracking, PC farm etc. 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25537" y="1752600"/>
            <a:ext cx="3934522" cy="76200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smtClean="0"/>
              <a:t>… while not forgetting about the FRS detector systems 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18" y="5612779"/>
            <a:ext cx="1071563" cy="1071563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2700" prstMaterial="metal">
            <a:bevelT/>
            <a:extrusionClr>
              <a:srgbClr val="FFFF00"/>
            </a:extrusionClr>
            <a:contourClr>
              <a:schemeClr val="accent3">
                <a:lumMod val="75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8907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8534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PreSPEC</a:t>
            </a:r>
            <a:r>
              <a:rPr lang="en-US" b="1" dirty="0" smtClean="0"/>
              <a:t>–AGATA Campaign:</a:t>
            </a:r>
            <a:br>
              <a:rPr lang="en-US" b="1" dirty="0" smtClean="0"/>
            </a:br>
            <a:r>
              <a:rPr lang="en-US" sz="3600" b="1" dirty="0" smtClean="0"/>
              <a:t>Research Combined with FAIR Developments</a:t>
            </a:r>
            <a:endParaRPr lang="sv-SE" sz="3600" b="1" dirty="0"/>
          </a:p>
        </p:txBody>
      </p:sp>
      <p:pic>
        <p:nvPicPr>
          <p:cNvPr id="4" name="Picture 3" descr="logoAg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35312" y="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" y="4776785"/>
            <a:ext cx="6710363" cy="2081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133973"/>
            <a:ext cx="2667000" cy="172402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853998" y="2484861"/>
            <a:ext cx="7467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D. Rudolph</a:t>
            </a:r>
          </a:p>
          <a:p>
            <a:r>
              <a:rPr lang="en-US" sz="28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Lund University</a:t>
            </a:r>
          </a:p>
          <a:p>
            <a:endParaRPr lang="en-US" sz="1100" b="1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 behalf of the PreSPEC-AGATA Collaboration</a:t>
            </a:r>
            <a:endParaRPr lang="sv-SE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5" name="Text Box 3"/>
          <p:cNvSpPr txBox="1">
            <a:spLocks noChangeArrowheads="1"/>
          </p:cNvSpPr>
          <p:nvPr/>
        </p:nvSpPr>
        <p:spPr bwMode="auto">
          <a:xfrm>
            <a:off x="7661275" y="6380163"/>
            <a:ext cx="1374775" cy="3095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ctr"/>
            <a:r>
              <a:rPr lang="de-DE" i="1"/>
              <a:t>Michael Reese</a:t>
            </a:r>
          </a:p>
        </p:txBody>
      </p:sp>
      <p:pic>
        <p:nvPicPr>
          <p:cNvPr id="827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7398" name="Text Box 6"/>
          <p:cNvSpPr txBox="1">
            <a:spLocks noChangeArrowheads="1"/>
          </p:cNvSpPr>
          <p:nvPr/>
        </p:nvSpPr>
        <p:spPr bwMode="auto">
          <a:xfrm>
            <a:off x="215900" y="6584950"/>
            <a:ext cx="1709738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/>
              <a:t>http://ie.lbl.gov/atomic/x2.pdf</a:t>
            </a:r>
          </a:p>
        </p:txBody>
      </p:sp>
      <p:graphicFrame>
        <p:nvGraphicFramePr>
          <p:cNvPr id="827399" name="Group 7"/>
          <p:cNvGraphicFramePr>
            <a:graphicFrameLocks noGrp="1"/>
          </p:cNvGraphicFramePr>
          <p:nvPr/>
        </p:nvGraphicFramePr>
        <p:xfrm>
          <a:off x="6302375" y="4313238"/>
          <a:ext cx="1798638" cy="1280160"/>
        </p:xfrm>
        <a:graphic>
          <a:graphicData uri="http://schemas.openxmlformats.org/drawingml/2006/table">
            <a:tbl>
              <a:tblPr/>
              <a:tblGrid>
                <a:gridCol w="503238"/>
                <a:gridCol w="504825"/>
                <a:gridCol w="358775"/>
                <a:gridCol w="431800"/>
              </a:tblGrid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66.372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α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66.991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α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68.806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α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46.4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77.577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79 Au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β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5.57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77.982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β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80.130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β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3.84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27436" name="Text Box 44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r>
              <a:rPr lang="de-DE" sz="1600"/>
              <a:t>cos </a:t>
            </a:r>
            <a:r>
              <a:rPr lang="el-GR" sz="1600">
                <a:cs typeface="Times New Roman" charset="0"/>
              </a:rPr>
              <a:t>θ</a:t>
            </a:r>
            <a:r>
              <a:rPr lang="el-GR" sz="1600" baseline="-25000">
                <a:cs typeface="Times New Roman" charset="0"/>
              </a:rPr>
              <a:t>γ</a:t>
            </a:r>
          </a:p>
        </p:txBody>
      </p:sp>
      <p:graphicFrame>
        <p:nvGraphicFramePr>
          <p:cNvPr id="827437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484210"/>
              </p:ext>
            </p:extLst>
          </p:nvPr>
        </p:nvGraphicFramePr>
        <p:xfrm>
          <a:off x="2438400" y="2325223"/>
          <a:ext cx="5540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Equation" r:id="rId4" imgW="368280" imgH="241200" progId="Equation.3">
                  <p:embed/>
                </p:oleObj>
              </mc:Choice>
              <mc:Fallback>
                <p:oleObj name="Equation" r:id="rId4" imgW="368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325223"/>
                        <a:ext cx="55403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 Particle-AGATA Correlations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 descr="logoAgat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768" y="1068943"/>
            <a:ext cx="859948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Scattering of 183 </a:t>
            </a:r>
            <a:r>
              <a:rPr lang="en-US" b="1" dirty="0" err="1" smtClean="0"/>
              <a:t>AMeV</a:t>
            </a:r>
            <a:r>
              <a:rPr lang="en-US" b="1" dirty="0" smtClean="0"/>
              <a:t> </a:t>
            </a:r>
            <a:r>
              <a:rPr lang="en-US" b="1" baseline="30000" dirty="0" smtClean="0"/>
              <a:t>238</a:t>
            </a:r>
            <a:r>
              <a:rPr lang="en-US" b="1" dirty="0" smtClean="0"/>
              <a:t>U on a 0.4g/cm</a:t>
            </a:r>
            <a:r>
              <a:rPr lang="en-US" b="1" baseline="30000" dirty="0" smtClean="0"/>
              <a:t>2</a:t>
            </a:r>
            <a:r>
              <a:rPr lang="en-US" b="1" dirty="0" smtClean="0"/>
              <a:t> Au target foil: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no Doppler correction </a:t>
            </a:r>
            <a:endParaRPr lang="sv-SE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Text Box 2"/>
          <p:cNvSpPr txBox="1">
            <a:spLocks noChangeArrowheads="1"/>
          </p:cNvSpPr>
          <p:nvPr/>
        </p:nvSpPr>
        <p:spPr bwMode="auto">
          <a:xfrm>
            <a:off x="7661275" y="6380163"/>
            <a:ext cx="1374775" cy="3095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ctr"/>
            <a:r>
              <a:rPr lang="de-DE" i="1"/>
              <a:t>Michael Reese</a:t>
            </a:r>
          </a:p>
        </p:txBody>
      </p:sp>
      <p:pic>
        <p:nvPicPr>
          <p:cNvPr id="828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28420" name="Object 4"/>
          <p:cNvGraphicFramePr>
            <a:graphicFrameLocks noChangeAspect="1"/>
          </p:cNvGraphicFramePr>
          <p:nvPr/>
        </p:nvGraphicFramePr>
        <p:xfrm>
          <a:off x="6035675" y="3492500"/>
          <a:ext cx="18891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8" name="Equation" r:id="rId4" imgW="1511280" imgH="507960" progId="Equation.3">
                  <p:embed/>
                </p:oleObj>
              </mc:Choice>
              <mc:Fallback>
                <p:oleObj name="Equation" r:id="rId4" imgW="1511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3492500"/>
                        <a:ext cx="1889125" cy="63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8421" name="Group 5"/>
          <p:cNvGraphicFramePr>
            <a:graphicFrameLocks noGrp="1"/>
          </p:cNvGraphicFramePr>
          <p:nvPr/>
        </p:nvGraphicFramePr>
        <p:xfrm>
          <a:off x="6299200" y="4292600"/>
          <a:ext cx="1801813" cy="1280160"/>
        </p:xfrm>
        <a:graphic>
          <a:graphicData uri="http://schemas.openxmlformats.org/drawingml/2006/table">
            <a:tbl>
              <a:tblPr/>
              <a:tblGrid>
                <a:gridCol w="577850"/>
                <a:gridCol w="431800"/>
                <a:gridCol w="358775"/>
                <a:gridCol w="433388"/>
              </a:tblGrid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93.844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α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0.099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94.654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α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28.2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98.434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α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45.1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110.421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92 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β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5.65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111.298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β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114.445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l-GR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β</a:t>
                      </a:r>
                      <a:r>
                        <a:rPr kumimoji="0" lang="de-DE" sz="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endParaRPr kumimoji="0" lang="el-GR" sz="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4.15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28458" name="Text Box 42"/>
          <p:cNvSpPr txBox="1">
            <a:spLocks noChangeArrowheads="1"/>
          </p:cNvSpPr>
          <p:nvPr/>
        </p:nvSpPr>
        <p:spPr bwMode="auto">
          <a:xfrm>
            <a:off x="215900" y="6584950"/>
            <a:ext cx="1709738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/>
              <a:t>http://ie.lbl.gov/atomic/x2.pdf</a:t>
            </a:r>
          </a:p>
        </p:txBody>
      </p:sp>
      <p:sp>
        <p:nvSpPr>
          <p:cNvPr id="828459" name="Text Box 43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r>
              <a:rPr lang="de-DE" sz="1600"/>
              <a:t>cos </a:t>
            </a:r>
            <a:r>
              <a:rPr lang="el-GR" sz="1600">
                <a:cs typeface="Times New Roman" charset="0"/>
              </a:rPr>
              <a:t>θ</a:t>
            </a:r>
            <a:r>
              <a:rPr lang="el-GR" sz="1600" baseline="-25000">
                <a:cs typeface="Times New Roman" charset="0"/>
              </a:rPr>
              <a:t>γ</a:t>
            </a:r>
          </a:p>
        </p:txBody>
      </p:sp>
      <p:graphicFrame>
        <p:nvGraphicFramePr>
          <p:cNvPr id="828461" name="Object 45"/>
          <p:cNvGraphicFramePr>
            <a:graphicFrameLocks noChangeAspect="1"/>
          </p:cNvGraphicFramePr>
          <p:nvPr/>
        </p:nvGraphicFramePr>
        <p:xfrm>
          <a:off x="3465513" y="2338388"/>
          <a:ext cx="4587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9" name="Equation" r:id="rId6" imgW="304560" imgH="241200" progId="Equation.3">
                  <p:embed/>
                </p:oleObj>
              </mc:Choice>
              <mc:Fallback>
                <p:oleObj name="Equation" r:id="rId6" imgW="304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513" y="2338388"/>
                        <a:ext cx="45878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 Particle-AGATA Correlations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 descr="logoAgat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8768" y="1068943"/>
            <a:ext cx="859948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Scattering of 183 </a:t>
            </a:r>
            <a:r>
              <a:rPr lang="en-US" b="1" dirty="0" err="1" smtClean="0"/>
              <a:t>AMeV</a:t>
            </a:r>
            <a:r>
              <a:rPr lang="en-US" b="1" dirty="0" smtClean="0"/>
              <a:t> </a:t>
            </a:r>
            <a:r>
              <a:rPr lang="en-US" b="1" baseline="30000" dirty="0" smtClean="0"/>
              <a:t>238</a:t>
            </a:r>
            <a:r>
              <a:rPr lang="en-US" b="1" dirty="0" smtClean="0"/>
              <a:t>U on a 0.4g/cm</a:t>
            </a:r>
            <a:r>
              <a:rPr lang="en-US" b="1" baseline="30000" dirty="0" smtClean="0"/>
              <a:t>2</a:t>
            </a:r>
            <a:r>
              <a:rPr lang="en-US" b="1" dirty="0" smtClean="0"/>
              <a:t> Au target foil: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Doppler corrected </a:t>
            </a:r>
            <a:endParaRPr lang="sv-SE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635" name="Group 3"/>
          <p:cNvGrpSpPr>
            <a:grpSpLocks/>
          </p:cNvGrpSpPr>
          <p:nvPr/>
        </p:nvGrpSpPr>
        <p:grpSpPr bwMode="auto">
          <a:xfrm>
            <a:off x="336550" y="1521875"/>
            <a:ext cx="3860800" cy="860425"/>
            <a:chOff x="158" y="634"/>
            <a:chExt cx="2432" cy="542"/>
          </a:xfrm>
        </p:grpSpPr>
        <p:pic>
          <p:nvPicPr>
            <p:cNvPr id="83763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692"/>
              <a:ext cx="2432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37637" name="Line 5"/>
            <p:cNvSpPr>
              <a:spLocks noChangeShapeType="1"/>
            </p:cNvSpPr>
            <p:nvPr/>
          </p:nvSpPr>
          <p:spPr bwMode="auto">
            <a:xfrm>
              <a:off x="2312" y="634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7638" name="Line 6"/>
            <p:cNvSpPr>
              <a:spLocks noChangeShapeType="1"/>
            </p:cNvSpPr>
            <p:nvPr/>
          </p:nvSpPr>
          <p:spPr bwMode="auto">
            <a:xfrm>
              <a:off x="2588" y="634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7639" name="Text Box 7"/>
            <p:cNvSpPr txBox="1">
              <a:spLocks noChangeArrowheads="1"/>
            </p:cNvSpPr>
            <p:nvPr/>
          </p:nvSpPr>
          <p:spPr bwMode="auto">
            <a:xfrm>
              <a:off x="2335" y="964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600"/>
                <a:t>50</a:t>
              </a:r>
            </a:p>
          </p:txBody>
        </p:sp>
      </p:grpSp>
      <p:pic>
        <p:nvPicPr>
          <p:cNvPr id="8376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43" y="1514475"/>
            <a:ext cx="658812" cy="641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7641" name="Picture 9" descr="KR-ENER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28595"/>
            <a:ext cx="4318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7642" name="Text Box 10"/>
          <p:cNvSpPr txBox="1">
            <a:spLocks noChangeArrowheads="1"/>
          </p:cNvSpPr>
          <p:nvPr/>
        </p:nvSpPr>
        <p:spPr bwMode="auto">
          <a:xfrm>
            <a:off x="3708400" y="3547658"/>
            <a:ext cx="831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/>
              <a:t>t</a:t>
            </a:r>
            <a:r>
              <a:rPr lang="de-DE" sz="1400" baseline="-25000">
                <a:cs typeface="Times New Roman" charset="0"/>
              </a:rPr>
              <a:t>½</a:t>
            </a:r>
            <a:r>
              <a:rPr lang="de-DE" sz="1200" baseline="-25000">
                <a:cs typeface="Times New Roman" charset="0"/>
              </a:rPr>
              <a:t> </a:t>
            </a:r>
            <a:r>
              <a:rPr lang="de-DE" sz="1200">
                <a:cs typeface="Times New Roman" charset="0"/>
              </a:rPr>
              <a:t>=0.31ps</a:t>
            </a:r>
          </a:p>
        </p:txBody>
      </p:sp>
      <p:sp>
        <p:nvSpPr>
          <p:cNvPr id="837643" name="Text Box 11"/>
          <p:cNvSpPr txBox="1">
            <a:spLocks noChangeArrowheads="1"/>
          </p:cNvSpPr>
          <p:nvPr/>
        </p:nvSpPr>
        <p:spPr bwMode="auto">
          <a:xfrm>
            <a:off x="3454400" y="4598583"/>
            <a:ext cx="5095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/>
              <a:t>4.1ps</a:t>
            </a:r>
          </a:p>
        </p:txBody>
      </p:sp>
      <p:sp>
        <p:nvSpPr>
          <p:cNvPr id="837644" name="Text Box 12"/>
          <p:cNvSpPr txBox="1">
            <a:spLocks noChangeArrowheads="1"/>
          </p:cNvSpPr>
          <p:nvPr/>
        </p:nvSpPr>
        <p:spPr bwMode="auto">
          <a:xfrm>
            <a:off x="3094038" y="4797020"/>
            <a:ext cx="5095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/>
              <a:t>4.5ps</a:t>
            </a:r>
          </a:p>
        </p:txBody>
      </p:sp>
      <p:sp>
        <p:nvSpPr>
          <p:cNvPr id="837645" name="Text Box 13"/>
          <p:cNvSpPr txBox="1">
            <a:spLocks noChangeArrowheads="1"/>
          </p:cNvSpPr>
          <p:nvPr/>
        </p:nvSpPr>
        <p:spPr bwMode="auto">
          <a:xfrm>
            <a:off x="2674369" y="5004982"/>
            <a:ext cx="5269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rgbClr val="C00000"/>
                </a:solidFill>
              </a:rPr>
              <a:t>8.3ps</a:t>
            </a:r>
          </a:p>
        </p:txBody>
      </p:sp>
      <p:sp>
        <p:nvSpPr>
          <p:cNvPr id="837646" name="Text Box 14"/>
          <p:cNvSpPr txBox="1">
            <a:spLocks noChangeArrowheads="1"/>
          </p:cNvSpPr>
          <p:nvPr/>
        </p:nvSpPr>
        <p:spPr bwMode="auto">
          <a:xfrm>
            <a:off x="2339975" y="5301845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/>
              <a:t>22ps</a:t>
            </a:r>
          </a:p>
        </p:txBody>
      </p:sp>
      <p:sp>
        <p:nvSpPr>
          <p:cNvPr id="837647" name="Text Box 15"/>
          <p:cNvSpPr txBox="1">
            <a:spLocks noChangeArrowheads="1"/>
          </p:cNvSpPr>
          <p:nvPr/>
        </p:nvSpPr>
        <p:spPr bwMode="auto">
          <a:xfrm>
            <a:off x="1939925" y="5314545"/>
            <a:ext cx="471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/>
              <a:t>25ps</a:t>
            </a:r>
          </a:p>
        </p:txBody>
      </p:sp>
      <p:sp>
        <p:nvSpPr>
          <p:cNvPr id="837648" name="Text Box 16"/>
          <p:cNvSpPr txBox="1">
            <a:spLocks noChangeArrowheads="1"/>
          </p:cNvSpPr>
          <p:nvPr/>
        </p:nvSpPr>
        <p:spPr bwMode="auto">
          <a:xfrm>
            <a:off x="1547813" y="5301845"/>
            <a:ext cx="4714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/>
              <a:t>23ps</a:t>
            </a:r>
          </a:p>
        </p:txBody>
      </p:sp>
      <p:sp>
        <p:nvSpPr>
          <p:cNvPr id="837649" name="Text Box 17"/>
          <p:cNvSpPr txBox="1">
            <a:spLocks noChangeArrowheads="1"/>
          </p:cNvSpPr>
          <p:nvPr/>
        </p:nvSpPr>
        <p:spPr bwMode="auto">
          <a:xfrm>
            <a:off x="1116013" y="4882745"/>
            <a:ext cx="5095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/>
              <a:t>3.1ps</a:t>
            </a:r>
          </a:p>
        </p:txBody>
      </p:sp>
      <p:sp>
        <p:nvSpPr>
          <p:cNvPr id="837650" name="Text Box 18"/>
          <p:cNvSpPr txBox="1">
            <a:spLocks noChangeArrowheads="1"/>
          </p:cNvSpPr>
          <p:nvPr/>
        </p:nvSpPr>
        <p:spPr bwMode="auto">
          <a:xfrm>
            <a:off x="2683165" y="5707936"/>
            <a:ext cx="5087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1200" b="1" dirty="0">
                <a:solidFill>
                  <a:srgbClr val="C00000"/>
                </a:solidFill>
              </a:rPr>
              <a:t>617 keV</a:t>
            </a:r>
          </a:p>
        </p:txBody>
      </p:sp>
      <p:grpSp>
        <p:nvGrpSpPr>
          <p:cNvPr id="837651" name="Group 19"/>
          <p:cNvGrpSpPr>
            <a:grpSpLocks/>
          </p:cNvGrpSpPr>
          <p:nvPr/>
        </p:nvGrpSpPr>
        <p:grpSpPr bwMode="auto">
          <a:xfrm>
            <a:off x="4621212" y="3086720"/>
            <a:ext cx="4357687" cy="3252788"/>
            <a:chOff x="2941" y="1534"/>
            <a:chExt cx="2745" cy="2049"/>
          </a:xfrm>
        </p:grpSpPr>
        <p:pic>
          <p:nvPicPr>
            <p:cNvPr id="837652" name="Picture 20" descr="Kr80PeakwithallGat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" y="1534"/>
              <a:ext cx="2745" cy="1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7653" name="Rectangle 21"/>
            <p:cNvSpPr>
              <a:spLocks noChangeArrowheads="1"/>
            </p:cNvSpPr>
            <p:nvPr/>
          </p:nvSpPr>
          <p:spPr bwMode="auto">
            <a:xfrm>
              <a:off x="4195" y="1661"/>
              <a:ext cx="1316" cy="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GB" sz="1200">
                <a:solidFill>
                  <a:srgbClr val="0000CC"/>
                </a:solidFill>
              </a:endParaRPr>
            </a:p>
          </p:txBody>
        </p:sp>
        <p:sp>
          <p:nvSpPr>
            <p:cNvPr id="837654" name="Rectangle 22"/>
            <p:cNvSpPr>
              <a:spLocks noChangeArrowheads="1"/>
            </p:cNvSpPr>
            <p:nvPr/>
          </p:nvSpPr>
          <p:spPr bwMode="auto">
            <a:xfrm>
              <a:off x="4740" y="2115"/>
              <a:ext cx="725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7655" name="Text Box 23"/>
            <p:cNvSpPr txBox="1">
              <a:spLocks noChangeArrowheads="1"/>
            </p:cNvSpPr>
            <p:nvPr/>
          </p:nvSpPr>
          <p:spPr bwMode="auto">
            <a:xfrm>
              <a:off x="4641" y="3350"/>
              <a:ext cx="5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b="1" i="1" dirty="0"/>
                <a:t>E</a:t>
              </a:r>
              <a:r>
                <a:rPr lang="el-GR" b="1" baseline="-25000" dirty="0">
                  <a:cs typeface="Times New Roman" charset="0"/>
                </a:rPr>
                <a:t>γ</a:t>
              </a:r>
              <a:r>
                <a:rPr lang="de-DE" dirty="0">
                  <a:cs typeface="Times New Roman" charset="0"/>
                </a:rPr>
                <a:t> [keV]</a:t>
              </a:r>
              <a:endParaRPr lang="el-GR" dirty="0">
                <a:cs typeface="Times New Roman" charset="0"/>
              </a:endParaRPr>
            </a:p>
          </p:txBody>
        </p:sp>
        <p:sp>
          <p:nvSpPr>
            <p:cNvPr id="837656" name="Text Box 24"/>
            <p:cNvSpPr txBox="1">
              <a:spLocks noChangeArrowheads="1"/>
            </p:cNvSpPr>
            <p:nvPr/>
          </p:nvSpPr>
          <p:spPr bwMode="auto">
            <a:xfrm>
              <a:off x="4222" y="1853"/>
              <a:ext cx="121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i="1" dirty="0">
                  <a:cs typeface="Times New Roman" charset="0"/>
                </a:rPr>
                <a:t>∆E</a:t>
              </a:r>
              <a:r>
                <a:rPr lang="el-GR" baseline="-25000" dirty="0">
                  <a:cs typeface="Times New Roman" charset="0"/>
                </a:rPr>
                <a:t>γ</a:t>
              </a:r>
              <a:r>
                <a:rPr lang="de-DE" dirty="0">
                  <a:cs typeface="Times New Roman" charset="0"/>
                </a:rPr>
                <a:t>=2.5%</a:t>
              </a:r>
              <a:r>
                <a:rPr lang="de-DE" sz="1200" dirty="0">
                  <a:cs typeface="Times New Roman" charset="0"/>
                </a:rPr>
                <a:t>  </a:t>
              </a:r>
              <a:r>
                <a:rPr lang="de-DE" sz="1200" dirty="0">
                  <a:solidFill>
                    <a:srgbClr val="0000CC"/>
                  </a:solidFill>
                  <a:cs typeface="Times New Roman" charset="0"/>
                </a:rPr>
                <a:t>(</a:t>
              </a:r>
              <a:r>
                <a:rPr lang="de-DE" sz="1200" dirty="0">
                  <a:solidFill>
                    <a:srgbClr val="0000CC"/>
                  </a:solidFill>
                </a:rPr>
                <a:t>no tracking)</a:t>
              </a:r>
            </a:p>
          </p:txBody>
        </p:sp>
      </p:grpSp>
      <p:sp>
        <p:nvSpPr>
          <p:cNvPr id="837657" name="Text Box 25"/>
          <p:cNvSpPr txBox="1">
            <a:spLocks noChangeArrowheads="1"/>
          </p:cNvSpPr>
          <p:nvPr/>
        </p:nvSpPr>
        <p:spPr bwMode="auto">
          <a:xfrm>
            <a:off x="4661136" y="5896247"/>
            <a:ext cx="2949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/>
              <a:t>exp. conditions:</a:t>
            </a:r>
          </a:p>
          <a:p>
            <a:r>
              <a:rPr lang="de-DE" sz="1400" dirty="0">
                <a:solidFill>
                  <a:srgbClr val="0000CC"/>
                </a:solidFill>
              </a:rPr>
              <a:t>target DSSSD, LYCCA, AGATA time</a:t>
            </a:r>
          </a:p>
        </p:txBody>
      </p:sp>
      <p:grpSp>
        <p:nvGrpSpPr>
          <p:cNvPr id="837658" name="Group 26"/>
          <p:cNvGrpSpPr>
            <a:grpSpLocks/>
          </p:cNvGrpSpPr>
          <p:nvPr/>
        </p:nvGrpSpPr>
        <p:grpSpPr bwMode="auto">
          <a:xfrm>
            <a:off x="620712" y="2342356"/>
            <a:ext cx="3292475" cy="842963"/>
            <a:chOff x="431" y="3716"/>
            <a:chExt cx="2074" cy="531"/>
          </a:xfrm>
        </p:grpSpPr>
        <p:pic>
          <p:nvPicPr>
            <p:cNvPr id="837659" name="Picture 2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23" r="33501" b="30930"/>
            <a:stretch>
              <a:fillRect/>
            </a:stretch>
          </p:blipFill>
          <p:spPr bwMode="auto">
            <a:xfrm>
              <a:off x="435" y="4027"/>
              <a:ext cx="206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37660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01" b="83615"/>
            <a:stretch>
              <a:fillRect/>
            </a:stretch>
          </p:blipFill>
          <p:spPr bwMode="auto">
            <a:xfrm>
              <a:off x="431" y="3716"/>
              <a:ext cx="2074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837661" name="Picture 29" descr="AGATA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4557" r="15735" b="12489"/>
          <a:stretch>
            <a:fillRect/>
          </a:stretch>
        </p:blipFill>
        <p:spPr bwMode="auto">
          <a:xfrm>
            <a:off x="5170914" y="5177187"/>
            <a:ext cx="341313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7662" name="Text Box 30"/>
          <p:cNvSpPr txBox="1">
            <a:spLocks noChangeArrowheads="1"/>
          </p:cNvSpPr>
          <p:nvPr/>
        </p:nvSpPr>
        <p:spPr bwMode="auto">
          <a:xfrm>
            <a:off x="6738132" y="3197865"/>
            <a:ext cx="1745158" cy="369332"/>
          </a:xfrm>
          <a:prstGeom prst="rect">
            <a:avLst/>
          </a:prstGeom>
          <a:solidFill>
            <a:srgbClr val="F7FEB8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AGATA spectrum</a:t>
            </a:r>
          </a:p>
        </p:txBody>
      </p:sp>
      <p:sp>
        <p:nvSpPr>
          <p:cNvPr id="837663" name="Text Box 31"/>
          <p:cNvSpPr txBox="1">
            <a:spLocks noChangeArrowheads="1"/>
          </p:cNvSpPr>
          <p:nvPr/>
        </p:nvSpPr>
        <p:spPr bwMode="auto">
          <a:xfrm>
            <a:off x="6083299" y="6466508"/>
            <a:ext cx="2803525" cy="3095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ctr"/>
            <a:r>
              <a:rPr lang="de-DE" i="1" dirty="0"/>
              <a:t>Edana Merchan, Namita Goel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 Performance Commissioning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Picture 35" descr="logoAgat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08769" y="1068943"/>
            <a:ext cx="38155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Coulomb excitation of </a:t>
            </a:r>
            <a:r>
              <a:rPr lang="en-US" b="1" baseline="30000" dirty="0" smtClean="0"/>
              <a:t>80</a:t>
            </a:r>
            <a:r>
              <a:rPr lang="en-US" b="1" dirty="0" smtClean="0"/>
              <a:t>Kr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sv-S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47" y="1552990"/>
            <a:ext cx="1859280" cy="13220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14" y="1552990"/>
            <a:ext cx="1859280" cy="13220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71745" y="1183658"/>
            <a:ext cx="3748462" cy="369332"/>
          </a:xfrm>
          <a:prstGeom prst="rect">
            <a:avLst/>
          </a:prstGeom>
          <a:solidFill>
            <a:srgbClr val="FFFFB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LYCCA </a:t>
            </a:r>
            <a:r>
              <a:rPr lang="en-US" dirty="0" err="1" smtClean="0"/>
              <a:t>CsI</a:t>
            </a:r>
            <a:r>
              <a:rPr lang="en-US" dirty="0" smtClean="0"/>
              <a:t> and DSSSD-Wall </a:t>
            </a:r>
            <a:r>
              <a:rPr lang="en-US" dirty="0" err="1" smtClean="0"/>
              <a:t>hitpattern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44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7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7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3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S-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8" y="3394298"/>
            <a:ext cx="4181577" cy="3053893"/>
          </a:xfrm>
          <a:prstGeom prst="rect">
            <a:avLst/>
          </a:prstGeom>
        </p:spPr>
      </p:pic>
      <p:pic>
        <p:nvPicPr>
          <p:cNvPr id="854049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6425"/>
            <a:ext cx="4502150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54051" name="Picture 35" descr="AGATA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4557" r="15735" b="12489"/>
          <a:stretch>
            <a:fillRect/>
          </a:stretch>
        </p:blipFill>
        <p:spPr bwMode="auto">
          <a:xfrm>
            <a:off x="5202767" y="4691058"/>
            <a:ext cx="341313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4053" name="Text Box 37"/>
          <p:cNvSpPr txBox="1">
            <a:spLocks noChangeArrowheads="1"/>
          </p:cNvSpPr>
          <p:nvPr/>
        </p:nvSpPr>
        <p:spPr bwMode="auto">
          <a:xfrm>
            <a:off x="1629317" y="4280638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b="1"/>
              <a:t>Se</a:t>
            </a:r>
          </a:p>
        </p:txBody>
      </p:sp>
      <p:sp>
        <p:nvSpPr>
          <p:cNvPr id="854054" name="Text Box 38"/>
          <p:cNvSpPr txBox="1">
            <a:spLocks noChangeArrowheads="1"/>
          </p:cNvSpPr>
          <p:nvPr/>
        </p:nvSpPr>
        <p:spPr bwMode="auto">
          <a:xfrm>
            <a:off x="1773780" y="3991713"/>
            <a:ext cx="371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b="1"/>
              <a:t>Kr</a:t>
            </a:r>
          </a:p>
        </p:txBody>
      </p:sp>
      <p:sp>
        <p:nvSpPr>
          <p:cNvPr id="854055" name="Text Box 39"/>
          <p:cNvSpPr txBox="1">
            <a:spLocks noChangeArrowheads="1"/>
          </p:cNvSpPr>
          <p:nvPr/>
        </p:nvSpPr>
        <p:spPr bwMode="auto">
          <a:xfrm>
            <a:off x="1473742" y="4509238"/>
            <a:ext cx="371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b="1"/>
              <a:t>Ge</a:t>
            </a:r>
          </a:p>
        </p:txBody>
      </p:sp>
      <p:grpSp>
        <p:nvGrpSpPr>
          <p:cNvPr id="854057" name="Group 41"/>
          <p:cNvGrpSpPr>
            <a:grpSpLocks/>
          </p:cNvGrpSpPr>
          <p:nvPr/>
        </p:nvGrpSpPr>
        <p:grpSpPr bwMode="auto">
          <a:xfrm>
            <a:off x="5650803" y="1196970"/>
            <a:ext cx="2549525" cy="749300"/>
            <a:chOff x="334" y="2641"/>
            <a:chExt cx="1606" cy="472"/>
          </a:xfrm>
        </p:grpSpPr>
        <p:grpSp>
          <p:nvGrpSpPr>
            <p:cNvPr id="854058" name="Group 42"/>
            <p:cNvGrpSpPr>
              <a:grpSpLocks/>
            </p:cNvGrpSpPr>
            <p:nvPr/>
          </p:nvGrpSpPr>
          <p:grpSpPr bwMode="auto">
            <a:xfrm>
              <a:off x="334" y="2748"/>
              <a:ext cx="482" cy="255"/>
              <a:chOff x="334" y="2748"/>
              <a:chExt cx="482" cy="255"/>
            </a:xfrm>
          </p:grpSpPr>
          <p:sp>
            <p:nvSpPr>
              <p:cNvPr id="854059" name="Oval 43"/>
              <p:cNvSpPr>
                <a:spLocks noChangeAspect="1" noChangeArrowheads="1"/>
              </p:cNvSpPr>
              <p:nvPr/>
            </p:nvSpPr>
            <p:spPr bwMode="auto">
              <a:xfrm>
                <a:off x="334" y="2748"/>
                <a:ext cx="268" cy="255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4060" name="Line 44"/>
              <p:cNvSpPr>
                <a:spLocks noChangeAspect="1" noChangeShapeType="1"/>
              </p:cNvSpPr>
              <p:nvPr/>
            </p:nvSpPr>
            <p:spPr bwMode="auto">
              <a:xfrm>
                <a:off x="593" y="2887"/>
                <a:ext cx="223" cy="1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54061" name="Group 45"/>
            <p:cNvGrpSpPr>
              <a:grpSpLocks/>
            </p:cNvGrpSpPr>
            <p:nvPr/>
          </p:nvGrpSpPr>
          <p:grpSpPr bwMode="auto">
            <a:xfrm>
              <a:off x="923" y="2748"/>
              <a:ext cx="476" cy="259"/>
              <a:chOff x="923" y="2748"/>
              <a:chExt cx="476" cy="259"/>
            </a:xfrm>
          </p:grpSpPr>
          <p:sp>
            <p:nvSpPr>
              <p:cNvPr id="854062" name="Oval 46"/>
              <p:cNvSpPr>
                <a:spLocks noChangeAspect="1" noChangeArrowheads="1"/>
              </p:cNvSpPr>
              <p:nvPr/>
            </p:nvSpPr>
            <p:spPr bwMode="auto">
              <a:xfrm>
                <a:off x="923" y="2748"/>
                <a:ext cx="264" cy="259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4063" name="AutoShape 47"/>
              <p:cNvSpPr>
                <a:spLocks noChangeAspect="1" noChangeArrowheads="1"/>
              </p:cNvSpPr>
              <p:nvPr/>
            </p:nvSpPr>
            <p:spPr bwMode="auto">
              <a:xfrm rot="16200000">
                <a:off x="1032" y="2898"/>
                <a:ext cx="43" cy="175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4064" name="Line 48"/>
              <p:cNvSpPr>
                <a:spLocks noChangeAspect="1" noChangeShapeType="1"/>
              </p:cNvSpPr>
              <p:nvPr/>
            </p:nvSpPr>
            <p:spPr bwMode="auto">
              <a:xfrm>
                <a:off x="1180" y="2899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54065" name="Oval 49"/>
            <p:cNvSpPr>
              <a:spLocks noChangeAspect="1" noChangeArrowheads="1"/>
            </p:cNvSpPr>
            <p:nvPr/>
          </p:nvSpPr>
          <p:spPr bwMode="auto">
            <a:xfrm>
              <a:off x="696" y="2975"/>
              <a:ext cx="138" cy="138"/>
            </a:xfrm>
            <a:prstGeom prst="ellipse">
              <a:avLst/>
            </a:prstGeom>
            <a:solidFill>
              <a:srgbClr val="000000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854066" name="Group 50"/>
            <p:cNvGrpSpPr>
              <a:grpSpLocks/>
            </p:cNvGrpSpPr>
            <p:nvPr/>
          </p:nvGrpSpPr>
          <p:grpSpPr bwMode="auto">
            <a:xfrm>
              <a:off x="1467" y="2641"/>
              <a:ext cx="473" cy="426"/>
              <a:chOff x="1467" y="2641"/>
              <a:chExt cx="473" cy="426"/>
            </a:xfrm>
          </p:grpSpPr>
          <p:sp>
            <p:nvSpPr>
              <p:cNvPr id="854067" name="Oval 51"/>
              <p:cNvSpPr>
                <a:spLocks noChangeAspect="1" noChangeArrowheads="1"/>
              </p:cNvSpPr>
              <p:nvPr/>
            </p:nvSpPr>
            <p:spPr bwMode="auto">
              <a:xfrm>
                <a:off x="1467" y="2758"/>
                <a:ext cx="263" cy="245"/>
              </a:xfrm>
              <a:prstGeom prst="ellipse">
                <a:avLst/>
              </a:prstGeom>
              <a:solidFill>
                <a:srgbClr val="00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4068" name="Line 52"/>
              <p:cNvSpPr>
                <a:spLocks noChangeAspect="1" noChangeShapeType="1"/>
              </p:cNvSpPr>
              <p:nvPr/>
            </p:nvSpPr>
            <p:spPr bwMode="auto">
              <a:xfrm>
                <a:off x="1721" y="2881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4069" name="Oval 53"/>
              <p:cNvSpPr>
                <a:spLocks noChangeAspect="1" noChangeArrowheads="1"/>
              </p:cNvSpPr>
              <p:nvPr/>
            </p:nvSpPr>
            <p:spPr bwMode="auto">
              <a:xfrm>
                <a:off x="1620" y="2942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4070" name="Oval 54"/>
              <p:cNvSpPr>
                <a:spLocks noChangeAspect="1" noChangeArrowheads="1"/>
              </p:cNvSpPr>
              <p:nvPr/>
            </p:nvSpPr>
            <p:spPr bwMode="auto">
              <a:xfrm>
                <a:off x="1620" y="2840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54071" name="Oval 55"/>
              <p:cNvSpPr>
                <a:spLocks noChangeAspect="1" noChangeArrowheads="1"/>
              </p:cNvSpPr>
              <p:nvPr/>
            </p:nvSpPr>
            <p:spPr bwMode="auto">
              <a:xfrm>
                <a:off x="1533" y="2881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854072" name="Group 56"/>
              <p:cNvGrpSpPr>
                <a:grpSpLocks/>
              </p:cNvGrpSpPr>
              <p:nvPr/>
            </p:nvGrpSpPr>
            <p:grpSpPr bwMode="auto">
              <a:xfrm>
                <a:off x="1639" y="2641"/>
                <a:ext cx="124" cy="103"/>
                <a:chOff x="1639" y="2641"/>
                <a:chExt cx="124" cy="103"/>
              </a:xfrm>
            </p:grpSpPr>
            <p:sp>
              <p:nvSpPr>
                <p:cNvPr id="854073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9" y="2695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4074" name="Line 58"/>
                <p:cNvSpPr>
                  <a:spLocks noChangeAspect="1" noChangeShapeType="1"/>
                </p:cNvSpPr>
                <p:nvPr/>
              </p:nvSpPr>
              <p:spPr bwMode="auto">
                <a:xfrm rot="4800000" flipH="1" flipV="1">
                  <a:off x="1698" y="2625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54075" name="Group 59"/>
              <p:cNvGrpSpPr>
                <a:grpSpLocks/>
              </p:cNvGrpSpPr>
              <p:nvPr/>
            </p:nvGrpSpPr>
            <p:grpSpPr bwMode="auto">
              <a:xfrm>
                <a:off x="1733" y="2756"/>
                <a:ext cx="140" cy="84"/>
                <a:chOff x="1733" y="2756"/>
                <a:chExt cx="140" cy="84"/>
              </a:xfrm>
            </p:grpSpPr>
            <p:sp>
              <p:nvSpPr>
                <p:cNvPr id="854076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1733" y="2791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4077" name="Line 61"/>
                <p:cNvSpPr>
                  <a:spLocks noChangeAspect="1" noChangeShapeType="1"/>
                </p:cNvSpPr>
                <p:nvPr/>
              </p:nvSpPr>
              <p:spPr bwMode="auto">
                <a:xfrm rot="6000000" flipH="1" flipV="1">
                  <a:off x="1808" y="2740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854078" name="Group 62"/>
              <p:cNvGrpSpPr>
                <a:grpSpLocks/>
              </p:cNvGrpSpPr>
              <p:nvPr/>
            </p:nvGrpSpPr>
            <p:grpSpPr bwMode="auto">
              <a:xfrm>
                <a:off x="1688" y="2976"/>
                <a:ext cx="124" cy="91"/>
                <a:chOff x="1688" y="2976"/>
                <a:chExt cx="124" cy="91"/>
              </a:xfrm>
            </p:grpSpPr>
            <p:sp>
              <p:nvSpPr>
                <p:cNvPr id="854079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976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4080" name="Line 64"/>
                <p:cNvSpPr>
                  <a:spLocks noChangeAspect="1" noChangeShapeType="1"/>
                </p:cNvSpPr>
                <p:nvPr/>
              </p:nvSpPr>
              <p:spPr bwMode="auto">
                <a:xfrm rot="8400000" flipH="1" flipV="1">
                  <a:off x="1762" y="2986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48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 Performance Commissioning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0" name="Picture 49" descr="logoAgat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08769" y="1068943"/>
            <a:ext cx="38155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/>
              <a:t>“Secondary” fragmentation of </a:t>
            </a:r>
            <a:r>
              <a:rPr lang="en-US" b="1" baseline="30000" dirty="0" smtClean="0"/>
              <a:t>80</a:t>
            </a:r>
            <a:r>
              <a:rPr lang="en-US" b="1" dirty="0" smtClean="0"/>
              <a:t>Kr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sv-S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2" name="Group 3"/>
          <p:cNvGrpSpPr>
            <a:grpSpLocks/>
          </p:cNvGrpSpPr>
          <p:nvPr/>
        </p:nvGrpSpPr>
        <p:grpSpPr bwMode="auto">
          <a:xfrm>
            <a:off x="336550" y="1521875"/>
            <a:ext cx="3860800" cy="860425"/>
            <a:chOff x="158" y="634"/>
            <a:chExt cx="2432" cy="542"/>
          </a:xfrm>
        </p:grpSpPr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692"/>
              <a:ext cx="2432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4" name="Line 5"/>
            <p:cNvSpPr>
              <a:spLocks noChangeShapeType="1"/>
            </p:cNvSpPr>
            <p:nvPr/>
          </p:nvSpPr>
          <p:spPr bwMode="auto">
            <a:xfrm>
              <a:off x="2312" y="634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6"/>
            <p:cNvSpPr>
              <a:spLocks noChangeShapeType="1"/>
            </p:cNvSpPr>
            <p:nvPr/>
          </p:nvSpPr>
          <p:spPr bwMode="auto">
            <a:xfrm>
              <a:off x="2588" y="634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Text Box 7"/>
            <p:cNvSpPr txBox="1">
              <a:spLocks noChangeArrowheads="1"/>
            </p:cNvSpPr>
            <p:nvPr/>
          </p:nvSpPr>
          <p:spPr bwMode="auto">
            <a:xfrm>
              <a:off x="2335" y="964"/>
              <a:ext cx="2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600"/>
                <a:t>50</a:t>
              </a:r>
            </a:p>
          </p:txBody>
        </p:sp>
      </p:grpSp>
      <p:pic>
        <p:nvPicPr>
          <p:cNvPr id="5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43" y="1514475"/>
            <a:ext cx="658812" cy="6413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5843983" y="2581848"/>
            <a:ext cx="1745158" cy="369332"/>
          </a:xfrm>
          <a:prstGeom prst="rect">
            <a:avLst/>
          </a:prstGeom>
          <a:solidFill>
            <a:srgbClr val="F7FEB8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AGATA spectrum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48683" y="4966767"/>
            <a:ext cx="1295400" cy="36933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  </a:t>
            </a:r>
            <a:r>
              <a:rPr lang="en-US" b="1" i="1" dirty="0" smtClean="0"/>
              <a:t>Z</a:t>
            </a:r>
            <a:r>
              <a:rPr lang="en-US" b="1" dirty="0" smtClean="0"/>
              <a:t>=34</a:t>
            </a:r>
            <a:endParaRPr lang="sv-SE" b="1" dirty="0"/>
          </a:p>
        </p:txBody>
      </p:sp>
      <p:sp>
        <p:nvSpPr>
          <p:cNvPr id="60" name="Oval 59"/>
          <p:cNvSpPr/>
          <p:nvPr/>
        </p:nvSpPr>
        <p:spPr>
          <a:xfrm rot="579454">
            <a:off x="1780169" y="4426329"/>
            <a:ext cx="1061156" cy="165817"/>
          </a:xfrm>
          <a:prstGeom prst="ellipse">
            <a:avLst/>
          </a:prstGeom>
          <a:solidFill>
            <a:srgbClr val="FF0000">
              <a:alpha val="16000"/>
            </a:srgb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TextBox 61"/>
          <p:cNvSpPr txBox="1"/>
          <p:nvPr/>
        </p:nvSpPr>
        <p:spPr>
          <a:xfrm>
            <a:off x="1270541" y="4139906"/>
            <a:ext cx="411480" cy="36933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/>
              <a:t>Se</a:t>
            </a:r>
            <a:endParaRPr lang="sv-SE" b="1" dirty="0"/>
          </a:p>
        </p:txBody>
      </p:sp>
      <p:grpSp>
        <p:nvGrpSpPr>
          <p:cNvPr id="63" name="Group 26"/>
          <p:cNvGrpSpPr>
            <a:grpSpLocks/>
          </p:cNvGrpSpPr>
          <p:nvPr/>
        </p:nvGrpSpPr>
        <p:grpSpPr bwMode="auto">
          <a:xfrm>
            <a:off x="620712" y="2342356"/>
            <a:ext cx="3292475" cy="842963"/>
            <a:chOff x="431" y="3716"/>
            <a:chExt cx="2074" cy="531"/>
          </a:xfrm>
        </p:grpSpPr>
        <p:pic>
          <p:nvPicPr>
            <p:cNvPr id="64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23" r="33501" b="30930"/>
            <a:stretch>
              <a:fillRect/>
            </a:stretch>
          </p:blipFill>
          <p:spPr bwMode="auto">
            <a:xfrm>
              <a:off x="435" y="4027"/>
              <a:ext cx="2068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5" name="Picture 2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01" b="83615"/>
            <a:stretch>
              <a:fillRect/>
            </a:stretch>
          </p:blipFill>
          <p:spPr bwMode="auto">
            <a:xfrm>
              <a:off x="431" y="3716"/>
              <a:ext cx="2074" cy="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4661136" y="5896247"/>
            <a:ext cx="2949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 dirty="0"/>
              <a:t>exp. conditions:</a:t>
            </a:r>
          </a:p>
          <a:p>
            <a:r>
              <a:rPr lang="de-DE" sz="1400" dirty="0">
                <a:solidFill>
                  <a:srgbClr val="0000CC"/>
                </a:solidFill>
              </a:rPr>
              <a:t>target DSSSD, LYCCA, AGATA time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6083299" y="6466508"/>
            <a:ext cx="2803525" cy="30956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ctr"/>
            <a:r>
              <a:rPr lang="de-DE" i="1" dirty="0"/>
              <a:t>Edana Merchan, Namita Goel</a:t>
            </a:r>
          </a:p>
        </p:txBody>
      </p:sp>
      <p:sp>
        <p:nvSpPr>
          <p:cNvPr id="69" name="Text Box 23"/>
          <p:cNvSpPr txBox="1">
            <a:spLocks noChangeArrowheads="1"/>
          </p:cNvSpPr>
          <p:nvPr/>
        </p:nvSpPr>
        <p:spPr bwMode="auto">
          <a:xfrm>
            <a:off x="7274023" y="5711303"/>
            <a:ext cx="9064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b="1" i="1" dirty="0"/>
              <a:t>E</a:t>
            </a:r>
            <a:r>
              <a:rPr lang="el-GR" b="1" baseline="-25000" dirty="0">
                <a:cs typeface="Times New Roman" charset="0"/>
              </a:rPr>
              <a:t>γ</a:t>
            </a:r>
            <a:r>
              <a:rPr lang="de-DE" dirty="0">
                <a:cs typeface="Times New Roman" charset="0"/>
              </a:rPr>
              <a:t> [keV]</a:t>
            </a:r>
            <a:endParaRPr lang="el-GR" dirty="0"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276599"/>
            <a:ext cx="1057043" cy="98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3" r="-40"/>
          <a:stretch/>
        </p:blipFill>
        <p:spPr>
          <a:xfrm>
            <a:off x="423486" y="3545058"/>
            <a:ext cx="3960000" cy="284341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329360" y="4461891"/>
            <a:ext cx="411480" cy="369332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b="1" dirty="0" smtClean="0"/>
              <a:t>Se</a:t>
            </a:r>
            <a:endParaRPr lang="sv-SE" b="1" dirty="0"/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528521" y="6448191"/>
            <a:ext cx="3381491" cy="3133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8000" tIns="18000" rIns="18000" bIns="18000">
            <a:spAutoFit/>
          </a:bodyPr>
          <a:lstStyle/>
          <a:p>
            <a:pPr algn="ctr"/>
            <a:r>
              <a:rPr lang="de-DE" i="1" dirty="0" smtClean="0"/>
              <a:t>P. Singh, GSI AnnRep 2012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5632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6" grpId="0"/>
      <p:bldP spid="4" grpId="0" animBg="1"/>
      <p:bldP spid="7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2012 Experiments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8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149927"/>
            <a:ext cx="7614356" cy="5250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S424: </a:t>
            </a:r>
            <a:r>
              <a:rPr lang="en-US" sz="1400" b="1" dirty="0" err="1" smtClean="0"/>
              <a:t>Korten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Gerl</a:t>
            </a:r>
            <a:r>
              <a:rPr lang="en-US" sz="1400" b="1" dirty="0" smtClean="0"/>
              <a:t>    					</a:t>
            </a:r>
            <a:r>
              <a:rPr lang="en-US" sz="1400" b="1" dirty="0" smtClean="0">
                <a:solidFill>
                  <a:srgbClr val="18981B"/>
                </a:solidFill>
              </a:rPr>
              <a:t>(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4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days</a:t>
            </a:r>
            <a:r>
              <a:rPr lang="en-US" sz="1400" b="1" dirty="0">
                <a:solidFill>
                  <a:srgbClr val="18981B"/>
                </a:solidFill>
              </a:rPr>
              <a:t>, </a:t>
            </a:r>
            <a:r>
              <a:rPr lang="en-US" sz="1400" b="1" dirty="0" smtClean="0">
                <a:solidFill>
                  <a:srgbClr val="18981B"/>
                </a:solidFill>
              </a:rPr>
              <a:t>  9/2012)</a:t>
            </a:r>
            <a:endParaRPr lang="en-US" sz="1400" b="1" dirty="0" smtClean="0"/>
          </a:p>
          <a:p>
            <a:pPr marL="0" indent="0">
              <a:buNone/>
            </a:pPr>
            <a:r>
              <a:rPr lang="en-US" sz="1400" b="1" dirty="0" smtClean="0"/>
              <a:t>	</a:t>
            </a:r>
            <a:r>
              <a:rPr lang="en-US" sz="1600" b="1" dirty="0" smtClean="0"/>
              <a:t>Performance commissioning  (</a:t>
            </a:r>
            <a:r>
              <a:rPr lang="en-US" sz="1600" b="1" dirty="0" err="1" smtClean="0"/>
              <a:t>PreSPEC</a:t>
            </a:r>
            <a:r>
              <a:rPr lang="en-US" sz="1600" b="1" dirty="0" smtClean="0"/>
              <a:t>-AGATA- LYCCA)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S429: </a:t>
            </a:r>
            <a:r>
              <a:rPr lang="en-US" sz="1400" b="1" dirty="0" smtClean="0"/>
              <a:t>Rudolph / </a:t>
            </a:r>
            <a:r>
              <a:rPr lang="en-US" sz="1400" b="1" dirty="0" err="1" smtClean="0"/>
              <a:t>Podolyák</a:t>
            </a:r>
            <a:r>
              <a:rPr lang="en-US" sz="1400" b="1" dirty="0" smtClean="0"/>
              <a:t> / </a:t>
            </a:r>
            <a:r>
              <a:rPr lang="en-US" sz="1400" b="1" dirty="0" err="1" smtClean="0"/>
              <a:t>Gerl</a:t>
            </a:r>
            <a:r>
              <a:rPr lang="en-US" sz="1400" b="1" dirty="0" smtClean="0"/>
              <a:t>				</a:t>
            </a:r>
            <a:r>
              <a:rPr lang="en-US" sz="1400" b="1" dirty="0" smtClean="0">
                <a:solidFill>
                  <a:srgbClr val="18981B"/>
                </a:solidFill>
              </a:rPr>
              <a:t>(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6 days</a:t>
            </a:r>
            <a:r>
              <a:rPr lang="en-US" sz="1400" b="1" dirty="0" smtClean="0">
                <a:solidFill>
                  <a:srgbClr val="18981B"/>
                </a:solidFill>
              </a:rPr>
              <a:t>, 10/2012)</a:t>
            </a:r>
          </a:p>
          <a:p>
            <a:pPr marL="0" indent="0">
              <a:buNone/>
            </a:pPr>
            <a:r>
              <a:rPr lang="en-US" sz="1400" b="1" dirty="0"/>
              <a:t>	</a:t>
            </a:r>
            <a:r>
              <a:rPr lang="en-US" sz="1600" b="1" dirty="0" err="1" smtClean="0"/>
              <a:t>Quadrantic</a:t>
            </a:r>
            <a:r>
              <a:rPr lang="en-US" sz="1600" b="1" dirty="0" smtClean="0"/>
              <a:t> evolution of collectivity </a:t>
            </a:r>
            <a:r>
              <a:rPr lang="en-US" sz="1600" b="1" dirty="0"/>
              <a:t>a</a:t>
            </a:r>
            <a:r>
              <a:rPr lang="en-US" sz="1600" b="1" dirty="0" smtClean="0"/>
              <a:t>round </a:t>
            </a:r>
            <a:r>
              <a:rPr lang="en-US" sz="1600" b="1" baseline="30000" dirty="0" smtClean="0"/>
              <a:t>208</a:t>
            </a:r>
            <a:r>
              <a:rPr lang="en-US" sz="1600" b="1" dirty="0" smtClean="0"/>
              <a:t>Pb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S430: </a:t>
            </a:r>
            <a:r>
              <a:rPr lang="en-US" sz="1400" b="1" dirty="0" smtClean="0"/>
              <a:t>Wieland </a:t>
            </a:r>
            <a:r>
              <a:rPr lang="en-US" sz="1400" b="1" dirty="0"/>
              <a:t>/ </a:t>
            </a:r>
            <a:r>
              <a:rPr lang="en-US" sz="1400" b="1" dirty="0" smtClean="0"/>
              <a:t>Górska	</a:t>
            </a:r>
            <a:r>
              <a:rPr lang="en-US" sz="1400" b="1" dirty="0"/>
              <a:t>		</a:t>
            </a:r>
            <a:r>
              <a:rPr lang="en-US" sz="1400" b="1" dirty="0" smtClean="0"/>
              <a:t>          		</a:t>
            </a:r>
            <a:r>
              <a:rPr lang="en-US" sz="1400" b="1" dirty="0" smtClean="0">
                <a:solidFill>
                  <a:srgbClr val="18981B"/>
                </a:solidFill>
              </a:rPr>
              <a:t>(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5/7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days</a:t>
            </a:r>
            <a:r>
              <a:rPr lang="en-US" sz="1400" b="1" dirty="0">
                <a:solidFill>
                  <a:srgbClr val="18981B"/>
                </a:solidFill>
              </a:rPr>
              <a:t>, 10/2012)</a:t>
            </a:r>
          </a:p>
          <a:p>
            <a:pPr marL="0" indent="0">
              <a:buNone/>
            </a:pPr>
            <a:r>
              <a:rPr lang="en-US" sz="1400" b="1" dirty="0"/>
              <a:t>	</a:t>
            </a:r>
            <a:r>
              <a:rPr lang="en-US" sz="1600" b="1" dirty="0" smtClean="0"/>
              <a:t>Pygmy </a:t>
            </a:r>
            <a:r>
              <a:rPr lang="en-US" sz="1600" b="1" dirty="0"/>
              <a:t>d</a:t>
            </a:r>
            <a:r>
              <a:rPr lang="en-US" sz="1600" b="1" dirty="0" smtClean="0"/>
              <a:t>ipole </a:t>
            </a:r>
            <a:r>
              <a:rPr lang="en-US" sz="1600" b="1" dirty="0"/>
              <a:t>r</a:t>
            </a:r>
            <a:r>
              <a:rPr lang="en-US" sz="1600" b="1" dirty="0" smtClean="0"/>
              <a:t>esonance </a:t>
            </a:r>
            <a:r>
              <a:rPr lang="en-US" sz="1600" b="1" dirty="0"/>
              <a:t>in </a:t>
            </a:r>
            <a:r>
              <a:rPr lang="en-US" sz="1600" b="1" baseline="30000" dirty="0"/>
              <a:t>64</a:t>
            </a:r>
            <a:r>
              <a:rPr lang="en-US" sz="1600" b="1" dirty="0"/>
              <a:t>Fe and the properties of </a:t>
            </a:r>
            <a:r>
              <a:rPr lang="en-US" sz="1600" b="1" dirty="0" smtClean="0"/>
              <a:t>neutron skin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S426: </a:t>
            </a:r>
            <a:r>
              <a:rPr lang="en-US" sz="1400" b="1" dirty="0" smtClean="0"/>
              <a:t>Pietralla / Rainovski / Gerl				</a:t>
            </a:r>
            <a:r>
              <a:rPr lang="en-US" sz="1400" b="1" dirty="0" smtClean="0">
                <a:solidFill>
                  <a:srgbClr val="C00000"/>
                </a:solidFill>
              </a:rPr>
              <a:t>(</a:t>
            </a:r>
            <a:r>
              <a:rPr lang="en-US" sz="1400" b="1" dirty="0">
                <a:solidFill>
                  <a:srgbClr val="C00000"/>
                </a:solidFill>
              </a:rPr>
              <a:t>1</a:t>
            </a:r>
            <a:r>
              <a:rPr lang="en-US" sz="1400" b="1" dirty="0" smtClean="0">
                <a:solidFill>
                  <a:srgbClr val="C00000"/>
                </a:solidFill>
              </a:rPr>
              <a:t>/8 </a:t>
            </a:r>
            <a:r>
              <a:rPr lang="en-US" sz="1400" b="1" dirty="0">
                <a:solidFill>
                  <a:srgbClr val="C00000"/>
                </a:solidFill>
              </a:rPr>
              <a:t>days, </a:t>
            </a:r>
            <a:r>
              <a:rPr lang="en-US" sz="1400" b="1" dirty="0" smtClean="0">
                <a:solidFill>
                  <a:srgbClr val="C00000"/>
                </a:solidFill>
              </a:rPr>
              <a:t>2014)</a:t>
            </a:r>
            <a:endParaRPr lang="en-US" sz="1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400" b="1" dirty="0" smtClean="0"/>
              <a:t>	</a:t>
            </a:r>
            <a:r>
              <a:rPr lang="sv-SE" sz="1600" b="1" dirty="0" smtClean="0"/>
              <a:t>Relativistic </a:t>
            </a:r>
            <a:r>
              <a:rPr lang="sv-SE" sz="1600" b="1" i="1" dirty="0" smtClean="0"/>
              <a:t>M</a:t>
            </a:r>
            <a:r>
              <a:rPr lang="sv-SE" sz="1600" b="1" dirty="0" smtClean="0"/>
              <a:t>1-Coulomb excitation </a:t>
            </a:r>
            <a:r>
              <a:rPr lang="sv-SE" sz="1600" b="1" dirty="0"/>
              <a:t>of </a:t>
            </a:r>
            <a:r>
              <a:rPr lang="sv-SE" sz="1600" b="1" baseline="30000" dirty="0" smtClean="0"/>
              <a:t>85</a:t>
            </a:r>
            <a:r>
              <a:rPr lang="sv-SE" sz="1600" b="1" dirty="0" smtClean="0"/>
              <a:t>Br</a:t>
            </a:r>
            <a:endParaRPr lang="en-US" sz="1600" b="1" dirty="0"/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S433: </a:t>
            </a:r>
            <a:r>
              <a:rPr lang="en-US" sz="1400" b="1" dirty="0" smtClean="0"/>
              <a:t>Gadea / Górska	 </a:t>
            </a:r>
            <a:r>
              <a:rPr lang="en-US" sz="1400" b="1" dirty="0"/>
              <a:t>		            </a:t>
            </a:r>
            <a:r>
              <a:rPr lang="en-US" sz="1400" b="1" dirty="0" smtClean="0"/>
              <a:t>		</a:t>
            </a:r>
            <a:r>
              <a:rPr lang="en-US" sz="1400" b="1" dirty="0" smtClean="0">
                <a:solidFill>
                  <a:srgbClr val="18981B"/>
                </a:solidFill>
              </a:rPr>
              <a:t>(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5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 days</a:t>
            </a:r>
            <a:r>
              <a:rPr lang="en-US" sz="1400" b="1" dirty="0">
                <a:solidFill>
                  <a:srgbClr val="18981B"/>
                </a:solidFill>
              </a:rPr>
              <a:t>, 10/2012)</a:t>
            </a:r>
          </a:p>
          <a:p>
            <a:pPr marL="0" indent="0">
              <a:buNone/>
            </a:pPr>
            <a:r>
              <a:rPr lang="en-US" sz="1400" b="1" dirty="0"/>
              <a:t>	</a:t>
            </a:r>
            <a:r>
              <a:rPr lang="en-US" sz="1600" b="1" dirty="0" smtClean="0"/>
              <a:t>Coulomb </a:t>
            </a:r>
            <a:r>
              <a:rPr lang="en-US" sz="1600" b="1" dirty="0"/>
              <a:t>excitation of the band-terminating 12</a:t>
            </a:r>
            <a:r>
              <a:rPr lang="en-US" sz="1600" b="1" baseline="30000" dirty="0"/>
              <a:t>+</a:t>
            </a:r>
            <a:r>
              <a:rPr lang="en-US" sz="1600" b="1" dirty="0"/>
              <a:t> </a:t>
            </a:r>
            <a:r>
              <a:rPr lang="en-US" sz="1600" b="1" dirty="0" err="1"/>
              <a:t>yrast</a:t>
            </a:r>
            <a:r>
              <a:rPr lang="en-US" sz="1600" b="1" dirty="0"/>
              <a:t> </a:t>
            </a:r>
            <a:r>
              <a:rPr lang="en-US" sz="1600" b="1" dirty="0" smtClean="0"/>
              <a:t>trap </a:t>
            </a:r>
            <a:r>
              <a:rPr lang="en-US" sz="1600" b="1" dirty="0"/>
              <a:t>in </a:t>
            </a:r>
            <a:r>
              <a:rPr lang="en-US" sz="1600" b="1" baseline="30000" dirty="0" smtClean="0"/>
              <a:t>52</a:t>
            </a:r>
            <a:r>
              <a:rPr lang="en-US" sz="1600" b="1" dirty="0" smtClean="0"/>
              <a:t>Fe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S431: </a:t>
            </a:r>
            <a:r>
              <a:rPr lang="en-US" sz="1400" b="1" dirty="0" smtClean="0"/>
              <a:t>Boutachkov / Korten</a:t>
            </a:r>
            <a:r>
              <a:rPr lang="en-US" sz="1400" b="1" dirty="0"/>
              <a:t>	 </a:t>
            </a:r>
            <a:r>
              <a:rPr lang="en-US" sz="1400" b="1" dirty="0" smtClean="0"/>
              <a:t>	    </a:t>
            </a:r>
            <a:r>
              <a:rPr lang="en-US" sz="1400" b="1" dirty="0"/>
              <a:t>		</a:t>
            </a:r>
            <a:r>
              <a:rPr lang="en-US" sz="1400" b="1" dirty="0" smtClean="0">
                <a:solidFill>
                  <a:srgbClr val="18981B"/>
                </a:solidFill>
              </a:rPr>
              <a:t>(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3/4 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days,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11/2012</a:t>
            </a:r>
            <a:r>
              <a:rPr lang="en-US" sz="1400" b="1" dirty="0">
                <a:solidFill>
                  <a:srgbClr val="18981B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400" b="1" dirty="0"/>
              <a:t>	</a:t>
            </a:r>
            <a:r>
              <a:rPr lang="en-US" sz="1600" b="1" dirty="0" smtClean="0"/>
              <a:t>Proton </a:t>
            </a:r>
            <a:r>
              <a:rPr lang="en-US" sz="1600" b="1" dirty="0"/>
              <a:t>hole states in </a:t>
            </a:r>
            <a:r>
              <a:rPr lang="en-US" sz="1600" b="1" baseline="30000" dirty="0"/>
              <a:t>132</a:t>
            </a:r>
            <a:r>
              <a:rPr lang="en-US" sz="1600" b="1" dirty="0"/>
              <a:t>Sn and </a:t>
            </a:r>
            <a:r>
              <a:rPr lang="en-US" sz="1600" b="1" i="1" dirty="0"/>
              <a:t>N</a:t>
            </a:r>
            <a:r>
              <a:rPr lang="en-US" sz="1600" b="1" dirty="0"/>
              <a:t>=82 shell </a:t>
            </a:r>
            <a:r>
              <a:rPr lang="en-US" sz="1600" b="1" dirty="0" smtClean="0"/>
              <a:t>structure     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S428: </a:t>
            </a:r>
            <a:r>
              <a:rPr lang="en-US" sz="1400" b="1" dirty="0" smtClean="0"/>
              <a:t>Pietri</a:t>
            </a:r>
            <a:r>
              <a:rPr lang="en-US" sz="1400" b="1" dirty="0"/>
              <a:t>	 	    		</a:t>
            </a:r>
            <a:r>
              <a:rPr lang="en-US" sz="1400" b="1" dirty="0" smtClean="0"/>
              <a:t>		</a:t>
            </a:r>
            <a:r>
              <a:rPr lang="en-US" sz="1400" b="1" dirty="0" smtClean="0">
                <a:solidFill>
                  <a:srgbClr val="18981B"/>
                </a:solidFill>
              </a:rPr>
              <a:t>(3/</a:t>
            </a: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4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days</a:t>
            </a:r>
            <a:r>
              <a:rPr lang="en-US" sz="1400" b="1" dirty="0">
                <a:solidFill>
                  <a:srgbClr val="18981B"/>
                </a:solidFill>
              </a:rPr>
              <a:t>, 11/2012)</a:t>
            </a:r>
          </a:p>
          <a:p>
            <a:pPr marL="0" indent="0">
              <a:buNone/>
            </a:pPr>
            <a:r>
              <a:rPr lang="en-US" sz="1400" b="1" dirty="0"/>
              <a:t>	</a:t>
            </a:r>
            <a:r>
              <a:rPr lang="en-US" sz="1600" b="1" dirty="0" smtClean="0"/>
              <a:t>Shape </a:t>
            </a:r>
            <a:r>
              <a:rPr lang="en-US" sz="1600" b="1" dirty="0"/>
              <a:t>evolution in neutron-rich </a:t>
            </a:r>
            <a:r>
              <a:rPr lang="en-US" sz="1600" b="1" dirty="0" err="1" smtClean="0"/>
              <a:t>Zr</a:t>
            </a:r>
            <a:endParaRPr lang="en-US" sz="1600" b="1" dirty="0" smtClean="0"/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S427: </a:t>
            </a:r>
            <a:r>
              <a:rPr lang="en-US" sz="1400" b="1" dirty="0" smtClean="0"/>
              <a:t>Sahin / de Angelis</a:t>
            </a:r>
            <a:r>
              <a:rPr lang="en-US" sz="1400" b="1" dirty="0"/>
              <a:t>	 	    		</a:t>
            </a:r>
            <a:r>
              <a:rPr lang="en-US" sz="1400" b="1" dirty="0" smtClean="0"/>
              <a:t>	</a:t>
            </a:r>
            <a:r>
              <a:rPr lang="en-US" sz="1400" b="1" dirty="0" smtClean="0">
                <a:solidFill>
                  <a:srgbClr val="C00000"/>
                </a:solidFill>
              </a:rPr>
              <a:t>(5 </a:t>
            </a:r>
            <a:r>
              <a:rPr lang="en-US" sz="1400" b="1" dirty="0">
                <a:solidFill>
                  <a:srgbClr val="C00000"/>
                </a:solidFill>
              </a:rPr>
              <a:t>days, </a:t>
            </a:r>
            <a:r>
              <a:rPr lang="en-US" sz="1400" b="1" dirty="0" smtClean="0">
                <a:solidFill>
                  <a:srgbClr val="C00000"/>
                </a:solidFill>
              </a:rPr>
              <a:t>2014)</a:t>
            </a:r>
            <a:endParaRPr lang="en-US" sz="1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400" b="1" dirty="0"/>
              <a:t>	</a:t>
            </a:r>
            <a:r>
              <a:rPr lang="en-US" sz="1600" b="1" dirty="0" smtClean="0"/>
              <a:t>Study </a:t>
            </a:r>
            <a:r>
              <a:rPr lang="en-US" sz="1600" b="1" dirty="0"/>
              <a:t>of the </a:t>
            </a:r>
            <a:r>
              <a:rPr lang="en-US" sz="1600" b="1" dirty="0" err="1"/>
              <a:t>Tz</a:t>
            </a:r>
            <a:r>
              <a:rPr lang="en-US" sz="1600" b="1" dirty="0"/>
              <a:t>=-1 nucleus </a:t>
            </a:r>
            <a:r>
              <a:rPr lang="en-US" sz="1600" b="1" baseline="30000" dirty="0" smtClean="0"/>
              <a:t>70</a:t>
            </a:r>
            <a:r>
              <a:rPr lang="en-US" sz="1600" b="1" dirty="0" smtClean="0"/>
              <a:t>Kr (</a:t>
            </a:r>
            <a:r>
              <a:rPr lang="en-US" sz="1600" b="1" dirty="0" err="1" smtClean="0"/>
              <a:t>isospin</a:t>
            </a:r>
            <a:r>
              <a:rPr lang="en-US" sz="1600" b="1" dirty="0" smtClean="0"/>
              <a:t> symmetry A=70)</a:t>
            </a:r>
          </a:p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S434: </a:t>
            </a:r>
            <a:r>
              <a:rPr lang="en-US" sz="1400" b="1" dirty="0" smtClean="0"/>
              <a:t>Recchia </a:t>
            </a:r>
            <a:r>
              <a:rPr lang="en-US" sz="1400" b="1" dirty="0"/>
              <a:t>/ </a:t>
            </a:r>
            <a:r>
              <a:rPr lang="en-US" sz="1400" b="1" dirty="0" smtClean="0"/>
              <a:t>Bentley</a:t>
            </a:r>
            <a:r>
              <a:rPr lang="en-US" sz="1400" b="1" dirty="0"/>
              <a:t>	 	    			</a:t>
            </a:r>
            <a:r>
              <a:rPr lang="en-US" sz="1400" b="1" dirty="0">
                <a:solidFill>
                  <a:srgbClr val="C00000"/>
                </a:solidFill>
              </a:rPr>
              <a:t>(5 days, </a:t>
            </a:r>
            <a:r>
              <a:rPr lang="en-US" sz="1400" b="1" dirty="0" smtClean="0">
                <a:solidFill>
                  <a:srgbClr val="C00000"/>
                </a:solidFill>
              </a:rPr>
              <a:t>2014)</a:t>
            </a:r>
            <a:endParaRPr lang="en-US" sz="1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600" b="1" dirty="0" smtClean="0"/>
              <a:t>Transition rates </a:t>
            </a:r>
            <a:r>
              <a:rPr lang="en-US" sz="1600" b="1" dirty="0"/>
              <a:t>and </a:t>
            </a:r>
            <a:r>
              <a:rPr lang="en-US" sz="1600" b="1" dirty="0" smtClean="0"/>
              <a:t>mirror energy differences </a:t>
            </a:r>
            <a:r>
              <a:rPr lang="en-US" sz="1600" b="1" dirty="0"/>
              <a:t>in </a:t>
            </a:r>
            <a:r>
              <a:rPr lang="en-US" sz="1600" b="1" dirty="0" smtClean="0"/>
              <a:t>isobaric </a:t>
            </a:r>
            <a:r>
              <a:rPr lang="en-US" sz="1600" b="1" dirty="0" err="1" smtClean="0"/>
              <a:t>multiplets</a:t>
            </a:r>
            <a:r>
              <a:rPr lang="en-US" sz="1600" b="1" dirty="0"/>
              <a:t>	</a:t>
            </a:r>
            <a:r>
              <a:rPr lang="en-US" sz="1600" dirty="0"/>
              <a:t> </a:t>
            </a:r>
            <a:endParaRPr lang="en-US" sz="1600" dirty="0" smtClean="0"/>
          </a:p>
          <a:p>
            <a:pPr marL="0" indent="0">
              <a:buNone/>
            </a:pP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7" y="1295400"/>
            <a:ext cx="714375" cy="47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82" y="1891588"/>
            <a:ext cx="428625" cy="28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7" y="1891588"/>
            <a:ext cx="476250" cy="285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4" y="2413706"/>
            <a:ext cx="485775" cy="285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9" y="4038600"/>
            <a:ext cx="428625" cy="285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2" y="2954865"/>
            <a:ext cx="409575" cy="268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9" y="2954865"/>
            <a:ext cx="476250" cy="285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4" y="3429000"/>
            <a:ext cx="409575" cy="285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4" y="4038600"/>
            <a:ext cx="476250" cy="285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6" y="4572000"/>
            <a:ext cx="476250" cy="2857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4" y="5181600"/>
            <a:ext cx="485775" cy="2857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7" y="5715000"/>
            <a:ext cx="485775" cy="285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6" y="5715699"/>
            <a:ext cx="428625" cy="28575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Approved 2012 Proposals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23" descr="logoAgat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 Arrow 3"/>
          <p:cNvSpPr/>
          <p:nvPr/>
        </p:nvSpPr>
        <p:spPr>
          <a:xfrm>
            <a:off x="8448907" y="1781407"/>
            <a:ext cx="609600" cy="341757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Left Arrow 25"/>
          <p:cNvSpPr/>
          <p:nvPr/>
        </p:nvSpPr>
        <p:spPr>
          <a:xfrm>
            <a:off x="8448907" y="3963020"/>
            <a:ext cx="609600" cy="341757"/>
          </a:xfrm>
          <a:prstGeom prst="lef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Left Arrow 26"/>
          <p:cNvSpPr/>
          <p:nvPr/>
        </p:nvSpPr>
        <p:spPr>
          <a:xfrm>
            <a:off x="8458200" y="2385702"/>
            <a:ext cx="609600" cy="341757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Left Arrow 27"/>
          <p:cNvSpPr/>
          <p:nvPr/>
        </p:nvSpPr>
        <p:spPr>
          <a:xfrm>
            <a:off x="8448907" y="3400996"/>
            <a:ext cx="609600" cy="341757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Left Arrow 28"/>
          <p:cNvSpPr/>
          <p:nvPr/>
        </p:nvSpPr>
        <p:spPr>
          <a:xfrm>
            <a:off x="8448907" y="4543996"/>
            <a:ext cx="609600" cy="341757"/>
          </a:xfrm>
          <a:prstGeom prst="leftArrow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3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4651185" y="597668"/>
            <a:ext cx="4533351" cy="61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213"/>
              </a:spcAft>
              <a:buClr>
                <a:srgbClr val="FF6309"/>
              </a:buClr>
              <a:buSzPct val="45000"/>
              <a:buFont typeface="StarSymbol"/>
              <a:buNone/>
              <a:defRPr lang="fi-FI" sz="274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marR="0" lvl="0" indent="-324000" algn="l" defTabSz="457200" rtl="0" eaLnBrk="1" latinLnBrk="0" hangingPunct="1">
              <a:spcBef>
                <a:spcPts val="0"/>
              </a:spcBef>
              <a:spcAft>
                <a:spcPts val="1213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274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864000" marR="0" lvl="1" indent="-288000" algn="l" defTabSz="457200" rtl="0" eaLnBrk="1" latinLnBrk="0" hangingPunct="1">
              <a:spcBef>
                <a:spcPts val="0"/>
              </a:spcBef>
              <a:spcAft>
                <a:spcPts val="969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296000" marR="0" lvl="2" indent="-216000" algn="l" defTabSz="457200" rtl="0" eaLnBrk="1" latinLnBrk="0" hangingPunct="1">
              <a:spcBef>
                <a:spcPts val="0"/>
              </a:spcBef>
              <a:spcAft>
                <a:spcPts val="729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206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728000" marR="0" lvl="3" indent="-216000" algn="l" defTabSz="457200" rtl="0" eaLnBrk="1" latinLnBrk="0" hangingPunct="1">
              <a:spcBef>
                <a:spcPts val="0"/>
              </a:spcBef>
              <a:spcAft>
                <a:spcPts val="485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160000" marR="0" lvl="4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marR="0" lvl="5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marR="0" lvl="6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marR="0" lvl="7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marR="0" lvl="8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marL="108000" indent="0">
              <a:buNone/>
            </a:pPr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 r="50728"/>
          <a:stretch>
            <a:fillRect/>
          </a:stretch>
        </p:blipFill>
        <p:spPr>
          <a:xfrm>
            <a:off x="203688" y="3781383"/>
            <a:ext cx="4334449" cy="307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551640" y="3774459"/>
            <a:ext cx="4409207" cy="307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pb regio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2" y="1300958"/>
            <a:ext cx="5036384" cy="23092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9767" y="818677"/>
            <a:ext cx="360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r>
              <a:rPr lang="en-GB" dirty="0"/>
              <a:t>. Rudolph, Z. </a:t>
            </a:r>
            <a:r>
              <a:rPr lang="en-GB" dirty="0" err="1"/>
              <a:t>Podolyak</a:t>
            </a:r>
            <a:r>
              <a:rPr lang="en-GB" dirty="0"/>
              <a:t>, J. </a:t>
            </a:r>
            <a:r>
              <a:rPr lang="en-GB" dirty="0" err="1"/>
              <a:t>Gerl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-14867"/>
            <a:ext cx="9144000" cy="776867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          S429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          </a:t>
            </a:r>
            <a:r>
              <a:rPr lang="en-US" sz="2800" b="1" dirty="0" err="1" smtClean="0">
                <a:solidFill>
                  <a:schemeClr val="bg1"/>
                </a:solidFill>
              </a:rPr>
              <a:t>Quadrantic</a:t>
            </a:r>
            <a:r>
              <a:rPr lang="en-US" sz="2800" b="1" dirty="0" smtClean="0">
                <a:solidFill>
                  <a:schemeClr val="bg1"/>
                </a:solidFill>
              </a:rPr>
              <a:t> Evolution of Collectivity Around 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208</a:t>
            </a:r>
            <a:r>
              <a:rPr lang="en-US" sz="2800" b="1" dirty="0" smtClean="0">
                <a:solidFill>
                  <a:schemeClr val="bg1"/>
                </a:solidFill>
              </a:rPr>
              <a:t>Pb </a:t>
            </a:r>
            <a:endParaRPr lang="sv-SE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logoAg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19112"/>
          <a:stretch/>
        </p:blipFill>
        <p:spPr bwMode="auto">
          <a:xfrm>
            <a:off x="-22302" y="5093"/>
            <a:ext cx="752302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-23472"/>
            <a:ext cx="1051560" cy="788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Box 15"/>
          <p:cNvSpPr txBox="1"/>
          <p:nvPr/>
        </p:nvSpPr>
        <p:spPr>
          <a:xfrm>
            <a:off x="52371" y="820536"/>
            <a:ext cx="551022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n-US" b="1" i="1" dirty="0" smtClean="0"/>
              <a:t>B</a:t>
            </a:r>
            <a:r>
              <a:rPr lang="en-US" b="1" dirty="0" smtClean="0"/>
              <a:t>(</a:t>
            </a:r>
            <a:r>
              <a:rPr lang="en-US" b="1" i="1" dirty="0" smtClean="0"/>
              <a:t>E</a:t>
            </a:r>
            <a:r>
              <a:rPr lang="en-US" b="1" dirty="0" smtClean="0"/>
              <a:t>2;0</a:t>
            </a:r>
            <a:r>
              <a:rPr lang="en-US" b="1" baseline="30000" dirty="0" smtClean="0"/>
              <a:t>+</a:t>
            </a:r>
            <a:r>
              <a:rPr lang="en-US" b="1" dirty="0" smtClean="0"/>
              <a:t>→2</a:t>
            </a:r>
            <a:r>
              <a:rPr lang="en-US" b="1" baseline="30000" dirty="0" smtClean="0"/>
              <a:t>+</a:t>
            </a:r>
            <a:r>
              <a:rPr lang="en-US" b="1" dirty="0" smtClean="0"/>
              <a:t>) transition strengths in the vicinity of </a:t>
            </a:r>
            <a:r>
              <a:rPr lang="en-US" b="1" baseline="30000" dirty="0" smtClean="0"/>
              <a:t>208</a:t>
            </a:r>
            <a:r>
              <a:rPr lang="en-US" b="1" dirty="0" smtClean="0"/>
              <a:t>Pb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sv-S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48806" y="1311897"/>
            <a:ext cx="3946765" cy="209919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ctr">
            <a:noAutofit/>
          </a:bodyPr>
          <a:lstStyle/>
          <a:p>
            <a:pPr>
              <a:buClr>
                <a:srgbClr val="FF0000"/>
              </a:buClr>
            </a:pPr>
            <a:r>
              <a:rPr lang="de-DE" sz="1600" b="1" dirty="0" smtClean="0"/>
              <a:t>Lack of experimental information!</a:t>
            </a:r>
          </a:p>
          <a:p>
            <a:pPr>
              <a:buClr>
                <a:srgbClr val="FF0000"/>
              </a:buClr>
            </a:pPr>
            <a:endParaRPr lang="de-DE" sz="800" b="1" dirty="0"/>
          </a:p>
          <a:p>
            <a:pPr>
              <a:buClr>
                <a:srgbClr val="FF0000"/>
              </a:buClr>
            </a:pPr>
            <a:r>
              <a:rPr lang="de-DE" sz="1600" b="1" dirty="0" smtClean="0"/>
              <a:t>Staged programme:</a:t>
            </a:r>
          </a:p>
          <a:p>
            <a:pPr>
              <a:buClr>
                <a:srgbClr val="FF0000"/>
              </a:buClr>
            </a:pPr>
            <a:r>
              <a:rPr lang="de-DE" sz="1600" i="1" dirty="0" smtClean="0">
                <a:solidFill>
                  <a:schemeClr val="accent3">
                    <a:lumMod val="50000"/>
                  </a:schemeClr>
                </a:solidFill>
              </a:rPr>
              <a:t>Z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=82 and </a:t>
            </a:r>
            <a:r>
              <a:rPr lang="de-DE" sz="1600" i="1" dirty="0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=126 isomers: RISING Stopped</a:t>
            </a:r>
          </a:p>
          <a:p>
            <a:pPr>
              <a:buClr>
                <a:srgbClr val="FF0000"/>
              </a:buClr>
            </a:pPr>
            <a:r>
              <a:rPr lang="de-DE" sz="1600" baseline="30000" dirty="0" smtClean="0">
                <a:solidFill>
                  <a:schemeClr val="accent3">
                    <a:lumMod val="50000"/>
                  </a:schemeClr>
                </a:solidFill>
              </a:rPr>
              <a:t>198-206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Pb,  </a:t>
            </a:r>
            <a:r>
              <a:rPr lang="de-DE" sz="1600" baseline="30000" dirty="0" smtClean="0">
                <a:solidFill>
                  <a:schemeClr val="accent3">
                    <a:lumMod val="50000"/>
                  </a:schemeClr>
                </a:solidFill>
              </a:rPr>
              <a:t>206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Hg and </a:t>
            </a:r>
            <a:r>
              <a:rPr lang="de-DE" sz="1600" baseline="30000" dirty="0" smtClean="0">
                <a:solidFill>
                  <a:schemeClr val="accent3">
                    <a:lumMod val="50000"/>
                  </a:schemeClr>
                </a:solidFill>
              </a:rPr>
              <a:t>200,202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Pt:  </a:t>
            </a:r>
            <a:r>
              <a:rPr lang="de-DE" sz="1600" baseline="30000" dirty="0" smtClean="0">
                <a:solidFill>
                  <a:schemeClr val="accent3">
                    <a:lumMod val="50000"/>
                  </a:schemeClr>
                </a:solidFill>
              </a:rPr>
              <a:t>208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Pb beam GSI</a:t>
            </a:r>
          </a:p>
          <a:p>
            <a:pPr>
              <a:buClr>
                <a:srgbClr val="FF0000"/>
              </a:buClr>
            </a:pPr>
            <a:r>
              <a:rPr lang="de-DE" sz="1600" baseline="30000" dirty="0" smtClean="0"/>
              <a:t>208-214</a:t>
            </a:r>
            <a:r>
              <a:rPr lang="de-DE" sz="1600" dirty="0" smtClean="0"/>
              <a:t>Po, </a:t>
            </a:r>
            <a:r>
              <a:rPr lang="de-DE" sz="1600" baseline="30000" dirty="0" smtClean="0"/>
              <a:t>210</a:t>
            </a:r>
            <a:r>
              <a:rPr lang="de-DE" sz="1600" dirty="0" smtClean="0"/>
              <a:t>Pb:                           </a:t>
            </a:r>
            <a:r>
              <a:rPr lang="de-DE" sz="1600" baseline="30000" dirty="0" smtClean="0"/>
              <a:t>238</a:t>
            </a:r>
            <a:r>
              <a:rPr lang="de-DE" sz="1600" dirty="0" smtClean="0"/>
              <a:t>U beam GSI</a:t>
            </a:r>
          </a:p>
          <a:p>
            <a:pPr>
              <a:buClr>
                <a:srgbClr val="FF0000"/>
              </a:buClr>
            </a:pPr>
            <a:endParaRPr lang="de-DE" sz="800" b="1" dirty="0"/>
          </a:p>
          <a:p>
            <a:pPr>
              <a:buClr>
                <a:srgbClr val="FF0000"/>
              </a:buClr>
            </a:pPr>
            <a:r>
              <a:rPr lang="de-DE" sz="1600" b="1" baseline="30000" dirty="0" smtClean="0"/>
              <a:t>204</a:t>
            </a:r>
            <a:r>
              <a:rPr lang="de-DE" sz="1600" b="1" dirty="0" smtClean="0"/>
              <a:t>Pt, </a:t>
            </a:r>
            <a:r>
              <a:rPr lang="de-DE" sz="1600" b="1" baseline="30000" dirty="0" smtClean="0"/>
              <a:t>208</a:t>
            </a:r>
            <a:r>
              <a:rPr lang="de-DE" sz="1600" b="1" dirty="0" smtClean="0"/>
              <a:t>Hg, </a:t>
            </a:r>
            <a:r>
              <a:rPr lang="de-DE" sz="1600" b="1" baseline="30000" dirty="0" smtClean="0"/>
              <a:t>21X</a:t>
            </a:r>
            <a:r>
              <a:rPr lang="de-DE" sz="1600" b="1" dirty="0" smtClean="0"/>
              <a:t>Pb :    </a:t>
            </a:r>
            <a:r>
              <a:rPr lang="de-DE" sz="1600" b="1" baseline="30000" dirty="0" smtClean="0"/>
              <a:t>238</a:t>
            </a:r>
            <a:r>
              <a:rPr lang="de-DE" sz="1600" b="1" dirty="0" smtClean="0"/>
              <a:t>U </a:t>
            </a:r>
            <a:r>
              <a:rPr lang="de-DE" sz="1600" b="1" dirty="0"/>
              <a:t>beam </a:t>
            </a:r>
            <a:r>
              <a:rPr lang="de-DE" sz="1600" b="1" dirty="0" smtClean="0"/>
              <a:t>HISPEC-FAIR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26925" y="2719450"/>
            <a:ext cx="1143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137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4651185" y="597668"/>
            <a:ext cx="4533351" cy="61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213"/>
              </a:spcAft>
              <a:buClr>
                <a:srgbClr val="FF6309"/>
              </a:buClr>
              <a:buSzPct val="45000"/>
              <a:buFont typeface="StarSymbol"/>
              <a:buNone/>
              <a:defRPr lang="fi-FI" sz="274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marR="0" lvl="0" indent="-324000" algn="l" defTabSz="457200" rtl="0" eaLnBrk="1" latinLnBrk="0" hangingPunct="1">
              <a:spcBef>
                <a:spcPts val="0"/>
              </a:spcBef>
              <a:spcAft>
                <a:spcPts val="1213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274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864000" marR="0" lvl="1" indent="-288000" algn="l" defTabSz="457200" rtl="0" eaLnBrk="1" latinLnBrk="0" hangingPunct="1">
              <a:spcBef>
                <a:spcPts val="0"/>
              </a:spcBef>
              <a:spcAft>
                <a:spcPts val="969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296000" marR="0" lvl="2" indent="-216000" algn="l" defTabSz="457200" rtl="0" eaLnBrk="1" latinLnBrk="0" hangingPunct="1">
              <a:spcBef>
                <a:spcPts val="0"/>
              </a:spcBef>
              <a:spcAft>
                <a:spcPts val="729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206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728000" marR="0" lvl="3" indent="-216000" algn="l" defTabSz="457200" rtl="0" eaLnBrk="1" latinLnBrk="0" hangingPunct="1">
              <a:spcBef>
                <a:spcPts val="0"/>
              </a:spcBef>
              <a:spcAft>
                <a:spcPts val="485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160000" marR="0" lvl="4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marR="0" lvl="5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marR="0" lvl="6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marR="0" lvl="7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marR="0" lvl="8" indent="-216000" algn="l" defTabSz="457200" rtl="0" eaLnBrk="1" latinLnBrk="0" hangingPunct="1">
              <a:spcBef>
                <a:spcPts val="0"/>
              </a:spcBef>
              <a:spcAft>
                <a:spcPts val="241"/>
              </a:spcAft>
              <a:buClr>
                <a:srgbClr val="FF6309"/>
              </a:buClr>
              <a:buSzPct val="45000"/>
              <a:buFont typeface="StarSymbol"/>
              <a:buChar char=""/>
              <a:defRPr lang="fi-FI" sz="1720" b="0" i="0" u="none" strike="noStrike" kern="1200">
                <a:ln>
                  <a:noFill/>
                </a:ln>
                <a:solidFill>
                  <a:schemeClr val="tx1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marL="108000" indent="0">
              <a:buNone/>
            </a:pPr>
            <a:endParaRPr lang="en-GB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33800"/>
            <a:ext cx="4047067" cy="2824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717" y="5791200"/>
            <a:ext cx="2162199" cy="492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full simulation by </a:t>
            </a:r>
          </a:p>
          <a:p>
            <a:r>
              <a:rPr lang="en-GB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M. Reese, TUD &amp; GSI</a:t>
            </a:r>
          </a:p>
          <a:p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9767" y="818677"/>
            <a:ext cx="360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</a:t>
            </a:r>
            <a:r>
              <a:rPr lang="en-GB" dirty="0"/>
              <a:t>. Rudolph, Z. </a:t>
            </a:r>
            <a:r>
              <a:rPr lang="en-GB" dirty="0" err="1"/>
              <a:t>Podolyak</a:t>
            </a:r>
            <a:r>
              <a:rPr lang="en-GB" dirty="0"/>
              <a:t>, J. </a:t>
            </a:r>
            <a:r>
              <a:rPr lang="en-GB" dirty="0" err="1"/>
              <a:t>Gerl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-14867"/>
            <a:ext cx="9144000" cy="776867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          S429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          </a:t>
            </a:r>
            <a:r>
              <a:rPr lang="en-US" sz="2800" b="1" dirty="0" err="1" smtClean="0">
                <a:solidFill>
                  <a:schemeClr val="bg1"/>
                </a:solidFill>
              </a:rPr>
              <a:t>Quadrantic</a:t>
            </a:r>
            <a:r>
              <a:rPr lang="en-US" sz="2800" b="1" dirty="0" smtClean="0">
                <a:solidFill>
                  <a:schemeClr val="bg1"/>
                </a:solidFill>
              </a:rPr>
              <a:t> Evolution of Collectivity Around 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208</a:t>
            </a:r>
            <a:r>
              <a:rPr lang="en-US" sz="2800" b="1" dirty="0" smtClean="0">
                <a:solidFill>
                  <a:schemeClr val="bg1"/>
                </a:solidFill>
              </a:rPr>
              <a:t>Pb </a:t>
            </a:r>
            <a:endParaRPr lang="sv-SE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logoAg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19112"/>
          <a:stretch/>
        </p:blipFill>
        <p:spPr bwMode="auto">
          <a:xfrm>
            <a:off x="-22302" y="5093"/>
            <a:ext cx="752302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-23472"/>
            <a:ext cx="1051560" cy="788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TextBox 15"/>
          <p:cNvSpPr txBox="1"/>
          <p:nvPr/>
        </p:nvSpPr>
        <p:spPr>
          <a:xfrm>
            <a:off x="52371" y="820536"/>
            <a:ext cx="551022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noAutofit/>
          </a:bodyPr>
          <a:lstStyle/>
          <a:p>
            <a:pPr algn="ctr"/>
            <a:r>
              <a:rPr lang="en-US" b="1" i="1" dirty="0" smtClean="0"/>
              <a:t>B</a:t>
            </a:r>
            <a:r>
              <a:rPr lang="en-US" b="1" dirty="0" smtClean="0"/>
              <a:t>(</a:t>
            </a:r>
            <a:r>
              <a:rPr lang="en-US" b="1" i="1" dirty="0" smtClean="0"/>
              <a:t>E</a:t>
            </a:r>
            <a:r>
              <a:rPr lang="en-US" b="1" dirty="0" smtClean="0"/>
              <a:t>2;0</a:t>
            </a:r>
            <a:r>
              <a:rPr lang="en-US" b="1" baseline="30000" dirty="0" smtClean="0"/>
              <a:t>+</a:t>
            </a:r>
            <a:r>
              <a:rPr lang="en-US" b="1" dirty="0" smtClean="0"/>
              <a:t>→2</a:t>
            </a:r>
            <a:r>
              <a:rPr lang="en-US" b="1" baseline="30000" dirty="0" smtClean="0"/>
              <a:t>+</a:t>
            </a:r>
            <a:r>
              <a:rPr lang="en-US" b="1" dirty="0" smtClean="0"/>
              <a:t>) transition strengths in the vicinity of </a:t>
            </a:r>
            <a:r>
              <a:rPr lang="en-US" b="1" baseline="30000" dirty="0" smtClean="0"/>
              <a:t>208</a:t>
            </a:r>
            <a:r>
              <a:rPr lang="en-US" b="1" dirty="0" smtClean="0"/>
              <a:t>Pb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sv-S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048806" y="1311897"/>
            <a:ext cx="3946765" cy="209919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 anchor="ctr">
            <a:noAutofit/>
          </a:bodyPr>
          <a:lstStyle/>
          <a:p>
            <a:pPr>
              <a:buClr>
                <a:srgbClr val="FF0000"/>
              </a:buClr>
            </a:pPr>
            <a:r>
              <a:rPr lang="de-DE" sz="1600" b="1" dirty="0" smtClean="0"/>
              <a:t>Lack of experimental information!</a:t>
            </a:r>
          </a:p>
          <a:p>
            <a:pPr>
              <a:buClr>
                <a:srgbClr val="FF0000"/>
              </a:buClr>
            </a:pPr>
            <a:endParaRPr lang="de-DE" sz="800" b="1" dirty="0"/>
          </a:p>
          <a:p>
            <a:pPr>
              <a:buClr>
                <a:srgbClr val="FF0000"/>
              </a:buClr>
            </a:pPr>
            <a:r>
              <a:rPr lang="de-DE" sz="1600" b="1" dirty="0" smtClean="0"/>
              <a:t>Staged programme:</a:t>
            </a:r>
          </a:p>
          <a:p>
            <a:pPr>
              <a:buClr>
                <a:srgbClr val="FF0000"/>
              </a:buClr>
            </a:pPr>
            <a:r>
              <a:rPr lang="de-DE" sz="1600" i="1" dirty="0" smtClean="0">
                <a:solidFill>
                  <a:schemeClr val="accent3">
                    <a:lumMod val="50000"/>
                  </a:schemeClr>
                </a:solidFill>
              </a:rPr>
              <a:t>Z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=82 and </a:t>
            </a:r>
            <a:r>
              <a:rPr lang="de-DE" sz="1600" b="1" i="1" dirty="0" smtClean="0">
                <a:solidFill>
                  <a:schemeClr val="accent3">
                    <a:lumMod val="50000"/>
                  </a:schemeClr>
                </a:solidFill>
              </a:rPr>
              <a:t>N</a:t>
            </a: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</a:rPr>
              <a:t>=126 isomers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: RISING Stopped</a:t>
            </a:r>
          </a:p>
          <a:p>
            <a:pPr>
              <a:buClr>
                <a:srgbClr val="FF0000"/>
              </a:buClr>
            </a:pPr>
            <a:r>
              <a:rPr lang="de-DE" sz="1600" baseline="30000" dirty="0" smtClean="0">
                <a:solidFill>
                  <a:schemeClr val="accent3">
                    <a:lumMod val="50000"/>
                  </a:schemeClr>
                </a:solidFill>
              </a:rPr>
              <a:t>198-206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Pb,  </a:t>
            </a:r>
            <a:r>
              <a:rPr lang="de-DE" sz="1600" b="1" baseline="30000" dirty="0" smtClean="0">
                <a:solidFill>
                  <a:schemeClr val="accent3">
                    <a:lumMod val="50000"/>
                  </a:schemeClr>
                </a:solidFill>
              </a:rPr>
              <a:t>206</a:t>
            </a:r>
            <a:r>
              <a:rPr lang="de-DE" sz="1600" b="1" dirty="0" smtClean="0">
                <a:solidFill>
                  <a:schemeClr val="accent3">
                    <a:lumMod val="50000"/>
                  </a:schemeClr>
                </a:solidFill>
              </a:rPr>
              <a:t>Hg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de-DE" sz="1600" baseline="30000" dirty="0" smtClean="0">
                <a:solidFill>
                  <a:schemeClr val="accent3">
                    <a:lumMod val="50000"/>
                  </a:schemeClr>
                </a:solidFill>
              </a:rPr>
              <a:t>200,202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Pt:  </a:t>
            </a:r>
            <a:r>
              <a:rPr lang="de-DE" sz="1600" baseline="30000" dirty="0" smtClean="0">
                <a:solidFill>
                  <a:schemeClr val="accent3">
                    <a:lumMod val="50000"/>
                  </a:schemeClr>
                </a:solidFill>
              </a:rPr>
              <a:t>208</a:t>
            </a:r>
            <a:r>
              <a:rPr lang="de-DE" sz="1600" dirty="0" smtClean="0">
                <a:solidFill>
                  <a:schemeClr val="accent3">
                    <a:lumMod val="50000"/>
                  </a:schemeClr>
                </a:solidFill>
              </a:rPr>
              <a:t>Pb beam GSI</a:t>
            </a:r>
          </a:p>
          <a:p>
            <a:pPr>
              <a:buClr>
                <a:srgbClr val="FF0000"/>
              </a:buClr>
            </a:pPr>
            <a:r>
              <a:rPr lang="de-DE" sz="1600" baseline="30000" dirty="0" smtClean="0"/>
              <a:t>208-214</a:t>
            </a:r>
            <a:r>
              <a:rPr lang="de-DE" sz="1600" dirty="0" smtClean="0"/>
              <a:t>Po, </a:t>
            </a:r>
            <a:r>
              <a:rPr lang="de-DE" sz="1600" baseline="30000" dirty="0" smtClean="0"/>
              <a:t>210</a:t>
            </a:r>
            <a:r>
              <a:rPr lang="de-DE" sz="1600" dirty="0" smtClean="0"/>
              <a:t>Pb:                           </a:t>
            </a:r>
            <a:r>
              <a:rPr lang="de-DE" sz="1600" baseline="30000" dirty="0" smtClean="0"/>
              <a:t>238</a:t>
            </a:r>
            <a:r>
              <a:rPr lang="de-DE" sz="1600" dirty="0" smtClean="0"/>
              <a:t>U beam GSI</a:t>
            </a:r>
          </a:p>
          <a:p>
            <a:pPr>
              <a:buClr>
                <a:srgbClr val="FF0000"/>
              </a:buClr>
            </a:pPr>
            <a:endParaRPr lang="de-DE" sz="800" b="1" dirty="0"/>
          </a:p>
          <a:p>
            <a:pPr>
              <a:buClr>
                <a:srgbClr val="FF0000"/>
              </a:buClr>
            </a:pPr>
            <a:r>
              <a:rPr lang="de-DE" sz="1600" b="1" baseline="30000" dirty="0" smtClean="0"/>
              <a:t>204</a:t>
            </a:r>
            <a:r>
              <a:rPr lang="de-DE" sz="1600" b="1" dirty="0" smtClean="0"/>
              <a:t>Pt, </a:t>
            </a:r>
            <a:r>
              <a:rPr lang="de-DE" sz="1600" b="1" baseline="30000" dirty="0" smtClean="0"/>
              <a:t>208</a:t>
            </a:r>
            <a:r>
              <a:rPr lang="de-DE" sz="1600" b="1" dirty="0" smtClean="0"/>
              <a:t>Hg, </a:t>
            </a:r>
            <a:r>
              <a:rPr lang="de-DE" sz="1600" b="1" baseline="30000" dirty="0" smtClean="0"/>
              <a:t>21X</a:t>
            </a:r>
            <a:r>
              <a:rPr lang="de-DE" sz="1600" b="1" dirty="0" smtClean="0"/>
              <a:t>Pb :    </a:t>
            </a:r>
            <a:r>
              <a:rPr lang="de-DE" sz="1600" b="1" baseline="30000" dirty="0" smtClean="0"/>
              <a:t>238</a:t>
            </a:r>
            <a:r>
              <a:rPr lang="de-DE" sz="1600" b="1" dirty="0" smtClean="0"/>
              <a:t>U </a:t>
            </a:r>
            <a:r>
              <a:rPr lang="de-DE" sz="1600" b="1" dirty="0"/>
              <a:t>beam </a:t>
            </a:r>
            <a:r>
              <a:rPr lang="de-DE" sz="1600" b="1" dirty="0" smtClean="0"/>
              <a:t>HISPEC-FAIR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4297038" y="3615655"/>
            <a:ext cx="4627247" cy="29194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5219952" y="4038600"/>
            <a:ext cx="2162199" cy="4920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preliminary</a:t>
            </a:r>
            <a:r>
              <a:rPr lang="en-GB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spectrum</a:t>
            </a:r>
          </a:p>
          <a:p>
            <a:r>
              <a:rPr lang="en-GB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T. Alexander, U Surrey</a:t>
            </a:r>
          </a:p>
          <a:p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7700" y="1384703"/>
            <a:ext cx="838200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206</a:t>
            </a:r>
          </a:p>
          <a:p>
            <a:pPr algn="ctr"/>
            <a:r>
              <a:rPr lang="en-US" sz="1000" b="1" dirty="0" smtClean="0">
                <a:solidFill>
                  <a:srgbClr val="C00000"/>
                </a:solidFill>
              </a:rPr>
              <a:t>1068        ---</a:t>
            </a:r>
            <a:endParaRPr lang="en-US" sz="1000" b="1" dirty="0">
              <a:solidFill>
                <a:srgbClr val="C00000"/>
              </a:solidFill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------</a:t>
            </a:r>
          </a:p>
          <a:p>
            <a:pPr algn="ctr"/>
            <a:r>
              <a:rPr lang="en-US" sz="1000" b="1" dirty="0" smtClean="0">
                <a:solidFill>
                  <a:schemeClr val="accent3">
                    <a:lumMod val="50000"/>
                  </a:schemeClr>
                </a:solidFill>
              </a:rPr>
              <a:t>4200 </a:t>
            </a:r>
            <a:r>
              <a:rPr lang="en-US" sz="1000" b="1" dirty="0" smtClean="0">
                <a:solidFill>
                  <a:srgbClr val="C00000"/>
                </a:solidFill>
              </a:rPr>
              <a:t>     </a:t>
            </a:r>
            <a:r>
              <a:rPr lang="en-US" sz="1000" b="1" dirty="0" smtClean="0">
                <a:solidFill>
                  <a:schemeClr val="accent4">
                    <a:lumMod val="50000"/>
                  </a:schemeClr>
                </a:solidFill>
              </a:rPr>
              <a:t>(60)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0.027/s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300" y="1470799"/>
            <a:ext cx="533400" cy="6660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Hg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80</a:t>
            </a:r>
          </a:p>
        </p:txBody>
      </p:sp>
      <p:pic>
        <p:nvPicPr>
          <p:cNvPr id="22" name="Picture 35" descr="AGATA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4557" r="15735" b="12489"/>
          <a:stretch>
            <a:fillRect/>
          </a:stretch>
        </p:blipFill>
        <p:spPr bwMode="auto">
          <a:xfrm>
            <a:off x="7751127" y="4691058"/>
            <a:ext cx="341313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2514600" y="3409903"/>
            <a:ext cx="1295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4601" y="3097067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0	    0</a:t>
            </a:r>
            <a:r>
              <a:rPr lang="en-US" sz="1600" b="1" baseline="30000" dirty="0" smtClean="0"/>
              <a:t>+</a:t>
            </a:r>
            <a:endParaRPr lang="sv-SE" sz="1600" b="1" baseline="300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514599" y="2701093"/>
            <a:ext cx="1295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52133" y="2388257"/>
            <a:ext cx="1862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  1068	          2</a:t>
            </a:r>
            <a:r>
              <a:rPr lang="en-US" sz="1600" b="1" baseline="30000" dirty="0" smtClean="0"/>
              <a:t>+</a:t>
            </a:r>
            <a:endParaRPr lang="sv-SE" sz="1600" b="1" baseline="300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807484" y="1626685"/>
            <a:ext cx="1295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514601" y="1313849"/>
            <a:ext cx="1893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   2466	          7</a:t>
            </a:r>
            <a:r>
              <a:rPr lang="en-US" sz="1600" b="1" baseline="30000" dirty="0"/>
              <a:t>-</a:t>
            </a:r>
            <a:endParaRPr lang="sv-SE" sz="1600" b="1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27611" y="1657842"/>
            <a:ext cx="1893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  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2102	          5</a:t>
            </a:r>
            <a:r>
              <a:rPr lang="en-US" sz="1600" b="1" baseline="30000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endParaRPr lang="sv-SE" sz="1600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813443" y="1979158"/>
            <a:ext cx="1295400" cy="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32103" y="1704008"/>
            <a:ext cx="851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2.15 </a:t>
            </a:r>
            <a:r>
              <a:rPr lang="el-GR" sz="1600" b="1" dirty="0" smtClean="0">
                <a:solidFill>
                  <a:schemeClr val="accent2">
                    <a:lumMod val="75000"/>
                  </a:schemeClr>
                </a:solidFill>
              </a:rPr>
              <a:t>μ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somer!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352800" y="1642646"/>
            <a:ext cx="0" cy="33855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2978853" y="2701093"/>
            <a:ext cx="1" cy="70881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978854" y="2760757"/>
            <a:ext cx="645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1068</a:t>
            </a:r>
            <a:endParaRPr lang="sv-SE" sz="1600" b="1" i="1" baseline="30000" dirty="0"/>
          </a:p>
        </p:txBody>
      </p:sp>
      <p:sp>
        <p:nvSpPr>
          <p:cNvPr id="51" name="TextBox 50"/>
          <p:cNvSpPr txBox="1"/>
          <p:nvPr/>
        </p:nvSpPr>
        <p:spPr>
          <a:xfrm>
            <a:off x="3381375" y="1632544"/>
            <a:ext cx="645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364</a:t>
            </a:r>
            <a:endParaRPr lang="sv-SE" sz="1600" b="1" i="1" baseline="30000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978854" y="1996395"/>
            <a:ext cx="373946" cy="693615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626925" y="2719450"/>
            <a:ext cx="1143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2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126" name="Group 6"/>
          <p:cNvGrpSpPr>
            <a:grpSpLocks/>
          </p:cNvGrpSpPr>
          <p:nvPr/>
        </p:nvGrpSpPr>
        <p:grpSpPr bwMode="auto">
          <a:xfrm>
            <a:off x="334010" y="1036762"/>
            <a:ext cx="3330575" cy="3333750"/>
            <a:chOff x="764" y="810"/>
            <a:chExt cx="2098" cy="2100"/>
          </a:xfrm>
        </p:grpSpPr>
        <p:sp>
          <p:nvSpPr>
            <p:cNvPr id="773127" name="23 CuadroTexto"/>
            <p:cNvSpPr txBox="1">
              <a:spLocks noChangeAspect="1" noChangeArrowheads="1"/>
            </p:cNvSpPr>
            <p:nvPr/>
          </p:nvSpPr>
          <p:spPr bwMode="auto">
            <a:xfrm>
              <a:off x="764" y="2674"/>
              <a:ext cx="385" cy="236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FF"/>
                  </a:solidFill>
                  <a:cs typeface="ＭＳ Ｐゴシック" charset="0"/>
                </a:rPr>
                <a:t>N=Z</a:t>
              </a:r>
            </a:p>
          </p:txBody>
        </p:sp>
        <p:pic>
          <p:nvPicPr>
            <p:cNvPr id="773128" name="4 Imagen" descr="Chart_f_Shel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" y="817"/>
              <a:ext cx="1779" cy="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73129" name="13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377" y="2160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0" name="14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566" y="1971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1" name="15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755" y="1782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2" name="16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944" y="1593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3" name="17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160" y="1377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4" name="18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349" y="1188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5" name="19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538" y="999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6" name="20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188" y="2349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7" name="21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972" y="2565"/>
              <a:ext cx="135" cy="1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3138" name="22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727" y="810"/>
              <a:ext cx="135" cy="1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73139" name="23 CuadroTexto"/>
            <p:cNvSpPr txBox="1">
              <a:spLocks noChangeAspect="1" noChangeArrowheads="1"/>
            </p:cNvSpPr>
            <p:nvPr/>
          </p:nvSpPr>
          <p:spPr bwMode="auto">
            <a:xfrm>
              <a:off x="764" y="2673"/>
              <a:ext cx="385" cy="23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solidFill>
                    <a:srgbClr val="FFFFFF"/>
                  </a:solidFill>
                  <a:cs typeface="ＭＳ Ｐゴシック" charset="0"/>
                </a:rPr>
                <a:t>N=Z</a:t>
              </a:r>
            </a:p>
          </p:txBody>
        </p:sp>
      </p:grpSp>
      <p:sp>
        <p:nvSpPr>
          <p:cNvPr id="773144" name="Text Box 24"/>
          <p:cNvSpPr txBox="1">
            <a:spLocks noChangeArrowheads="1"/>
          </p:cNvSpPr>
          <p:nvPr/>
        </p:nvSpPr>
        <p:spPr bwMode="auto">
          <a:xfrm>
            <a:off x="334010" y="5805913"/>
            <a:ext cx="36674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dirty="0" err="1">
                <a:solidFill>
                  <a:srgbClr val="C00000"/>
                </a:solidFill>
                <a:cs typeface="Arial" charset="0"/>
              </a:rPr>
              <a:t>A.Gadea</a:t>
            </a:r>
            <a:r>
              <a:rPr lang="es-ES" sz="1600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s-ES" sz="1600" i="1" dirty="0">
                <a:solidFill>
                  <a:srgbClr val="C00000"/>
                </a:solidFill>
                <a:cs typeface="Arial" charset="0"/>
              </a:rPr>
              <a:t>et al</a:t>
            </a:r>
            <a:r>
              <a:rPr lang="es-ES" sz="1600" dirty="0">
                <a:solidFill>
                  <a:srgbClr val="C00000"/>
                </a:solidFill>
                <a:cs typeface="Arial" charset="0"/>
              </a:rPr>
              <a:t>., </a:t>
            </a:r>
            <a:r>
              <a:rPr lang="es-ES" sz="1600" dirty="0" smtClean="0">
                <a:solidFill>
                  <a:srgbClr val="C00000"/>
                </a:solidFill>
                <a:cs typeface="Arial" charset="0"/>
              </a:rPr>
              <a:t>Phys.Lett.B619, 88 </a:t>
            </a:r>
            <a:r>
              <a:rPr lang="es-ES" sz="1600" dirty="0">
                <a:solidFill>
                  <a:srgbClr val="C00000"/>
                </a:solidFill>
                <a:cs typeface="Arial" charset="0"/>
              </a:rPr>
              <a:t>(2005</a:t>
            </a:r>
            <a:r>
              <a:rPr lang="es-ES" sz="1600" dirty="0" smtClean="0">
                <a:solidFill>
                  <a:srgbClr val="C00000"/>
                </a:solidFill>
                <a:cs typeface="Arial" charset="0"/>
              </a:rPr>
              <a:t>).</a:t>
            </a:r>
            <a:endParaRPr lang="es-ES" sz="16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773147" name="Rectangle 27"/>
          <p:cNvSpPr>
            <a:spLocks noChangeArrowheads="1"/>
          </p:cNvSpPr>
          <p:nvPr/>
        </p:nvSpPr>
        <p:spPr bwMode="auto">
          <a:xfrm>
            <a:off x="2629535" y="1774950"/>
            <a:ext cx="306387" cy="2984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773148" name="Line 28"/>
          <p:cNvSpPr>
            <a:spLocks noChangeAspect="1" noChangeShapeType="1"/>
          </p:cNvSpPr>
          <p:nvPr/>
        </p:nvSpPr>
        <p:spPr bwMode="auto">
          <a:xfrm>
            <a:off x="2278697" y="1163762"/>
            <a:ext cx="12588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3149" name="Text Box 29"/>
          <p:cNvSpPr txBox="1">
            <a:spLocks noChangeArrowheads="1"/>
          </p:cNvSpPr>
          <p:nvPr/>
        </p:nvSpPr>
        <p:spPr bwMode="auto">
          <a:xfrm>
            <a:off x="1970722" y="1157412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773150" name="Line 30"/>
          <p:cNvSpPr>
            <a:spLocks noChangeAspect="1" noChangeShapeType="1"/>
          </p:cNvSpPr>
          <p:nvPr/>
        </p:nvSpPr>
        <p:spPr bwMode="auto">
          <a:xfrm>
            <a:off x="2277110" y="1459037"/>
            <a:ext cx="12588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3151" name="Line 31"/>
          <p:cNvSpPr>
            <a:spLocks noChangeAspect="1" noChangeShapeType="1"/>
          </p:cNvSpPr>
          <p:nvPr/>
        </p:nvSpPr>
        <p:spPr bwMode="auto">
          <a:xfrm>
            <a:off x="3242310" y="1170112"/>
            <a:ext cx="1587" cy="1306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3152" name="Text Box 32"/>
          <p:cNvSpPr txBox="1">
            <a:spLocks noChangeArrowheads="1"/>
          </p:cNvSpPr>
          <p:nvPr/>
        </p:nvSpPr>
        <p:spPr bwMode="auto">
          <a:xfrm>
            <a:off x="3213735" y="2332162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 b="1">
                <a:solidFill>
                  <a:srgbClr val="3333FF"/>
                </a:solidFill>
              </a:rPr>
              <a:t>28</a:t>
            </a:r>
          </a:p>
        </p:txBody>
      </p:sp>
      <p:sp>
        <p:nvSpPr>
          <p:cNvPr id="773153" name="Line 33"/>
          <p:cNvSpPr>
            <a:spLocks noChangeAspect="1" noChangeShapeType="1"/>
          </p:cNvSpPr>
          <p:nvPr/>
        </p:nvSpPr>
        <p:spPr bwMode="auto">
          <a:xfrm>
            <a:off x="3543935" y="1170112"/>
            <a:ext cx="1587" cy="1306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773164" name="Group 44"/>
          <p:cNvGrpSpPr>
            <a:grpSpLocks/>
          </p:cNvGrpSpPr>
          <p:nvPr/>
        </p:nvGrpSpPr>
        <p:grpSpPr bwMode="auto">
          <a:xfrm>
            <a:off x="6292850" y="1574925"/>
            <a:ext cx="2600325" cy="4978400"/>
            <a:chOff x="2381" y="430"/>
            <a:chExt cx="1638" cy="3136"/>
          </a:xfrm>
        </p:grpSpPr>
        <p:pic>
          <p:nvPicPr>
            <p:cNvPr id="773156" name="Picture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430"/>
              <a:ext cx="486" cy="2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73157" name="Picture 3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430"/>
              <a:ext cx="330" cy="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73158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" y="2017"/>
              <a:ext cx="354" cy="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73160" name="Text Box 40"/>
            <p:cNvSpPr txBox="1">
              <a:spLocks noChangeArrowheads="1"/>
            </p:cNvSpPr>
            <p:nvPr/>
          </p:nvSpPr>
          <p:spPr bwMode="auto">
            <a:xfrm>
              <a:off x="2491" y="3354"/>
              <a:ext cx="35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3333FF"/>
                  </a:solidFill>
                </a:rPr>
                <a:t>K=0</a:t>
              </a:r>
            </a:p>
          </p:txBody>
        </p:sp>
        <p:sp>
          <p:nvSpPr>
            <p:cNvPr id="773161" name="Text Box 41"/>
            <p:cNvSpPr txBox="1">
              <a:spLocks noChangeArrowheads="1"/>
            </p:cNvSpPr>
            <p:nvPr/>
          </p:nvSpPr>
          <p:spPr bwMode="auto">
            <a:xfrm>
              <a:off x="2971" y="1706"/>
              <a:ext cx="35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>
                  <a:solidFill>
                    <a:srgbClr val="FF0000"/>
                  </a:solidFill>
                </a:rPr>
                <a:t>K=6</a:t>
              </a:r>
            </a:p>
            <a:p>
              <a:pPr algn="ctr"/>
              <a:r>
                <a:rPr lang="de-DE" sz="1600">
                  <a:solidFill>
                    <a:srgbClr val="FF0000"/>
                  </a:solidFill>
                </a:rPr>
                <a:t>2qp</a:t>
              </a:r>
            </a:p>
          </p:txBody>
        </p:sp>
        <p:sp>
          <p:nvSpPr>
            <p:cNvPr id="773162" name="Text Box 42"/>
            <p:cNvSpPr txBox="1">
              <a:spLocks noChangeArrowheads="1"/>
            </p:cNvSpPr>
            <p:nvPr/>
          </p:nvSpPr>
          <p:spPr bwMode="auto">
            <a:xfrm>
              <a:off x="3323" y="2429"/>
              <a:ext cx="46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>
                  <a:solidFill>
                    <a:srgbClr val="FF0000"/>
                  </a:solidFill>
                </a:rPr>
                <a:t>K=2</a:t>
              </a:r>
            </a:p>
            <a:p>
              <a:pPr algn="ctr"/>
              <a:r>
                <a:rPr lang="el-GR" sz="1600">
                  <a:solidFill>
                    <a:srgbClr val="FF0000"/>
                  </a:solidFill>
                  <a:cs typeface="Times New Roman" charset="0"/>
                </a:rPr>
                <a:t>γ</a:t>
              </a:r>
              <a:r>
                <a:rPr lang="de-DE" sz="1600">
                  <a:solidFill>
                    <a:srgbClr val="FF0000"/>
                  </a:solidFill>
                  <a:cs typeface="Times New Roman" charset="0"/>
                </a:rPr>
                <a:t>-band</a:t>
              </a:r>
              <a:endParaRPr lang="el-GR" sz="1600">
                <a:solidFill>
                  <a:srgbClr val="FF0000"/>
                </a:solidFill>
                <a:cs typeface="Times New Roman" charset="0"/>
              </a:endParaRPr>
            </a:p>
          </p:txBody>
        </p:sp>
        <p:sp>
          <p:nvSpPr>
            <p:cNvPr id="773163" name="Text Box 43"/>
            <p:cNvSpPr txBox="1">
              <a:spLocks noChangeArrowheads="1"/>
            </p:cNvSpPr>
            <p:nvPr/>
          </p:nvSpPr>
          <p:spPr bwMode="auto">
            <a:xfrm>
              <a:off x="3515" y="744"/>
              <a:ext cx="5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b="1" baseline="30000"/>
                <a:t>52</a:t>
              </a:r>
              <a:r>
                <a:rPr lang="de-DE" sz="2800" b="1"/>
                <a:t>Fe</a:t>
              </a:r>
            </a:p>
          </p:txBody>
        </p:sp>
      </p:grpSp>
      <p:sp>
        <p:nvSpPr>
          <p:cNvPr id="773169" name="Text Box 49"/>
          <p:cNvSpPr txBox="1">
            <a:spLocks noChangeArrowheads="1"/>
          </p:cNvSpPr>
          <p:nvPr/>
        </p:nvSpPr>
        <p:spPr bwMode="auto">
          <a:xfrm>
            <a:off x="5302592" y="2299896"/>
            <a:ext cx="1260086" cy="3693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b="1" i="1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de-DE" b="1" baseline="-25000" dirty="0" smtClean="0">
                <a:solidFill>
                  <a:schemeClr val="accent2">
                    <a:lumMod val="75000"/>
                  </a:schemeClr>
                </a:solidFill>
                <a:cs typeface="Times New Roman" charset="0"/>
              </a:rPr>
              <a:t>½</a:t>
            </a: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cs typeface="Times New Roman" charset="0"/>
              </a:rPr>
              <a:t>=</a:t>
            </a:r>
            <a:r>
              <a:rPr lang="de-DE" b="1" dirty="0">
                <a:solidFill>
                  <a:schemeClr val="accent2">
                    <a:lumMod val="75000"/>
                  </a:schemeClr>
                </a:solidFill>
                <a:cs typeface="Times New Roman" charset="0"/>
              </a:rPr>
              <a:t>45.9 s</a:t>
            </a:r>
          </a:p>
        </p:txBody>
      </p:sp>
      <p:pic>
        <p:nvPicPr>
          <p:cNvPr id="773221" name="Picture 1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908050"/>
            <a:ext cx="5683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73266" name="Group 146"/>
          <p:cNvGrpSpPr>
            <a:grpSpLocks/>
          </p:cNvGrpSpPr>
          <p:nvPr/>
        </p:nvGrpSpPr>
        <p:grpSpPr bwMode="auto">
          <a:xfrm>
            <a:off x="5292725" y="955675"/>
            <a:ext cx="1087438" cy="744538"/>
            <a:chOff x="2608" y="1253"/>
            <a:chExt cx="685" cy="469"/>
          </a:xfrm>
        </p:grpSpPr>
        <p:grpSp>
          <p:nvGrpSpPr>
            <p:cNvPr id="773241" name="Group 121"/>
            <p:cNvGrpSpPr>
              <a:grpSpLocks noChangeAspect="1"/>
            </p:cNvGrpSpPr>
            <p:nvPr/>
          </p:nvGrpSpPr>
          <p:grpSpPr bwMode="auto">
            <a:xfrm>
              <a:off x="2608" y="1253"/>
              <a:ext cx="685" cy="469"/>
              <a:chOff x="240" y="2304"/>
              <a:chExt cx="1440" cy="1056"/>
            </a:xfrm>
          </p:grpSpPr>
          <p:sp>
            <p:nvSpPr>
              <p:cNvPr id="773242" name="Oval 122"/>
              <p:cNvSpPr>
                <a:spLocks noChangeAspect="1" noChangeArrowheads="1"/>
              </p:cNvSpPr>
              <p:nvPr/>
            </p:nvSpPr>
            <p:spPr bwMode="auto">
              <a:xfrm>
                <a:off x="480" y="2976"/>
                <a:ext cx="864" cy="384"/>
              </a:xfrm>
              <a:prstGeom prst="ellipse">
                <a:avLst/>
              </a:prstGeom>
              <a:gradFill rotWithShape="0">
                <a:gsLst>
                  <a:gs pos="0">
                    <a:srgbClr val="FF99CC"/>
                  </a:gs>
                  <a:gs pos="100000">
                    <a:srgbClr val="FF99CC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43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912" y="2304"/>
                <a:ext cx="0" cy="6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244" name="Line 124"/>
              <p:cNvSpPr>
                <a:spLocks noChangeAspect="1" noChangeShapeType="1"/>
              </p:cNvSpPr>
              <p:nvPr/>
            </p:nvSpPr>
            <p:spPr bwMode="auto">
              <a:xfrm>
                <a:off x="240" y="316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3245" name="Line 125"/>
              <p:cNvSpPr>
                <a:spLocks noChangeAspect="1" noChangeShapeType="1"/>
              </p:cNvSpPr>
              <p:nvPr/>
            </p:nvSpPr>
            <p:spPr bwMode="auto">
              <a:xfrm>
                <a:off x="1344" y="3168"/>
                <a:ext cx="3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73246" name="Text Box 126"/>
            <p:cNvSpPr txBox="1">
              <a:spLocks noChangeArrowheads="1"/>
            </p:cNvSpPr>
            <p:nvPr/>
          </p:nvSpPr>
          <p:spPr bwMode="auto">
            <a:xfrm>
              <a:off x="2925" y="1253"/>
              <a:ext cx="1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200" b="1"/>
                <a:t>I</a:t>
              </a:r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4057915" y="1377163"/>
            <a:ext cx="2322247" cy="751012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sz="2000" b="1" dirty="0">
                <a:solidFill>
                  <a:srgbClr val="FF0000"/>
                </a:solidFill>
                <a:latin typeface="+mn-lt"/>
                <a:cs typeface="Times New Roman" charset="0"/>
                <a:sym typeface="Wingdings" charset="0"/>
              </a:rPr>
              <a:t>π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charset="0"/>
                <a:sym typeface="Wingdings" charset="0"/>
              </a:rPr>
              <a:t> </a:t>
            </a:r>
            <a:r>
              <a:rPr lang="en-US" sz="2000" b="1" dirty="0">
                <a:latin typeface="+mn-lt"/>
                <a:cs typeface="Times New Roman" charset="0"/>
                <a:sym typeface="Wingdings" charset="0"/>
              </a:rPr>
              <a:t>and</a:t>
            </a:r>
            <a:r>
              <a:rPr lang="en-US" sz="2000" b="1" dirty="0">
                <a:solidFill>
                  <a:srgbClr val="FF0000"/>
                </a:solidFill>
                <a:latin typeface="+mn-lt"/>
                <a:cs typeface="Times New Roman" charset="0"/>
                <a:sym typeface="Wingdings" charset="0"/>
              </a:rPr>
              <a:t> </a:t>
            </a:r>
            <a:r>
              <a:rPr lang="el-GR" sz="2000" b="1" dirty="0">
                <a:solidFill>
                  <a:srgbClr val="3333FF"/>
                </a:solidFill>
                <a:latin typeface="+mn-lt"/>
                <a:cs typeface="Times New Roman" charset="0"/>
                <a:sym typeface="Wingdings" charset="0"/>
              </a:rPr>
              <a:t>ν</a:t>
            </a:r>
            <a:r>
              <a:rPr lang="de-DE" sz="2000" b="1" dirty="0" smtClean="0">
                <a:latin typeface="+mn-lt"/>
                <a:cs typeface="Times New Roman" charset="0"/>
                <a:sym typeface="Wingdings" charset="0"/>
              </a:rPr>
              <a:t>:</a:t>
            </a:r>
          </a:p>
          <a:p>
            <a:r>
              <a:rPr lang="en-US" sz="2000" b="1" dirty="0" smtClean="0">
                <a:latin typeface="+mn-lt"/>
                <a:cs typeface="Times New Roman" charset="0"/>
              </a:rPr>
              <a:t>[</a:t>
            </a:r>
            <a:r>
              <a:rPr lang="en-US" sz="2000" b="1" dirty="0">
                <a:latin typeface="+mn-lt"/>
                <a:cs typeface="Times New Roman" charset="0"/>
              </a:rPr>
              <a:t>312]5/2</a:t>
            </a:r>
            <a:r>
              <a:rPr lang="en-US" sz="2000" b="1" baseline="30000" dirty="0">
                <a:latin typeface="+mn-lt"/>
                <a:cs typeface="Times New Roman" charset="0"/>
              </a:rPr>
              <a:t>-</a:t>
            </a:r>
            <a:r>
              <a:rPr lang="en-US" sz="2000" b="1" dirty="0">
                <a:latin typeface="+mn-lt"/>
                <a:cs typeface="Times New Roman" charset="0"/>
              </a:rPr>
              <a:t> </a:t>
            </a:r>
            <a:r>
              <a:rPr lang="en-US" sz="2000" b="1" dirty="0" smtClean="0">
                <a:latin typeface="+mn-lt"/>
                <a:cs typeface="Times New Roman" charset="0"/>
              </a:rPr>
              <a:t> </a:t>
            </a:r>
            <a:r>
              <a:rPr lang="en-US" sz="2000" b="1" dirty="0" smtClean="0">
                <a:latin typeface="+mn-lt"/>
                <a:cs typeface="Times New Roman" charset="0"/>
                <a:sym typeface="Wingdings" charset="0"/>
              </a:rPr>
              <a:t>[303]7/2</a:t>
            </a:r>
            <a:r>
              <a:rPr lang="en-US" sz="2000" b="1" baseline="30000" dirty="0" smtClean="0">
                <a:latin typeface="+mn-lt"/>
                <a:cs typeface="Times New Roman" charset="0"/>
                <a:sym typeface="Wingdings" charset="0"/>
              </a:rPr>
              <a:t>-</a:t>
            </a:r>
            <a:endParaRPr lang="en-US" sz="2000" b="1" baseline="30000" dirty="0">
              <a:latin typeface="+mn-lt"/>
              <a:cs typeface="Times New Roman" charset="0"/>
            </a:endParaRPr>
          </a:p>
        </p:txBody>
      </p:sp>
      <p:grpSp>
        <p:nvGrpSpPr>
          <p:cNvPr id="773298" name="Group 178"/>
          <p:cNvGrpSpPr>
            <a:grpSpLocks/>
          </p:cNvGrpSpPr>
          <p:nvPr/>
        </p:nvGrpSpPr>
        <p:grpSpPr bwMode="auto">
          <a:xfrm>
            <a:off x="2657787" y="3286253"/>
            <a:ext cx="3070225" cy="1290639"/>
            <a:chOff x="292" y="2836"/>
            <a:chExt cx="1934" cy="813"/>
          </a:xfrm>
        </p:grpSpPr>
        <p:sp>
          <p:nvSpPr>
            <p:cNvPr id="773267" name="Text Box 147"/>
            <p:cNvSpPr txBox="1">
              <a:spLocks noChangeAspect="1" noChangeArrowheads="1"/>
            </p:cNvSpPr>
            <p:nvPr/>
          </p:nvSpPr>
          <p:spPr bwMode="auto">
            <a:xfrm>
              <a:off x="797" y="3417"/>
              <a:ext cx="49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400"/>
                <a:t>abrasion</a:t>
              </a:r>
              <a:endParaRPr lang="de-DE">
                <a:latin typeface="Arial" charset="0"/>
              </a:endParaRPr>
            </a:p>
          </p:txBody>
        </p:sp>
        <p:grpSp>
          <p:nvGrpSpPr>
            <p:cNvPr id="773268" name="Group 148"/>
            <p:cNvGrpSpPr>
              <a:grpSpLocks noChangeAspect="1"/>
            </p:cNvGrpSpPr>
            <p:nvPr/>
          </p:nvGrpSpPr>
          <p:grpSpPr bwMode="auto">
            <a:xfrm>
              <a:off x="907" y="3158"/>
              <a:ext cx="253" cy="216"/>
              <a:chOff x="3087" y="1842"/>
              <a:chExt cx="504" cy="432"/>
            </a:xfrm>
          </p:grpSpPr>
          <p:sp>
            <p:nvSpPr>
              <p:cNvPr id="773269" name="Oval 149"/>
              <p:cNvSpPr>
                <a:spLocks noChangeAspect="1" noChangeArrowheads="1"/>
              </p:cNvSpPr>
              <p:nvPr/>
            </p:nvSpPr>
            <p:spPr bwMode="auto">
              <a:xfrm>
                <a:off x="3087" y="1842"/>
                <a:ext cx="288" cy="28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70" name="Oval 150"/>
              <p:cNvSpPr>
                <a:spLocks noChangeAspect="1" noChangeArrowheads="1"/>
              </p:cNvSpPr>
              <p:nvPr/>
            </p:nvSpPr>
            <p:spPr bwMode="auto">
              <a:xfrm>
                <a:off x="3279" y="2082"/>
                <a:ext cx="192" cy="19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71" name="AutoShape 151"/>
              <p:cNvSpPr>
                <a:spLocks noChangeAspect="1" noChangeArrowheads="1"/>
              </p:cNvSpPr>
              <p:nvPr/>
            </p:nvSpPr>
            <p:spPr bwMode="auto">
              <a:xfrm rot="-5400000">
                <a:off x="3207" y="2010"/>
                <a:ext cx="48" cy="192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72" name="Line 152"/>
              <p:cNvSpPr>
                <a:spLocks noChangeAspect="1" noChangeShapeType="1"/>
              </p:cNvSpPr>
              <p:nvPr/>
            </p:nvSpPr>
            <p:spPr bwMode="auto">
              <a:xfrm>
                <a:off x="3351" y="2010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73273" name="Group 153"/>
            <p:cNvGrpSpPr>
              <a:grpSpLocks noChangeAspect="1"/>
            </p:cNvGrpSpPr>
            <p:nvPr/>
          </p:nvGrpSpPr>
          <p:grpSpPr bwMode="auto">
            <a:xfrm>
              <a:off x="479" y="3158"/>
              <a:ext cx="340" cy="231"/>
              <a:chOff x="336" y="1680"/>
              <a:chExt cx="1344" cy="912"/>
            </a:xfrm>
          </p:grpSpPr>
          <p:sp>
            <p:nvSpPr>
              <p:cNvPr id="773274" name="Oval 154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75" name="Oval 155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76" name="Line 156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73277" name="Text Box 157"/>
            <p:cNvSpPr txBox="1">
              <a:spLocks noChangeAspect="1" noChangeArrowheads="1"/>
            </p:cNvSpPr>
            <p:nvPr/>
          </p:nvSpPr>
          <p:spPr bwMode="auto">
            <a:xfrm>
              <a:off x="1227" y="3420"/>
              <a:ext cx="47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400"/>
                <a:t>ablation</a:t>
              </a:r>
              <a:endParaRPr lang="de-DE">
                <a:latin typeface="Arial" charset="0"/>
              </a:endParaRPr>
            </a:p>
          </p:txBody>
        </p:sp>
        <p:grpSp>
          <p:nvGrpSpPr>
            <p:cNvPr id="773278" name="Group 158"/>
            <p:cNvGrpSpPr>
              <a:grpSpLocks noChangeAspect="1"/>
            </p:cNvGrpSpPr>
            <p:nvPr/>
          </p:nvGrpSpPr>
          <p:grpSpPr bwMode="auto">
            <a:xfrm>
              <a:off x="1268" y="3097"/>
              <a:ext cx="345" cy="333"/>
              <a:chOff x="3857" y="1661"/>
              <a:chExt cx="696" cy="672"/>
            </a:xfrm>
          </p:grpSpPr>
          <p:sp>
            <p:nvSpPr>
              <p:cNvPr id="773279" name="Oval 159"/>
              <p:cNvSpPr>
                <a:spLocks noChangeAspect="1" noChangeArrowheads="1"/>
              </p:cNvSpPr>
              <p:nvPr/>
            </p:nvSpPr>
            <p:spPr bwMode="auto">
              <a:xfrm>
                <a:off x="4049" y="1829"/>
                <a:ext cx="288" cy="288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0" name="Oval 160"/>
              <p:cNvSpPr>
                <a:spLocks noChangeAspect="1" noChangeArrowheads="1"/>
              </p:cNvSpPr>
              <p:nvPr/>
            </p:nvSpPr>
            <p:spPr bwMode="auto">
              <a:xfrm>
                <a:off x="4001" y="1805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1" name="Oval 161"/>
              <p:cNvSpPr>
                <a:spLocks noChangeAspect="1" noChangeArrowheads="1"/>
              </p:cNvSpPr>
              <p:nvPr/>
            </p:nvSpPr>
            <p:spPr bwMode="auto">
              <a:xfrm>
                <a:off x="3953" y="2045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2" name="Oval 162"/>
              <p:cNvSpPr>
                <a:spLocks noChangeAspect="1" noChangeArrowheads="1"/>
              </p:cNvSpPr>
              <p:nvPr/>
            </p:nvSpPr>
            <p:spPr bwMode="auto">
              <a:xfrm>
                <a:off x="4289" y="2189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3" name="Oval 163"/>
              <p:cNvSpPr>
                <a:spLocks noChangeAspect="1" noChangeArrowheads="1"/>
              </p:cNvSpPr>
              <p:nvPr/>
            </p:nvSpPr>
            <p:spPr bwMode="auto">
              <a:xfrm>
                <a:off x="4289" y="1805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4" name="Line 164"/>
              <p:cNvSpPr>
                <a:spLocks noChangeAspect="1" noChangeShapeType="1"/>
              </p:cNvSpPr>
              <p:nvPr/>
            </p:nvSpPr>
            <p:spPr bwMode="auto">
              <a:xfrm flipH="1">
                <a:off x="3857" y="2069"/>
                <a:ext cx="96" cy="7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5" name="Line 165"/>
              <p:cNvSpPr>
                <a:spLocks noChangeAspect="1" noChangeShapeType="1"/>
              </p:cNvSpPr>
              <p:nvPr/>
            </p:nvSpPr>
            <p:spPr bwMode="auto">
              <a:xfrm>
                <a:off x="4313" y="2213"/>
                <a:ext cx="72" cy="120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6" name="Line 166"/>
              <p:cNvSpPr>
                <a:spLocks noChangeAspect="1" noChangeShapeType="1"/>
              </p:cNvSpPr>
              <p:nvPr/>
            </p:nvSpPr>
            <p:spPr bwMode="auto">
              <a:xfrm flipV="1">
                <a:off x="4313" y="1757"/>
                <a:ext cx="120" cy="48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7" name="Line 167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953" y="1709"/>
                <a:ext cx="48" cy="96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8" name="Line 168"/>
              <p:cNvSpPr>
                <a:spLocks noChangeAspect="1" noChangeShapeType="1"/>
              </p:cNvSpPr>
              <p:nvPr/>
            </p:nvSpPr>
            <p:spPr bwMode="auto">
              <a:xfrm>
                <a:off x="4313" y="1973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89" name="Oval 169"/>
              <p:cNvSpPr>
                <a:spLocks noChangeAspect="1" noChangeArrowheads="1"/>
              </p:cNvSpPr>
              <p:nvPr/>
            </p:nvSpPr>
            <p:spPr bwMode="auto">
              <a:xfrm>
                <a:off x="4217" y="2045"/>
                <a:ext cx="24" cy="2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90" name="Oval 170"/>
              <p:cNvSpPr>
                <a:spLocks noChangeAspect="1" noChangeArrowheads="1"/>
              </p:cNvSpPr>
              <p:nvPr/>
            </p:nvSpPr>
            <p:spPr bwMode="auto">
              <a:xfrm>
                <a:off x="4217" y="1925"/>
                <a:ext cx="24" cy="2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91" name="Oval 171"/>
              <p:cNvSpPr>
                <a:spLocks noChangeAspect="1" noChangeArrowheads="1"/>
              </p:cNvSpPr>
              <p:nvPr/>
            </p:nvSpPr>
            <p:spPr bwMode="auto">
              <a:xfrm>
                <a:off x="4121" y="1973"/>
                <a:ext cx="24" cy="2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92" name="Oval 172"/>
              <p:cNvSpPr>
                <a:spLocks noChangeAspect="1" noChangeArrowheads="1"/>
              </p:cNvSpPr>
              <p:nvPr/>
            </p:nvSpPr>
            <p:spPr bwMode="auto">
              <a:xfrm>
                <a:off x="4121" y="2189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93" name="Oval 173"/>
              <p:cNvSpPr>
                <a:spLocks noChangeAspect="1" noChangeArrowheads="1"/>
              </p:cNvSpPr>
              <p:nvPr/>
            </p:nvSpPr>
            <p:spPr bwMode="auto">
              <a:xfrm>
                <a:off x="4169" y="1733"/>
                <a:ext cx="24" cy="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94" name="Line 174"/>
              <p:cNvSpPr>
                <a:spLocks noChangeAspect="1" noChangeShapeType="1"/>
              </p:cNvSpPr>
              <p:nvPr/>
            </p:nvSpPr>
            <p:spPr bwMode="auto">
              <a:xfrm flipV="1">
                <a:off x="4169" y="1661"/>
                <a:ext cx="0" cy="72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73295" name="Line 175"/>
              <p:cNvSpPr>
                <a:spLocks noChangeAspect="1" noChangeShapeType="1"/>
              </p:cNvSpPr>
              <p:nvPr/>
            </p:nvSpPr>
            <p:spPr bwMode="auto">
              <a:xfrm flipH="1">
                <a:off x="4097" y="2213"/>
                <a:ext cx="24" cy="120"/>
              </a:xfrm>
              <a:prstGeom prst="line">
                <a:avLst/>
              </a:prstGeom>
              <a:noFill/>
              <a:ln w="15875">
                <a:solidFill>
                  <a:srgbClr val="00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73296" name="Text Box 176"/>
            <p:cNvSpPr txBox="1">
              <a:spLocks noChangeArrowheads="1"/>
            </p:cNvSpPr>
            <p:nvPr/>
          </p:nvSpPr>
          <p:spPr bwMode="auto">
            <a:xfrm>
              <a:off x="317" y="2871"/>
              <a:ext cx="18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00CC"/>
                  </a:solidFill>
                </a:rPr>
                <a:t>Production of isomeric beams:</a:t>
              </a:r>
            </a:p>
          </p:txBody>
        </p:sp>
        <p:sp>
          <p:nvSpPr>
            <p:cNvPr id="773297" name="Rectangle 177"/>
            <p:cNvSpPr>
              <a:spLocks noChangeArrowheads="1"/>
            </p:cNvSpPr>
            <p:nvPr/>
          </p:nvSpPr>
          <p:spPr bwMode="auto">
            <a:xfrm>
              <a:off x="292" y="2836"/>
              <a:ext cx="1934" cy="81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73299" name="Text Box 179"/>
          <p:cNvSpPr txBox="1">
            <a:spLocks noChangeArrowheads="1"/>
          </p:cNvSpPr>
          <p:nvPr/>
        </p:nvSpPr>
        <p:spPr bwMode="auto">
          <a:xfrm>
            <a:off x="1821498" y="4700890"/>
            <a:ext cx="44483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charset="0"/>
              <a:buChar char="v"/>
            </a:pPr>
            <a:r>
              <a:rPr lang="de-DE" sz="1400" dirty="0"/>
              <a:t> </a:t>
            </a:r>
            <a:r>
              <a:rPr lang="de-DE" b="1" dirty="0"/>
              <a:t>in 20% of all cases the fragment is excited</a:t>
            </a:r>
          </a:p>
        </p:txBody>
      </p:sp>
      <p:sp>
        <p:nvSpPr>
          <p:cNvPr id="773300" name="Text Box 180"/>
          <p:cNvSpPr txBox="1">
            <a:spLocks noChangeArrowheads="1"/>
          </p:cNvSpPr>
          <p:nvPr/>
        </p:nvSpPr>
        <p:spPr bwMode="auto">
          <a:xfrm>
            <a:off x="7016750" y="1420459"/>
            <a:ext cx="2090690" cy="5131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anchor="ctr">
            <a:noAutofit/>
          </a:bodyPr>
          <a:lstStyle/>
          <a:p>
            <a:pPr algn="ctr"/>
            <a:r>
              <a:rPr lang="el-GR" sz="2000" b="1" dirty="0" smtClean="0">
                <a:cs typeface="Times New Roman" charset="0"/>
              </a:rPr>
              <a:t>π</a:t>
            </a:r>
            <a:r>
              <a:rPr lang="de-DE" sz="2000" b="1" dirty="0" smtClean="0">
                <a:cs typeface="Times New Roman" charset="0"/>
              </a:rPr>
              <a:t>(f</a:t>
            </a:r>
            <a:r>
              <a:rPr lang="de-DE" sz="2000" b="1" baseline="-25000" dirty="0" smtClean="0">
                <a:cs typeface="Times New Roman" charset="0"/>
              </a:rPr>
              <a:t>7/2</a:t>
            </a:r>
            <a:r>
              <a:rPr lang="de-DE" sz="2000" b="1" dirty="0">
                <a:cs typeface="Times New Roman" charset="0"/>
              </a:rPr>
              <a:t>)</a:t>
            </a:r>
            <a:r>
              <a:rPr lang="de-DE" sz="2000" b="1" baseline="30000" dirty="0">
                <a:cs typeface="Times New Roman" charset="0"/>
              </a:rPr>
              <a:t>-</a:t>
            </a:r>
            <a:r>
              <a:rPr lang="de-DE" sz="2000" b="1" baseline="30000" dirty="0" smtClean="0">
                <a:cs typeface="Times New Roman" charset="0"/>
              </a:rPr>
              <a:t>2 </a:t>
            </a:r>
            <a:r>
              <a:rPr lang="de-DE" sz="2000" b="1" dirty="0" smtClean="0">
                <a:cs typeface="Times New Roman" charset="0"/>
              </a:rPr>
              <a:t> x  </a:t>
            </a:r>
            <a:r>
              <a:rPr lang="en-US" sz="2000" b="1" dirty="0" smtClean="0">
                <a:cs typeface="Times New Roman" charset="0"/>
              </a:rPr>
              <a:t>ν</a:t>
            </a:r>
            <a:r>
              <a:rPr lang="de-DE" sz="2000" b="1" dirty="0" smtClean="0">
                <a:cs typeface="Times New Roman" charset="0"/>
              </a:rPr>
              <a:t>(f</a:t>
            </a:r>
            <a:r>
              <a:rPr lang="de-DE" sz="2000" b="1" baseline="-25000" dirty="0" smtClean="0">
                <a:cs typeface="Times New Roman" charset="0"/>
              </a:rPr>
              <a:t>7/2</a:t>
            </a:r>
            <a:r>
              <a:rPr lang="de-DE" sz="2000" b="1" dirty="0">
                <a:cs typeface="Times New Roman" charset="0"/>
              </a:rPr>
              <a:t>)</a:t>
            </a:r>
            <a:r>
              <a:rPr lang="de-DE" sz="2000" b="1" baseline="30000" dirty="0">
                <a:cs typeface="Times New Roman" charset="0"/>
              </a:rPr>
              <a:t>-2</a:t>
            </a:r>
            <a:r>
              <a:rPr lang="de-DE" sz="2000" b="1" dirty="0" smtClean="0">
                <a:cs typeface="Times New Roman" charset="0"/>
              </a:rPr>
              <a:t> </a:t>
            </a:r>
            <a:endParaRPr lang="el-GR" sz="2000" b="1" dirty="0">
              <a:cs typeface="Times New Roman" charset="0"/>
            </a:endParaRPr>
          </a:p>
        </p:txBody>
      </p:sp>
      <p:sp>
        <p:nvSpPr>
          <p:cNvPr id="773303" name="Text Box 183"/>
          <p:cNvSpPr txBox="1">
            <a:spLocks noChangeArrowheads="1"/>
          </p:cNvSpPr>
          <p:nvPr/>
        </p:nvSpPr>
        <p:spPr bwMode="auto">
          <a:xfrm>
            <a:off x="7016750" y="5356225"/>
            <a:ext cx="71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400"/>
              <a:t>t</a:t>
            </a:r>
            <a:r>
              <a:rPr lang="de-DE" sz="1400" baseline="-25000">
                <a:cs typeface="Times New Roman" charset="0"/>
              </a:rPr>
              <a:t>½</a:t>
            </a:r>
            <a:r>
              <a:rPr lang="de-DE" sz="1400">
                <a:cs typeface="Times New Roman" charset="0"/>
              </a:rPr>
              <a:t>=8 ps</a:t>
            </a:r>
          </a:p>
        </p:txBody>
      </p:sp>
      <p:sp>
        <p:nvSpPr>
          <p:cNvPr id="773304" name="Text Box 184"/>
          <p:cNvSpPr txBox="1">
            <a:spLocks noChangeArrowheads="1"/>
          </p:cNvSpPr>
          <p:nvPr/>
        </p:nvSpPr>
        <p:spPr bwMode="auto">
          <a:xfrm>
            <a:off x="7016750" y="5661025"/>
            <a:ext cx="682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1400">
                <a:cs typeface="Times New Roman" charset="0"/>
              </a:rPr>
              <a:t>β</a:t>
            </a:r>
            <a:r>
              <a:rPr lang="de-DE" sz="1400">
                <a:cs typeface="Times New Roman" charset="0"/>
              </a:rPr>
              <a:t>≈0.23</a:t>
            </a:r>
            <a:endParaRPr lang="el-GR" sz="1400">
              <a:cs typeface="Times New Roman" charset="0"/>
            </a:endParaRPr>
          </a:p>
        </p:txBody>
      </p:sp>
      <p:sp>
        <p:nvSpPr>
          <p:cNvPr id="773305" name="Text Box 185"/>
          <p:cNvSpPr txBox="1">
            <a:spLocks noChangeArrowheads="1"/>
          </p:cNvSpPr>
          <p:nvPr/>
        </p:nvSpPr>
        <p:spPr bwMode="auto">
          <a:xfrm>
            <a:off x="334010" y="6132504"/>
            <a:ext cx="50727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C00000"/>
                </a:solidFill>
                <a:cs typeface="Arial" charset="0"/>
              </a:rPr>
              <a:t>K.L. </a:t>
            </a:r>
            <a:r>
              <a:rPr lang="es-ES" sz="1600" dirty="0" err="1">
                <a:solidFill>
                  <a:srgbClr val="C00000"/>
                </a:solidFill>
                <a:cs typeface="Arial" charset="0"/>
              </a:rPr>
              <a:t>Yurkewicz</a:t>
            </a:r>
            <a:r>
              <a:rPr lang="es-ES" sz="1600" dirty="0">
                <a:solidFill>
                  <a:srgbClr val="C00000"/>
                </a:solidFill>
                <a:cs typeface="Arial" charset="0"/>
              </a:rPr>
              <a:t> </a:t>
            </a:r>
            <a:r>
              <a:rPr lang="es-ES" sz="1600" i="1" dirty="0">
                <a:solidFill>
                  <a:srgbClr val="C00000"/>
                </a:solidFill>
                <a:cs typeface="Arial" charset="0"/>
              </a:rPr>
              <a:t>et al</a:t>
            </a:r>
            <a:r>
              <a:rPr lang="es-ES" sz="1600" dirty="0">
                <a:solidFill>
                  <a:srgbClr val="C00000"/>
                </a:solidFill>
                <a:cs typeface="Arial" charset="0"/>
              </a:rPr>
              <a:t>., </a:t>
            </a:r>
            <a:r>
              <a:rPr lang="es-ES" sz="1600" dirty="0" err="1">
                <a:solidFill>
                  <a:srgbClr val="C00000"/>
                </a:solidFill>
                <a:cs typeface="Arial" charset="0"/>
              </a:rPr>
              <a:t>Phys</a:t>
            </a:r>
            <a:r>
              <a:rPr lang="es-ES" sz="1600" dirty="0">
                <a:solidFill>
                  <a:srgbClr val="C00000"/>
                </a:solidFill>
                <a:cs typeface="Arial" charset="0"/>
              </a:rPr>
              <a:t>. Rev. </a:t>
            </a:r>
            <a:r>
              <a:rPr lang="es-ES" sz="1600" dirty="0" smtClean="0">
                <a:solidFill>
                  <a:srgbClr val="C00000"/>
                </a:solidFill>
                <a:cs typeface="Arial" charset="0"/>
              </a:rPr>
              <a:t>C70, 034301 (2004). </a:t>
            </a:r>
            <a:endParaRPr lang="es-ES" sz="16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15" y="852096"/>
            <a:ext cx="234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A</a:t>
            </a:r>
            <a:r>
              <a:rPr lang="de-DE" dirty="0">
                <a:latin typeface="Arial"/>
                <a:cs typeface="Arial"/>
              </a:rPr>
              <a:t>. </a:t>
            </a:r>
            <a:r>
              <a:rPr lang="de-DE" dirty="0" err="1" smtClean="0">
                <a:latin typeface="Arial"/>
                <a:cs typeface="Arial"/>
              </a:rPr>
              <a:t>Gadea</a:t>
            </a:r>
            <a:r>
              <a:rPr lang="de-DE" dirty="0" smtClean="0">
                <a:latin typeface="Arial"/>
                <a:cs typeface="Arial"/>
              </a:rPr>
              <a:t>, </a:t>
            </a:r>
            <a:r>
              <a:rPr lang="de-DE" dirty="0" err="1" smtClean="0">
                <a:latin typeface="Arial"/>
                <a:cs typeface="Arial"/>
              </a:rPr>
              <a:t>C.Ur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i="1" dirty="0" smtClean="0">
                <a:latin typeface="Arial"/>
                <a:cs typeface="Arial"/>
              </a:rPr>
              <a:t>et </a:t>
            </a:r>
            <a:r>
              <a:rPr lang="de-DE" i="1" dirty="0">
                <a:latin typeface="Arial"/>
                <a:cs typeface="Arial"/>
              </a:rPr>
              <a:t>al</a:t>
            </a:r>
            <a:r>
              <a:rPr lang="de-DE" dirty="0" smtClean="0">
                <a:latin typeface="Arial"/>
                <a:cs typeface="Arial"/>
              </a:rPr>
              <a:t>.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0" y="-14867"/>
            <a:ext cx="9144000" cy="776867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          S433               Coulomb Excitation of the </a:t>
            </a:r>
          </a:p>
          <a:p>
            <a:pPr algn="l"/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                    Band-terminating 12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+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Yrast</a:t>
            </a:r>
            <a:r>
              <a:rPr lang="en-US" sz="2800" b="1" dirty="0" smtClean="0">
                <a:solidFill>
                  <a:schemeClr val="bg1"/>
                </a:solidFill>
              </a:rPr>
              <a:t>  Trap in 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52</a:t>
            </a:r>
            <a:r>
              <a:rPr lang="en-US" sz="2800" b="1" dirty="0" smtClean="0">
                <a:solidFill>
                  <a:schemeClr val="bg1"/>
                </a:solidFill>
              </a:rPr>
              <a:t>Fe </a:t>
            </a:r>
            <a:endParaRPr lang="sv-SE" sz="2800" b="1" dirty="0">
              <a:solidFill>
                <a:schemeClr val="bg1"/>
              </a:solidFill>
            </a:endParaRPr>
          </a:p>
        </p:txBody>
      </p:sp>
      <p:pic>
        <p:nvPicPr>
          <p:cNvPr id="84" name="Picture 83" descr="logoAgat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19112"/>
          <a:stretch/>
        </p:blipFill>
        <p:spPr bwMode="auto">
          <a:xfrm>
            <a:off x="-22302" y="5093"/>
            <a:ext cx="752302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-23472"/>
            <a:ext cx="1051560" cy="788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6" name="Rectangle 85"/>
          <p:cNvSpPr/>
          <p:nvPr/>
        </p:nvSpPr>
        <p:spPr>
          <a:xfrm>
            <a:off x="2470785" y="1621693"/>
            <a:ext cx="593726" cy="603125"/>
          </a:xfrm>
          <a:prstGeom prst="rect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52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Fe</a:t>
            </a:r>
            <a:endParaRPr lang="sv-S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12"/>
          <p:cNvPicPr/>
          <p:nvPr/>
        </p:nvPicPr>
        <p:blipFill>
          <a:blip r:embed="rId2" cstate="print"/>
          <a:srcRect l="10356" t="41256" r="26569" b="7011"/>
          <a:stretch>
            <a:fillRect/>
          </a:stretch>
        </p:blipFill>
        <p:spPr bwMode="auto">
          <a:xfrm>
            <a:off x="4286216" y="3573550"/>
            <a:ext cx="485778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1"/>
          <p:cNvGrpSpPr/>
          <p:nvPr/>
        </p:nvGrpSpPr>
        <p:grpSpPr>
          <a:xfrm>
            <a:off x="-2905357" y="928937"/>
            <a:ext cx="7135791" cy="2988860"/>
            <a:chOff x="2112136" y="2855282"/>
            <a:chExt cx="7135791" cy="298886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8" t="36036" r="31338" b="29098"/>
            <a:stretch/>
          </p:blipFill>
          <p:spPr bwMode="auto">
            <a:xfrm>
              <a:off x="2112136" y="2855282"/>
              <a:ext cx="7135791" cy="298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e 5"/>
            <p:cNvSpPr/>
            <p:nvPr/>
          </p:nvSpPr>
          <p:spPr>
            <a:xfrm>
              <a:off x="7211766" y="3940532"/>
              <a:ext cx="1000132" cy="100013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8"/>
            <p:cNvSpPr/>
            <p:nvPr/>
          </p:nvSpPr>
          <p:spPr>
            <a:xfrm>
              <a:off x="7997584" y="3583342"/>
              <a:ext cx="714380" cy="714380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9338" r="84328" b="83816"/>
          <a:stretch/>
        </p:blipFill>
        <p:spPr bwMode="auto">
          <a:xfrm>
            <a:off x="-20256" y="1896790"/>
            <a:ext cx="2088109" cy="58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719487" y="2853901"/>
            <a:ext cx="23042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RPA predictions: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SKL2, SLY5, …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calculations for </a:t>
            </a:r>
            <a:r>
              <a:rPr kumimoji="0" lang="en-US" sz="1600" b="1" i="0" u="none" strike="noStrike" kern="0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64</a:t>
            </a:r>
            <a:r>
              <a:rPr kumimoji="0" lang="en-US" sz="1600" b="1" i="0" u="none" strike="noStrike" kern="0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Fe.</a:t>
            </a:r>
            <a:endParaRPr kumimoji="0" lang="en-US" sz="1600" b="1" i="0" u="none" strike="noStrike" kern="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sellaDiTesto 17"/>
          <p:cNvSpPr txBox="1"/>
          <p:nvPr/>
        </p:nvSpPr>
        <p:spPr>
          <a:xfrm>
            <a:off x="6306617" y="3748520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latin typeface="+mj-lt"/>
              </a:rPr>
              <a:t>  GDR</a:t>
            </a:r>
          </a:p>
        </p:txBody>
      </p:sp>
      <p:sp>
        <p:nvSpPr>
          <p:cNvPr id="2" name="Rettangolo arrotondato 14"/>
          <p:cNvSpPr/>
          <p:nvPr/>
        </p:nvSpPr>
        <p:spPr>
          <a:xfrm>
            <a:off x="4719487" y="1453122"/>
            <a:ext cx="3851920" cy="1181397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3"/>
          <p:cNvSpPr/>
          <p:nvPr/>
        </p:nvSpPr>
        <p:spPr>
          <a:xfrm>
            <a:off x="4796285" y="1525876"/>
            <a:ext cx="3821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C00000"/>
                </a:solidFill>
                <a:latin typeface="Lucida Console" pitchFamily="49" charset="0"/>
              </a:rPr>
              <a:t>P</a:t>
            </a:r>
            <a:r>
              <a:rPr lang="en-GB" sz="1400" dirty="0" smtClean="0">
                <a:solidFill>
                  <a:srgbClr val="C00000"/>
                </a:solidFill>
                <a:latin typeface="Lucida Console" pitchFamily="49" charset="0"/>
              </a:rPr>
              <a:t>roperties of the </a:t>
            </a:r>
            <a:r>
              <a:rPr lang="en-GB" sz="1400" b="1" dirty="0" smtClean="0">
                <a:solidFill>
                  <a:srgbClr val="C00000"/>
                </a:solidFill>
                <a:latin typeface="Lucida Console" pitchFamily="49" charset="0"/>
              </a:rPr>
              <a:t>PDR in </a:t>
            </a:r>
            <a:r>
              <a:rPr lang="en-GB" sz="1400" b="1" baseline="30000" dirty="0" smtClean="0">
                <a:solidFill>
                  <a:srgbClr val="C00000"/>
                </a:solidFill>
                <a:latin typeface="Lucida Console" pitchFamily="49" charset="0"/>
              </a:rPr>
              <a:t>64</a:t>
            </a:r>
            <a:r>
              <a:rPr lang="en-GB" sz="1400" b="1" dirty="0" smtClean="0">
                <a:solidFill>
                  <a:srgbClr val="C00000"/>
                </a:solidFill>
                <a:latin typeface="Lucida Console" pitchFamily="49" charset="0"/>
              </a:rPr>
              <a:t>Fe </a:t>
            </a:r>
            <a:r>
              <a:rPr lang="en-GB" sz="1400" dirty="0" smtClean="0">
                <a:solidFill>
                  <a:srgbClr val="C00000"/>
                </a:solidFill>
                <a:latin typeface="Lucida Console" pitchFamily="49" charset="0"/>
              </a:rPr>
              <a:t>and</a:t>
            </a:r>
          </a:p>
          <a:p>
            <a:pPr algn="ctr"/>
            <a:r>
              <a:rPr lang="en-GB" sz="1400" dirty="0" smtClean="0">
                <a:solidFill>
                  <a:srgbClr val="C00000"/>
                </a:solidFill>
                <a:latin typeface="Lucida Console" pitchFamily="49" charset="0"/>
              </a:rPr>
              <a:t>the </a:t>
            </a:r>
            <a:r>
              <a:rPr lang="en-GB" sz="1400" b="1" u="sng" dirty="0" smtClean="0">
                <a:solidFill>
                  <a:srgbClr val="C00000"/>
                </a:solidFill>
                <a:latin typeface="Lucida Console" pitchFamily="49" charset="0"/>
              </a:rPr>
              <a:t>neutron skin</a:t>
            </a:r>
            <a:r>
              <a:rPr lang="en-GB" sz="1400" b="1" dirty="0" smtClean="0">
                <a:solidFill>
                  <a:srgbClr val="C00000"/>
                </a:solidFill>
                <a:latin typeface="Lucida Console" pitchFamily="49" charset="0"/>
              </a:rPr>
              <a:t>, </a:t>
            </a:r>
            <a:r>
              <a:rPr lang="en-GB" sz="1400" dirty="0" smtClean="0">
                <a:solidFill>
                  <a:srgbClr val="C00000"/>
                </a:solidFill>
                <a:latin typeface="Lucida Console" pitchFamily="49" charset="0"/>
              </a:rPr>
              <a:t>following the line of the 2005 RISING experiment </a:t>
            </a:r>
            <a:r>
              <a:rPr lang="en-GB" sz="1400" dirty="0">
                <a:solidFill>
                  <a:srgbClr val="C00000"/>
                </a:solidFill>
                <a:latin typeface="Lucida Console" pitchFamily="49" charset="0"/>
              </a:rPr>
              <a:t>o</a:t>
            </a:r>
            <a:r>
              <a:rPr lang="en-GB" sz="1400" dirty="0" smtClean="0">
                <a:solidFill>
                  <a:srgbClr val="C00000"/>
                </a:solidFill>
                <a:latin typeface="Lucida Console" pitchFamily="49" charset="0"/>
              </a:rPr>
              <a:t>n </a:t>
            </a:r>
            <a:r>
              <a:rPr lang="en-GB" sz="1400" baseline="30000" dirty="0" smtClean="0">
                <a:solidFill>
                  <a:srgbClr val="C00000"/>
                </a:solidFill>
                <a:latin typeface="Lucida Console" pitchFamily="49" charset="0"/>
              </a:rPr>
              <a:t>68</a:t>
            </a:r>
            <a:r>
              <a:rPr lang="en-GB" sz="1400" dirty="0" smtClean="0">
                <a:solidFill>
                  <a:srgbClr val="C00000"/>
                </a:solidFill>
                <a:latin typeface="Lucida Console" pitchFamily="49" charset="0"/>
              </a:rPr>
              <a:t>Ni</a:t>
            </a:r>
            <a:endParaRPr lang="en-GB" sz="1400" dirty="0" smtClean="0">
              <a:solidFill>
                <a:srgbClr val="C00000"/>
              </a:solidFill>
            </a:endParaRPr>
          </a:p>
        </p:txBody>
      </p:sp>
      <p:sp>
        <p:nvSpPr>
          <p:cNvPr id="25" name="Rettangolo 25"/>
          <p:cNvSpPr/>
          <p:nvPr/>
        </p:nvSpPr>
        <p:spPr>
          <a:xfrm>
            <a:off x="45403" y="4021483"/>
            <a:ext cx="845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</a:rPr>
              <a:t>RISING </a:t>
            </a:r>
            <a:endParaRPr lang="it-IT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6" name="Gruppo 20"/>
          <p:cNvGrpSpPr/>
          <p:nvPr/>
        </p:nvGrpSpPr>
        <p:grpSpPr>
          <a:xfrm>
            <a:off x="923192" y="4015090"/>
            <a:ext cx="3307242" cy="2240182"/>
            <a:chOff x="679269" y="627017"/>
            <a:chExt cx="4323805" cy="3095897"/>
          </a:xfrm>
        </p:grpSpPr>
        <p:sp>
          <p:nvSpPr>
            <p:cNvPr id="27" name="Rettangolo 26"/>
            <p:cNvSpPr/>
            <p:nvPr/>
          </p:nvSpPr>
          <p:spPr>
            <a:xfrm>
              <a:off x="679269" y="627017"/>
              <a:ext cx="4323805" cy="309589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8" name="Immagine 27"/>
            <p:cNvPicPr/>
            <p:nvPr/>
          </p:nvPicPr>
          <p:blipFill rotWithShape="1">
            <a:blip r:embed="rId2" cstate="print"/>
            <a:srcRect l="45605" t="7472" r="26569" b="57257"/>
            <a:stretch/>
          </p:blipFill>
          <p:spPr bwMode="auto">
            <a:xfrm>
              <a:off x="695460" y="638261"/>
              <a:ext cx="3816611" cy="3023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CasellaDiTesto 7"/>
          <p:cNvSpPr txBox="1"/>
          <p:nvPr/>
        </p:nvSpPr>
        <p:spPr>
          <a:xfrm>
            <a:off x="1414509" y="1897873"/>
            <a:ext cx="653344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00"/>
                </a:solidFill>
              </a:rPr>
              <a:t>LISE</a:t>
            </a:r>
            <a:r>
              <a:rPr lang="it-IT" sz="1600" baseline="30000" dirty="0" smtClean="0">
                <a:solidFill>
                  <a:srgbClr val="000000"/>
                </a:solidFill>
              </a:rPr>
              <a:t>++</a:t>
            </a:r>
            <a:endParaRPr lang="it-IT" sz="1600" baseline="30000" dirty="0">
              <a:solidFill>
                <a:srgbClr val="000000"/>
              </a:solidFill>
            </a:endParaRPr>
          </a:p>
        </p:txBody>
      </p:sp>
      <p:sp>
        <p:nvSpPr>
          <p:cNvPr id="29" name="Rettangolo 25"/>
          <p:cNvSpPr/>
          <p:nvPr/>
        </p:nvSpPr>
        <p:spPr>
          <a:xfrm>
            <a:off x="923192" y="6247136"/>
            <a:ext cx="3210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</a:rPr>
              <a:t>O.Wieland </a:t>
            </a:r>
            <a:r>
              <a:rPr lang="it-IT" sz="1400" b="1" i="1" dirty="0">
                <a:solidFill>
                  <a:srgbClr val="C00000"/>
                </a:solidFill>
              </a:rPr>
              <a:t>et al</a:t>
            </a:r>
            <a:r>
              <a:rPr lang="it-IT" sz="1400" b="1" dirty="0" smtClean="0">
                <a:solidFill>
                  <a:srgbClr val="C00000"/>
                </a:solidFill>
              </a:rPr>
              <a:t>., </a:t>
            </a:r>
            <a:r>
              <a:rPr lang="it-IT" sz="1400" b="1" dirty="0">
                <a:solidFill>
                  <a:srgbClr val="C00000"/>
                </a:solidFill>
              </a:rPr>
              <a:t>PRL 102, 092502 (2009)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3463" y="928937"/>
            <a:ext cx="332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latin typeface="Comic Sans MS"/>
                <a:cs typeface="Comic Sans MS"/>
              </a:rPr>
              <a:t> </a:t>
            </a:r>
            <a:r>
              <a:rPr lang="de-DE" dirty="0" smtClean="0">
                <a:latin typeface="Arial"/>
                <a:cs typeface="Arial"/>
              </a:rPr>
              <a:t>O</a:t>
            </a:r>
            <a:r>
              <a:rPr lang="de-DE" dirty="0">
                <a:latin typeface="Arial"/>
                <a:cs typeface="Arial"/>
              </a:rPr>
              <a:t>. </a:t>
            </a:r>
            <a:r>
              <a:rPr lang="de-DE" dirty="0" smtClean="0">
                <a:latin typeface="Arial"/>
                <a:cs typeface="Arial"/>
              </a:rPr>
              <a:t>Wieland, M. </a:t>
            </a:r>
            <a:r>
              <a:rPr lang="de-DE" dirty="0" err="1" smtClean="0">
                <a:latin typeface="Arial"/>
                <a:cs typeface="Arial"/>
              </a:rPr>
              <a:t>Kmiecik</a:t>
            </a:r>
            <a:r>
              <a:rPr lang="de-DE" dirty="0" smtClean="0">
                <a:latin typeface="Arial"/>
                <a:cs typeface="Arial"/>
              </a:rPr>
              <a:t>  </a:t>
            </a:r>
            <a:r>
              <a:rPr lang="de-DE" i="1" dirty="0">
                <a:latin typeface="Arial"/>
                <a:cs typeface="Arial"/>
              </a:rPr>
              <a:t>et al</a:t>
            </a:r>
            <a:r>
              <a:rPr lang="de-DE" dirty="0" smtClean="0">
                <a:latin typeface="Arial"/>
                <a:cs typeface="Arial"/>
              </a:rPr>
              <a:t>.</a:t>
            </a:r>
            <a:endParaRPr lang="en-GB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-14867"/>
            <a:ext cx="9144000" cy="776867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          S430               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          Fine Structure of the Pygmy Resonance in 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64</a:t>
            </a:r>
            <a:r>
              <a:rPr lang="en-US" sz="2800" b="1" dirty="0" smtClean="0">
                <a:solidFill>
                  <a:schemeClr val="bg1"/>
                </a:solidFill>
              </a:rPr>
              <a:t>Fe </a:t>
            </a:r>
            <a:endParaRPr lang="sv-SE" sz="2800" b="1" dirty="0">
              <a:solidFill>
                <a:schemeClr val="bg1"/>
              </a:solidFill>
            </a:endParaRPr>
          </a:p>
        </p:txBody>
      </p:sp>
      <p:pic>
        <p:nvPicPr>
          <p:cNvPr id="21" name="Picture 20" descr="logoAg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19112"/>
          <a:stretch/>
        </p:blipFill>
        <p:spPr bwMode="auto">
          <a:xfrm>
            <a:off x="-22302" y="5093"/>
            <a:ext cx="752302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0" y="-23472"/>
            <a:ext cx="1051560" cy="7886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Rectangle 22"/>
          <p:cNvSpPr/>
          <p:nvPr/>
        </p:nvSpPr>
        <p:spPr>
          <a:xfrm>
            <a:off x="2397475" y="2263200"/>
            <a:ext cx="650525" cy="603125"/>
          </a:xfrm>
          <a:prstGeom prst="rect">
            <a:avLst/>
          </a:prstGeom>
          <a:solidFill>
            <a:srgbClr val="2118C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64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Fe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79909" y="1060809"/>
            <a:ext cx="650525" cy="603125"/>
          </a:xfrm>
          <a:prstGeom prst="rect">
            <a:avLst/>
          </a:prstGeom>
          <a:solidFill>
            <a:srgbClr val="2118C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68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Ni</a:t>
            </a:r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FAIR Context</a:t>
            </a:r>
          </a:p>
          <a:p>
            <a:r>
              <a:rPr lang="el-GR" dirty="0" smtClean="0"/>
              <a:t>γ</a:t>
            </a:r>
            <a:r>
              <a:rPr lang="en-US" dirty="0" smtClean="0"/>
              <a:t>-ray Spectroscopy at Relativistic Energies </a:t>
            </a:r>
          </a:p>
          <a:p>
            <a:r>
              <a:rPr lang="en-US" dirty="0" smtClean="0"/>
              <a:t>Commissioning 2012</a:t>
            </a:r>
          </a:p>
          <a:p>
            <a:r>
              <a:rPr lang="en-US" dirty="0" smtClean="0"/>
              <a:t>Performed Experiments 2012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(No Experiments in 2013)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Planned Experiments 2014</a:t>
            </a:r>
          </a:p>
          <a:p>
            <a:r>
              <a:rPr lang="en-US" dirty="0" smtClean="0"/>
              <a:t>Summary &amp; Outlook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bg1"/>
                </a:solidFill>
              </a:rPr>
              <a:t>     </a:t>
            </a: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 err="1" smtClean="0">
                <a:solidFill>
                  <a:schemeClr val="bg1"/>
                </a:solidFill>
              </a:rPr>
              <a:t>PreSPEC</a:t>
            </a:r>
            <a:r>
              <a:rPr lang="en-US" b="1" dirty="0" smtClean="0">
                <a:solidFill>
                  <a:schemeClr val="bg1"/>
                </a:solidFill>
              </a:rPr>
              <a:t>-AGATA Campaign  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logoAg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0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2163762"/>
          </a:xfrm>
        </p:spPr>
        <p:txBody>
          <a:bodyPr>
            <a:normAutofit/>
          </a:bodyPr>
          <a:lstStyle/>
          <a:p>
            <a:r>
              <a:rPr lang="en-US" dirty="0" smtClean="0"/>
              <a:t>2013 Experiments</a:t>
            </a:r>
            <a:br>
              <a:rPr lang="en-US" dirty="0" smtClean="0"/>
            </a:br>
            <a:r>
              <a:rPr lang="en-US" sz="3600" dirty="0" smtClean="0"/>
              <a:t>N/A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4808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2163762"/>
          </a:xfrm>
        </p:spPr>
        <p:txBody>
          <a:bodyPr>
            <a:normAutofit/>
          </a:bodyPr>
          <a:lstStyle/>
          <a:p>
            <a:r>
              <a:rPr lang="en-US" dirty="0" smtClean="0"/>
              <a:t>2014 Experiments</a:t>
            </a:r>
            <a:br>
              <a:rPr lang="en-US" dirty="0" smtClean="0"/>
            </a:br>
            <a:r>
              <a:rPr lang="en-US" sz="3600" dirty="0" smtClean="0"/>
              <a:t>Remainders from 2012 part of the Campaign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54057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768" y="1143000"/>
            <a:ext cx="8693688" cy="533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Core ingredients (and more!) of HISPEC successfully </a:t>
            </a: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commissioned in phase with original FAIR timeline</a:t>
            </a:r>
          </a:p>
          <a:p>
            <a:endParaRPr lang="en-GB" sz="800" b="1" dirty="0">
              <a:solidFill>
                <a:srgbClr val="FF0000"/>
              </a:solidFill>
              <a:ea typeface="Wingdings"/>
              <a:cs typeface="Arial"/>
              <a:sym typeface="Wingdings"/>
            </a:endParaRPr>
          </a:p>
          <a:p>
            <a:r>
              <a:rPr lang="en-GB" sz="2000" b="1" dirty="0" err="1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PreSPEC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-HISPEC-DESPEC equipment ‘readily’ available</a:t>
            </a: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for Super-FRS commissioning  … </a:t>
            </a:r>
            <a:r>
              <a:rPr lang="en-GB" sz="2000" b="1" dirty="0" smtClean="0">
                <a:solidFill>
                  <a:srgbClr val="C00000"/>
                </a:solidFill>
                <a:ea typeface="Wingdings"/>
                <a:cs typeface="Arial"/>
                <a:sym typeface="Wingdings"/>
              </a:rPr>
              <a:t>in 2019+</a:t>
            </a:r>
          </a:p>
          <a:p>
            <a:endParaRPr lang="en-GB" sz="800" b="1" dirty="0" smtClean="0">
              <a:solidFill>
                <a:srgbClr val="C00000"/>
              </a:solidFill>
              <a:ea typeface="Wingdings"/>
              <a:cs typeface="Arial"/>
              <a:sym typeface="Wingdings"/>
            </a:endParaRP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5 out of 8 </a:t>
            </a: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approved PRESPEC-AGATA experiments conducted 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2012, </a:t>
            </a: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at least 4 with anticipated physics results, cf. conferences 2014/2015 </a:t>
            </a:r>
          </a:p>
          <a:p>
            <a:r>
              <a:rPr lang="en-GB" sz="1400" b="1" dirty="0" smtClean="0">
                <a:ea typeface="Wingdings"/>
                <a:cs typeface="Arial"/>
                <a:sym typeface="Wingdings"/>
              </a:rPr>
              <a:t>	</a:t>
            </a:r>
            <a:r>
              <a:rPr lang="en-GB" b="1" dirty="0" smtClean="0">
                <a:ea typeface="Wingdings"/>
                <a:cs typeface="Arial"/>
                <a:sym typeface="Wingdings"/>
              </a:rPr>
              <a:t>3 remaining: new type of </a:t>
            </a:r>
            <a:r>
              <a:rPr lang="en-GB" b="1" i="1" dirty="0" smtClean="0">
                <a:ea typeface="Wingdings"/>
                <a:cs typeface="Arial"/>
                <a:sym typeface="Wingdings"/>
              </a:rPr>
              <a:t>M</a:t>
            </a:r>
            <a:r>
              <a:rPr lang="en-GB" b="1" dirty="0" smtClean="0">
                <a:ea typeface="Wingdings"/>
                <a:cs typeface="Arial"/>
                <a:sym typeface="Wingdings"/>
              </a:rPr>
              <a:t>1-Coulex and 2x isospin symmetry across </a:t>
            </a:r>
            <a:r>
              <a:rPr lang="en-GB" b="1" i="1" dirty="0" smtClean="0">
                <a:ea typeface="Wingdings"/>
                <a:cs typeface="Arial"/>
                <a:sym typeface="Wingdings"/>
              </a:rPr>
              <a:t>N</a:t>
            </a:r>
            <a:r>
              <a:rPr lang="en-GB" b="1" dirty="0" smtClean="0">
                <a:ea typeface="Wingdings"/>
                <a:cs typeface="Arial"/>
                <a:sym typeface="Wingdings"/>
              </a:rPr>
              <a:t>=</a:t>
            </a:r>
            <a:r>
              <a:rPr lang="en-GB" b="1" i="1" dirty="0" smtClean="0">
                <a:ea typeface="Wingdings"/>
                <a:cs typeface="Arial"/>
                <a:sym typeface="Wingdings"/>
              </a:rPr>
              <a:t>Z</a:t>
            </a:r>
          </a:p>
          <a:p>
            <a:r>
              <a:rPr lang="en-GB" b="1" i="1" dirty="0" smtClean="0">
                <a:ea typeface="Wingdings"/>
                <a:cs typeface="Arial"/>
                <a:sym typeface="Wingdings"/>
              </a:rPr>
              <a:t> </a:t>
            </a:r>
            <a:r>
              <a:rPr lang="en-GB" sz="2400" b="1" dirty="0" smtClean="0">
                <a:ea typeface="Wingdings"/>
                <a:cs typeface="Arial"/>
                <a:sym typeface="Wingdings"/>
              </a:rPr>
              <a:t>2014:  </a:t>
            </a:r>
            <a:r>
              <a:rPr lang="en-GB" sz="2000" b="1" dirty="0">
                <a:solidFill>
                  <a:srgbClr val="008A3E"/>
                </a:solidFill>
                <a:ea typeface="Wingdings"/>
                <a:cs typeface="Arial"/>
                <a:sym typeface="Wingdings"/>
              </a:rPr>
              <a:t>T</a:t>
            </a:r>
            <a:r>
              <a:rPr lang="en-GB" sz="2000" b="1" dirty="0" smtClean="0">
                <a:solidFill>
                  <a:srgbClr val="008A3E"/>
                </a:solidFill>
                <a:ea typeface="Wingdings"/>
                <a:cs typeface="Arial"/>
                <a:sym typeface="Wingdings"/>
              </a:rPr>
              <a:t>hese and/or more statistics on some 2012 data sets</a:t>
            </a:r>
          </a:p>
          <a:p>
            <a:endParaRPr lang="en-GB" sz="800" b="1" dirty="0">
              <a:solidFill>
                <a:srgbClr val="FF0000"/>
              </a:solidFill>
              <a:ea typeface="Wingdings"/>
              <a:cs typeface="Arial"/>
              <a:sym typeface="Wingdings"/>
            </a:endParaRPr>
          </a:p>
          <a:p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15 new/revised LoIs for PRESPEC-AGATA 2013+    – </a:t>
            </a:r>
          </a:p>
          <a:p>
            <a:r>
              <a:rPr lang="en-GB" sz="2000" b="1" dirty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 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  <a:ea typeface="Wingdings"/>
                <a:cs typeface="Arial"/>
                <a:sym typeface="Wingdings"/>
              </a:rPr>
              <a:t>    many with technically and technologically HISPEC relevant R&amp;D ideas</a:t>
            </a:r>
          </a:p>
          <a:p>
            <a:r>
              <a:rPr lang="en-GB" sz="1400" b="1" dirty="0" smtClean="0">
                <a:ea typeface="Wingdings"/>
                <a:cs typeface="Arial"/>
                <a:sym typeface="Wingdings"/>
              </a:rPr>
              <a:t>	LH</a:t>
            </a:r>
            <a:r>
              <a:rPr lang="en-GB" sz="1400" b="1" baseline="-25000" dirty="0" smtClean="0">
                <a:ea typeface="Wingdings"/>
                <a:cs typeface="Arial"/>
                <a:sym typeface="Wingdings"/>
              </a:rPr>
              <a:t>2</a:t>
            </a:r>
            <a:r>
              <a:rPr lang="en-GB" sz="1400" b="1" dirty="0" smtClean="0">
                <a:ea typeface="Wingdings"/>
                <a:cs typeface="Arial"/>
                <a:sym typeface="Wingdings"/>
              </a:rPr>
              <a:t> target (</a:t>
            </a:r>
            <a:r>
              <a:rPr lang="en-GB" sz="1400" b="1" dirty="0" err="1" smtClean="0">
                <a:ea typeface="Wingdings"/>
                <a:cs typeface="Arial"/>
                <a:sym typeface="Wingdings"/>
              </a:rPr>
              <a:t>p,p</a:t>
            </a:r>
            <a:r>
              <a:rPr lang="en-GB" sz="1400" b="1" dirty="0" smtClean="0">
                <a:ea typeface="Wingdings"/>
                <a:cs typeface="Arial"/>
                <a:sym typeface="Wingdings"/>
              </a:rPr>
              <a:t>’), (</a:t>
            </a:r>
            <a:r>
              <a:rPr lang="en-GB" sz="1400" b="1" dirty="0" err="1" smtClean="0">
                <a:ea typeface="Wingdings"/>
                <a:cs typeface="Arial"/>
                <a:sym typeface="Wingdings"/>
              </a:rPr>
              <a:t>p,n</a:t>
            </a:r>
            <a:r>
              <a:rPr lang="en-GB" sz="1400" b="1" dirty="0" smtClean="0">
                <a:ea typeface="Wingdings"/>
                <a:cs typeface="Arial"/>
                <a:sym typeface="Wingdings"/>
              </a:rPr>
              <a:t>), new plunger/DSAM-style lifetime techniques at relativistic energies</a:t>
            </a:r>
          </a:p>
          <a:p>
            <a:r>
              <a:rPr lang="en-GB" sz="1400" b="1" baseline="-25000" dirty="0">
                <a:ea typeface="Wingdings"/>
                <a:cs typeface="Arial"/>
                <a:sym typeface="Wingdings"/>
              </a:rPr>
              <a:t>	</a:t>
            </a:r>
            <a:r>
              <a:rPr lang="en-GB" sz="1400" b="1" dirty="0" smtClean="0">
                <a:ea typeface="Wingdings"/>
                <a:cs typeface="Arial"/>
                <a:sym typeface="Wingdings"/>
              </a:rPr>
              <a:t>isomer tagging, large area plastic position, implementation of NUSTAR electronics, etc. pp.</a:t>
            </a:r>
          </a:p>
          <a:p>
            <a:r>
              <a:rPr lang="en-GB" sz="1400" b="1" dirty="0" smtClean="0">
                <a:ea typeface="Wingdings"/>
                <a:cs typeface="Arial"/>
                <a:sym typeface="Wingdings"/>
              </a:rPr>
              <a:t>        </a:t>
            </a:r>
            <a:r>
              <a:rPr lang="en-GB" sz="2000" b="1" dirty="0" smtClean="0">
                <a:solidFill>
                  <a:srgbClr val="C00000"/>
                </a:solidFill>
                <a:ea typeface="Wingdings"/>
                <a:cs typeface="Arial"/>
                <a:sym typeface="Wingdings"/>
              </a:rPr>
              <a:t>Irrelevant for the GSI PreSPEC-AGATA Campaign, must await FAIR beams!</a:t>
            </a:r>
          </a:p>
          <a:p>
            <a:endParaRPr lang="en-GB" sz="800" b="1" dirty="0">
              <a:solidFill>
                <a:srgbClr val="FF0000"/>
              </a:solidFill>
              <a:ea typeface="Wingdings"/>
              <a:cs typeface="Arial"/>
              <a:sym typeface="Wingdings"/>
            </a:endParaRPr>
          </a:p>
          <a:p>
            <a:endParaRPr lang="en-GB" sz="800" b="1" i="1" dirty="0" smtClean="0">
              <a:solidFill>
                <a:srgbClr val="000000"/>
              </a:solidFill>
              <a:ea typeface="Wingdings"/>
              <a:cs typeface="Arial"/>
              <a:sym typeface="Wingdings"/>
            </a:endParaRPr>
          </a:p>
          <a:p>
            <a:r>
              <a:rPr lang="en-GB" sz="2000" b="1" i="1" dirty="0" smtClean="0">
                <a:solidFill>
                  <a:srgbClr val="0000FF"/>
                </a:solidFill>
                <a:ea typeface="Wingdings"/>
                <a:cs typeface="Arial"/>
                <a:sym typeface="Wingdings"/>
              </a:rPr>
              <a:t>Acknowledgements to       …  the GSI and AGATA teams</a:t>
            </a:r>
          </a:p>
          <a:p>
            <a:r>
              <a:rPr lang="en-GB" sz="2000" b="1" i="1" dirty="0" smtClean="0">
                <a:solidFill>
                  <a:srgbClr val="0000FF"/>
                </a:solidFill>
                <a:ea typeface="Wingdings"/>
                <a:cs typeface="Arial"/>
                <a:sym typeface="Wingdings"/>
              </a:rPr>
              <a:t>			    …  substantial ENSAR TNA support </a:t>
            </a:r>
            <a:endParaRPr lang="en-GB" sz="2000" b="1" i="1" dirty="0">
              <a:solidFill>
                <a:srgbClr val="0000FF"/>
              </a:solidFill>
              <a:ea typeface="Wingdings"/>
              <a:cs typeface="Arial"/>
              <a:sym typeface="Wingding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 Conclusions &amp; Outlook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logoAg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alphaModFix/>
            <a:lum/>
          </a:blip>
          <a:srcRect l="40957" t="53516" r="9252" b="5786"/>
          <a:stretch/>
        </p:blipFill>
        <p:spPr>
          <a:xfrm>
            <a:off x="6819128" y="1044000"/>
            <a:ext cx="230400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5" descr="AGATA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t="14557" r="15735" b="12489"/>
          <a:stretch>
            <a:fillRect/>
          </a:stretch>
        </p:blipFill>
        <p:spPr bwMode="auto">
          <a:xfrm>
            <a:off x="8686800" y="1160898"/>
            <a:ext cx="341313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1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pieren 2"/>
          <p:cNvGrpSpPr/>
          <p:nvPr/>
        </p:nvGrpSpPr>
        <p:grpSpPr>
          <a:xfrm>
            <a:off x="102662" y="6363060"/>
            <a:ext cx="5495404" cy="476895"/>
            <a:chOff x="371475" y="6337300"/>
            <a:chExt cx="5495404" cy="476895"/>
          </a:xfrm>
        </p:grpSpPr>
        <p:sp>
          <p:nvSpPr>
            <p:cNvPr id="50" name="Text Box 20"/>
            <p:cNvSpPr txBox="1">
              <a:spLocks noChangeAspect="1" noChangeArrowheads="1"/>
            </p:cNvSpPr>
            <p:nvPr/>
          </p:nvSpPr>
          <p:spPr bwMode="auto">
            <a:xfrm>
              <a:off x="4644008" y="6583363"/>
              <a:ext cx="5629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France</a:t>
              </a:r>
            </a:p>
          </p:txBody>
        </p:sp>
        <p:pic>
          <p:nvPicPr>
            <p:cNvPr id="51" name="Picture 10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5397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India</a:t>
              </a:r>
            </a:p>
          </p:txBody>
        </p:sp>
        <p:pic>
          <p:nvPicPr>
            <p:cNvPr id="53" name="Picture 16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13" y="6340475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 Box 17"/>
            <p:cNvSpPr txBox="1">
              <a:spLocks noChangeAspect="1" noChangeArrowheads="1"/>
            </p:cNvSpPr>
            <p:nvPr/>
          </p:nvSpPr>
          <p:spPr bwMode="auto">
            <a:xfrm>
              <a:off x="371475" y="6581775"/>
              <a:ext cx="59503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Finland</a:t>
              </a:r>
            </a:p>
          </p:txBody>
        </p:sp>
        <p:pic>
          <p:nvPicPr>
            <p:cNvPr id="55" name="Picture 19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083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2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848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Germany</a:t>
              </a:r>
            </a:p>
          </p:txBody>
        </p:sp>
        <p:pic>
          <p:nvPicPr>
            <p:cNvPr id="58" name="Picture 34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6938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Poland</a:t>
              </a:r>
            </a:p>
          </p:txBody>
        </p:sp>
        <p:pic>
          <p:nvPicPr>
            <p:cNvPr id="60" name="Picture 4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62068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Sweden</a:t>
              </a:r>
            </a:p>
          </p:txBody>
        </p:sp>
        <p:graphicFrame>
          <p:nvGraphicFramePr>
            <p:cNvPr id="62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064052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7" name="Photo Editor Photo" r:id="rId9" imgW="2723810" imgH="1695687" progId="MSPhotoEd.3">
                    <p:embed/>
                  </p:oleObj>
                </mc:Choice>
                <mc:Fallback>
                  <p:oleObj name="Photo Editor Photo" r:id="rId9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7197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Romania</a:t>
              </a:r>
            </a:p>
          </p:txBody>
        </p:sp>
        <p:pic>
          <p:nvPicPr>
            <p:cNvPr id="64" name="Picture 52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629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Russia</a:t>
              </a:r>
            </a:p>
          </p:txBody>
        </p:sp>
        <p:sp>
          <p:nvSpPr>
            <p:cNvPr id="66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5915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Slovenia</a:t>
              </a:r>
            </a:p>
          </p:txBody>
        </p:sp>
        <p:pic>
          <p:nvPicPr>
            <p:cNvPr id="67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Text Box 20"/>
            <p:cNvSpPr txBox="1">
              <a:spLocks noChangeAspect="1" noChangeArrowheads="1"/>
            </p:cNvSpPr>
            <p:nvPr/>
          </p:nvSpPr>
          <p:spPr bwMode="auto">
            <a:xfrm>
              <a:off x="5508104" y="6576271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 dirty="0" smtClean="0"/>
                <a:t>U</a:t>
              </a:r>
              <a:r>
                <a:rPr lang="en-US" sz="900" dirty="0" smtClean="0"/>
                <a:t>K</a:t>
              </a:r>
              <a:endParaRPr lang="en-US" sz="900" dirty="0"/>
            </a:p>
          </p:txBody>
        </p:sp>
        <p:pic>
          <p:nvPicPr>
            <p:cNvPr id="69" name="Grafik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6338887"/>
              <a:ext cx="358775" cy="24288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0" y="1156008"/>
            <a:ext cx="9136529" cy="5715000"/>
            <a:chOff x="3736" y="760729"/>
            <a:chExt cx="9136529" cy="5715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14"/>
            <a:stretch>
              <a:fillRect/>
            </a:stretch>
          </p:blipFill>
          <p:spPr bwMode="auto">
            <a:xfrm>
              <a:off x="3736" y="2128264"/>
              <a:ext cx="9136529" cy="43474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15">
              <a:lum bright="-14000" contrast="61000"/>
              <a:alphaModFix/>
            </a:blip>
            <a:srcRect l="5559" t="5550" r="16681"/>
            <a:stretch>
              <a:fillRect/>
            </a:stretch>
          </p:blipFill>
          <p:spPr bwMode="auto">
            <a:xfrm>
              <a:off x="109055" y="760729"/>
              <a:ext cx="1249362" cy="10683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1" name="Rectangular Callout 10"/>
            <p:cNvSpPr/>
            <p:nvPr/>
          </p:nvSpPr>
          <p:spPr bwMode="auto">
            <a:xfrm>
              <a:off x="6556936" y="4709817"/>
              <a:ext cx="2438400" cy="1435782"/>
            </a:xfrm>
            <a:prstGeom prst="wedgeRectCallout">
              <a:avLst>
                <a:gd name="adj1" fmla="val -81024"/>
                <a:gd name="adj2" fmla="val -44154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78000"/>
                  </a:schemeClr>
                </a:gs>
                <a:gs pos="35000">
                  <a:schemeClr val="accent5">
                    <a:tint val="37000"/>
                    <a:satMod val="300000"/>
                    <a:alpha val="78000"/>
                  </a:schemeClr>
                </a:gs>
                <a:gs pos="100000">
                  <a:schemeClr val="accent5">
                    <a:tint val="15000"/>
                    <a:satMod val="350000"/>
                    <a:alpha val="78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Nuclear structure,  astrophysics &amp; reactions</a:t>
              </a:r>
              <a:endParaRPr lang="en-US" dirty="0"/>
            </a:p>
            <a:p>
              <a:endParaRPr lang="en-US" dirty="0" smtClean="0">
                <a:solidFill>
                  <a:srgbClr val="2D2D8A"/>
                </a:solidFill>
              </a:endParaRPr>
            </a:p>
            <a:p>
              <a:endParaRPr lang="en-US" dirty="0">
                <a:solidFill>
                  <a:srgbClr val="2D2D8A"/>
                </a:solidFill>
              </a:endParaRPr>
            </a:p>
            <a:p>
              <a:r>
                <a:rPr lang="en-US" dirty="0" smtClean="0">
                  <a:solidFill>
                    <a:srgbClr val="2D2D8A"/>
                  </a:solidFill>
                </a:rPr>
                <a:t>radioactive ion beams</a:t>
              </a:r>
            </a:p>
          </p:txBody>
        </p:sp>
        <p:sp>
          <p:nvSpPr>
            <p:cNvPr id="12" name="Rectangular Callout 11"/>
            <p:cNvSpPr/>
            <p:nvPr/>
          </p:nvSpPr>
          <p:spPr bwMode="auto">
            <a:xfrm>
              <a:off x="613336" y="4745044"/>
              <a:ext cx="3114669" cy="686444"/>
            </a:xfrm>
            <a:prstGeom prst="wedgeRectCallout">
              <a:avLst>
                <a:gd name="adj1" fmla="val 77466"/>
                <a:gd name="adj2" fmla="val -69691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73000"/>
                  </a:schemeClr>
                </a:gs>
                <a:gs pos="35000">
                  <a:schemeClr val="accent5">
                    <a:tint val="37000"/>
                    <a:satMod val="300000"/>
                    <a:alpha val="73000"/>
                  </a:schemeClr>
                </a:gs>
                <a:gs pos="100000">
                  <a:schemeClr val="accent5">
                    <a:tint val="15000"/>
                    <a:satMod val="350000"/>
                    <a:alpha val="73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err="1" smtClean="0"/>
                <a:t>Hadron</a:t>
              </a:r>
              <a:r>
                <a:rPr lang="en-US" dirty="0" smtClean="0"/>
                <a:t> physics - PANDA</a:t>
              </a:r>
            </a:p>
            <a:p>
              <a:r>
                <a:rPr lang="en-US" dirty="0" smtClean="0">
                  <a:solidFill>
                    <a:srgbClr val="2D2D8A"/>
                  </a:solidFill>
                </a:rPr>
                <a:t>	antiproton beams</a:t>
              </a:r>
            </a:p>
          </p:txBody>
        </p:sp>
        <p:sp>
          <p:nvSpPr>
            <p:cNvPr id="13" name="Rectangular Callout 12"/>
            <p:cNvSpPr/>
            <p:nvPr/>
          </p:nvSpPr>
          <p:spPr bwMode="auto">
            <a:xfrm>
              <a:off x="5928751" y="2506891"/>
              <a:ext cx="2943820" cy="694430"/>
            </a:xfrm>
            <a:prstGeom prst="wedgeRectCallout">
              <a:avLst>
                <a:gd name="adj1" fmla="val -22706"/>
                <a:gd name="adj2" fmla="val 154953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75000"/>
                  </a:schemeClr>
                </a:gs>
                <a:gs pos="35000">
                  <a:schemeClr val="accent5">
                    <a:tint val="37000"/>
                    <a:satMod val="300000"/>
                    <a:alpha val="75000"/>
                  </a:schemeClr>
                </a:gs>
                <a:gs pos="100000">
                  <a:schemeClr val="accent5">
                    <a:tint val="15000"/>
                    <a:satMod val="350000"/>
                    <a:alpha val="75000"/>
                  </a:schemeClr>
                </a:gs>
              </a:gsLst>
              <a:lin ang="16200000" scaled="1"/>
              <a:tileRect/>
            </a:gradFill>
            <a:ln>
              <a:solidFill>
                <a:schemeClr val="accent5">
                  <a:shade val="95000"/>
                  <a:satMod val="105000"/>
                  <a:alpha val="98000"/>
                </a:schemeClr>
              </a:solidFill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lvl="1"/>
              <a:r>
                <a:rPr lang="en-US" dirty="0" smtClean="0"/>
                <a:t>Nuclear matter - CBM</a:t>
              </a:r>
            </a:p>
            <a:p>
              <a:pPr marL="0" lvl="1"/>
              <a:r>
                <a:rPr lang="en-US" dirty="0" smtClean="0">
                  <a:solidFill>
                    <a:srgbClr val="2D2D8A"/>
                  </a:solidFill>
                </a:rPr>
                <a:t>relativistic nuclear collisions</a:t>
              </a:r>
            </a:p>
            <a:p>
              <a:endParaRPr lang="en-US" dirty="0" smtClean="0"/>
            </a:p>
          </p:txBody>
        </p:sp>
        <p:sp>
          <p:nvSpPr>
            <p:cNvPr id="14" name="Rectangular Callout 13"/>
            <p:cNvSpPr/>
            <p:nvPr/>
          </p:nvSpPr>
          <p:spPr bwMode="auto">
            <a:xfrm>
              <a:off x="1603936" y="2347921"/>
              <a:ext cx="3631156" cy="667215"/>
            </a:xfrm>
            <a:prstGeom prst="wedgeRectCallout">
              <a:avLst>
                <a:gd name="adj1" fmla="val 56493"/>
                <a:gd name="adj2" fmla="val 283103"/>
              </a:avLst>
            </a:prstGeom>
            <a:gradFill flip="none" rotWithShape="1">
              <a:gsLst>
                <a:gs pos="0">
                  <a:schemeClr val="accent5">
                    <a:tint val="50000"/>
                    <a:satMod val="300000"/>
                    <a:alpha val="63000"/>
                  </a:schemeClr>
                </a:gs>
                <a:gs pos="35000">
                  <a:schemeClr val="accent5">
                    <a:tint val="37000"/>
                    <a:satMod val="300000"/>
                    <a:alpha val="63000"/>
                  </a:schemeClr>
                </a:gs>
                <a:gs pos="100000">
                  <a:schemeClr val="accent5">
                    <a:tint val="15000"/>
                    <a:satMod val="350000"/>
                    <a:alpha val="63000"/>
                  </a:scheme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ffectLst>
              <a:outerShdw blurRad="203200" dist="101600" dir="2700000" algn="br">
                <a:srgbClr val="000000">
                  <a:alpha val="6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 smtClean="0"/>
                <a:t>Atomic, applied and plasma physics – APPA      </a:t>
              </a:r>
              <a:r>
                <a:rPr lang="en-US" dirty="0" smtClean="0">
                  <a:solidFill>
                    <a:srgbClr val="2D2D8A"/>
                  </a:solidFill>
                </a:rPr>
                <a:t>ions, antiprotons</a:t>
              </a:r>
            </a:p>
          </p:txBody>
        </p:sp>
      </p:grpSp>
      <p:pic>
        <p:nvPicPr>
          <p:cNvPr id="16" name="Picture 15" descr="GSI_Logo_rgb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19" y="4499009"/>
            <a:ext cx="1189597" cy="3965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</p:pic>
      <p:sp>
        <p:nvSpPr>
          <p:cNvPr id="1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7668344" y="6597352"/>
            <a:ext cx="1483051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bg1"/>
                </a:solidFill>
              </a:rPr>
              <a:t>                  </a:t>
            </a:r>
            <a:r>
              <a:rPr lang="en-US" b="1" dirty="0" smtClean="0">
                <a:solidFill>
                  <a:schemeClr val="bg1"/>
                </a:solidFill>
              </a:rPr>
              <a:t>The FAIR Context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19" descr="logoAgata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647" y="5715000"/>
            <a:ext cx="731520" cy="548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1607672" y="1013832"/>
            <a:ext cx="75363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Facility for Antiproton and Ion Research in Europe GmbH.</a:t>
            </a:r>
          </a:p>
          <a:p>
            <a:r>
              <a:rPr lang="en-US" dirty="0" smtClean="0"/>
              <a:t>ESFRI approved Large Scale Facility with four science pillars.</a:t>
            </a:r>
          </a:p>
          <a:p>
            <a:r>
              <a:rPr lang="en-US" dirty="0" smtClean="0"/>
              <a:t>Convention signed by shareholder countries in 2010.</a:t>
            </a:r>
          </a:p>
          <a:p>
            <a:r>
              <a:rPr lang="en-US" dirty="0" smtClean="0"/>
              <a:t>Placed at the GSI site in Darmstadt, Germany.</a:t>
            </a:r>
          </a:p>
          <a:p>
            <a:r>
              <a:rPr lang="en-US" dirty="0" smtClean="0"/>
              <a:t>Modularised Start Version (MSV, 1000 MEUR) to be completed 2019.</a:t>
            </a: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-14689"/>
          <a:stretch/>
        </p:blipFill>
        <p:spPr bwMode="auto">
          <a:xfrm>
            <a:off x="26763" y="2521937"/>
            <a:ext cx="9096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" name="Textfeld 15"/>
          <p:cNvSpPr txBox="1"/>
          <p:nvPr/>
        </p:nvSpPr>
        <p:spPr>
          <a:xfrm>
            <a:off x="62059" y="2558534"/>
            <a:ext cx="246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Areal view May 2013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Rechteck 6"/>
          <p:cNvSpPr>
            <a:spLocks noChangeArrowheads="1"/>
          </p:cNvSpPr>
          <p:nvPr/>
        </p:nvSpPr>
        <p:spPr bwMode="auto">
          <a:xfrm>
            <a:off x="6553201" y="2865537"/>
            <a:ext cx="2502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MS PGothic" pitchFamily="34" charset="-128"/>
              </a:rPr>
              <a:t>http://www.fair-center.eu/</a:t>
            </a:r>
          </a:p>
        </p:txBody>
      </p:sp>
      <p:sp>
        <p:nvSpPr>
          <p:cNvPr id="25" name="Textfeld 7"/>
          <p:cNvSpPr txBox="1">
            <a:spLocks noChangeArrowheads="1"/>
          </p:cNvSpPr>
          <p:nvPr/>
        </p:nvSpPr>
        <p:spPr bwMode="auto">
          <a:xfrm>
            <a:off x="6553200" y="2589312"/>
            <a:ext cx="2502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MS PGothic" pitchFamily="34" charset="-128"/>
              </a:rPr>
              <a:t>WEB </a:t>
            </a:r>
            <a:r>
              <a:rPr lang="en-US" sz="1600" b="1" dirty="0" smtClean="0">
                <a:solidFill>
                  <a:schemeClr val="bg1"/>
                </a:solidFill>
                <a:ea typeface="MS PGothic" pitchFamily="34" charset="-128"/>
              </a:rPr>
              <a:t>cam </a:t>
            </a:r>
            <a:r>
              <a:rPr lang="en-US" sz="1600" b="1" dirty="0">
                <a:solidFill>
                  <a:schemeClr val="bg1"/>
                </a:solidFill>
                <a:ea typeface="MS PGothic" pitchFamily="34" charset="-128"/>
              </a:rPr>
              <a:t>at the FAIR site</a:t>
            </a:r>
          </a:p>
        </p:txBody>
      </p:sp>
      <p:sp>
        <p:nvSpPr>
          <p:cNvPr id="26" name="Rectangle 13"/>
          <p:cNvSpPr>
            <a:spLocks/>
          </p:cNvSpPr>
          <p:nvPr/>
        </p:nvSpPr>
        <p:spPr bwMode="auto">
          <a:xfrm>
            <a:off x="7743407" y="6482566"/>
            <a:ext cx="135296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300" dirty="0">
                <a:solidFill>
                  <a:srgbClr val="FFFFFF"/>
                </a:solidFill>
                <a:latin typeface="Monaco" charset="0"/>
                <a:ea typeface="MS PGothic" pitchFamily="34" charset="-128"/>
                <a:sym typeface="Monaco" charset="0"/>
              </a:rPr>
              <a:t>05.05.2013</a:t>
            </a:r>
          </a:p>
        </p:txBody>
      </p:sp>
      <p:grpSp>
        <p:nvGrpSpPr>
          <p:cNvPr id="27" name="Gruppieren 2"/>
          <p:cNvGrpSpPr/>
          <p:nvPr/>
        </p:nvGrpSpPr>
        <p:grpSpPr>
          <a:xfrm>
            <a:off x="105319" y="6366235"/>
            <a:ext cx="5495404" cy="476895"/>
            <a:chOff x="371475" y="6337300"/>
            <a:chExt cx="5495404" cy="476895"/>
          </a:xfrm>
        </p:grpSpPr>
        <p:sp>
          <p:nvSpPr>
            <p:cNvPr id="28" name="Text Box 20"/>
            <p:cNvSpPr txBox="1">
              <a:spLocks noChangeAspect="1" noChangeArrowheads="1"/>
            </p:cNvSpPr>
            <p:nvPr/>
          </p:nvSpPr>
          <p:spPr bwMode="auto">
            <a:xfrm>
              <a:off x="4644008" y="6583363"/>
              <a:ext cx="5629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France</a:t>
              </a:r>
            </a:p>
          </p:txBody>
        </p:sp>
        <p:pic>
          <p:nvPicPr>
            <p:cNvPr id="29" name="Picture 10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076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11"/>
            <p:cNvSpPr txBox="1">
              <a:spLocks noChangeAspect="1" noChangeArrowheads="1"/>
            </p:cNvSpPr>
            <p:nvPr/>
          </p:nvSpPr>
          <p:spPr bwMode="auto">
            <a:xfrm>
              <a:off x="1486563" y="6583363"/>
              <a:ext cx="45397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India</a:t>
              </a:r>
            </a:p>
          </p:txBody>
        </p:sp>
        <p:pic>
          <p:nvPicPr>
            <p:cNvPr id="31" name="Picture 16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13" y="6340475"/>
              <a:ext cx="330200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17"/>
            <p:cNvSpPr txBox="1">
              <a:spLocks noChangeAspect="1" noChangeArrowheads="1"/>
            </p:cNvSpPr>
            <p:nvPr/>
          </p:nvSpPr>
          <p:spPr bwMode="auto">
            <a:xfrm>
              <a:off x="371475" y="6581775"/>
              <a:ext cx="59503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Finland</a:t>
              </a:r>
            </a:p>
          </p:txBody>
        </p:sp>
        <p:pic>
          <p:nvPicPr>
            <p:cNvPr id="33" name="Picture 19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083" y="6340475"/>
              <a:ext cx="3587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2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13" y="6340475"/>
              <a:ext cx="400050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23"/>
            <p:cNvSpPr txBox="1">
              <a:spLocks noChangeAspect="1" noChangeArrowheads="1"/>
            </p:cNvSpPr>
            <p:nvPr/>
          </p:nvSpPr>
          <p:spPr bwMode="auto">
            <a:xfrm>
              <a:off x="843626" y="6583363"/>
              <a:ext cx="68480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Germany</a:t>
              </a:r>
            </a:p>
          </p:txBody>
        </p:sp>
        <p:pic>
          <p:nvPicPr>
            <p:cNvPr id="36" name="Picture 34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551" y="6340475"/>
              <a:ext cx="3841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 Box 35"/>
            <p:cNvSpPr txBox="1">
              <a:spLocks noChangeAspect="1" noChangeArrowheads="1"/>
            </p:cNvSpPr>
            <p:nvPr/>
          </p:nvSpPr>
          <p:spPr bwMode="auto">
            <a:xfrm>
              <a:off x="1927888" y="6583363"/>
              <a:ext cx="56938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Poland</a:t>
              </a:r>
            </a:p>
          </p:txBody>
        </p:sp>
        <p:pic>
          <p:nvPicPr>
            <p:cNvPr id="38" name="Picture 46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508" y="6337300"/>
              <a:ext cx="384175" cy="242888"/>
            </a:xfrm>
            <a:prstGeom prst="rect">
              <a:avLst/>
            </a:prstGeom>
            <a:noFill/>
            <a:ln w="9525" cap="rnd" algn="ctr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Box 47"/>
            <p:cNvSpPr txBox="1">
              <a:spLocks noChangeAspect="1" noChangeArrowheads="1"/>
            </p:cNvSpPr>
            <p:nvPr/>
          </p:nvSpPr>
          <p:spPr bwMode="auto">
            <a:xfrm>
              <a:off x="3939970" y="6580188"/>
              <a:ext cx="620683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Sweden</a:t>
              </a:r>
            </a:p>
          </p:txBody>
        </p:sp>
        <p:graphicFrame>
          <p:nvGraphicFramePr>
            <p:cNvPr id="4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5878583"/>
                </p:ext>
              </p:extLst>
            </p:nvPr>
          </p:nvGraphicFramePr>
          <p:xfrm>
            <a:off x="2556538" y="6340475"/>
            <a:ext cx="360363" cy="242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8" name="Photo Editor Photo" r:id="rId21" imgW="2723810" imgH="1695687" progId="MSPhotoEd.3">
                    <p:embed/>
                  </p:oleObj>
                </mc:Choice>
                <mc:Fallback>
                  <p:oleObj name="Photo Editor Photo" r:id="rId21" imgW="2723810" imgH="169568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6538" y="6340475"/>
                          <a:ext cx="360363" cy="242888"/>
                        </a:xfrm>
                        <a:prstGeom prst="rect">
                          <a:avLst/>
                        </a:prstGeom>
                        <a:noFill/>
                        <a:ln w="9525" cap="rnd" algn="ctr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50"/>
            <p:cNvSpPr txBox="1">
              <a:spLocks noChangeAspect="1" noChangeArrowheads="1"/>
            </p:cNvSpPr>
            <p:nvPr/>
          </p:nvSpPr>
          <p:spPr bwMode="auto">
            <a:xfrm>
              <a:off x="2415251" y="6583363"/>
              <a:ext cx="67197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Romania</a:t>
              </a:r>
            </a:p>
          </p:txBody>
        </p:sp>
        <p:pic>
          <p:nvPicPr>
            <p:cNvPr id="42" name="Picture 52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38" y="6338888"/>
              <a:ext cx="358775" cy="242888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 Box 53"/>
            <p:cNvSpPr txBox="1">
              <a:spLocks noChangeAspect="1" noChangeArrowheads="1"/>
            </p:cNvSpPr>
            <p:nvPr/>
          </p:nvSpPr>
          <p:spPr bwMode="auto">
            <a:xfrm>
              <a:off x="2959763" y="6581775"/>
              <a:ext cx="5629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Russia</a:t>
              </a:r>
            </a:p>
          </p:txBody>
        </p:sp>
        <p:sp>
          <p:nvSpPr>
            <p:cNvPr id="44" name="Text Box 41"/>
            <p:cNvSpPr txBox="1">
              <a:spLocks noChangeAspect="1" noChangeArrowheads="1"/>
            </p:cNvSpPr>
            <p:nvPr/>
          </p:nvSpPr>
          <p:spPr bwMode="auto">
            <a:xfrm>
              <a:off x="3421726" y="6578600"/>
              <a:ext cx="65915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900" b="1" dirty="0"/>
                <a:t>Slovenia</a:t>
              </a:r>
            </a:p>
          </p:txBody>
        </p:sp>
        <p:pic>
          <p:nvPicPr>
            <p:cNvPr id="45" name="Picture 62" descr="slowenien-fahne-slowenia-flagge_0_g_60p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901" y="6340475"/>
              <a:ext cx="363538" cy="241300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20"/>
            <p:cNvSpPr txBox="1">
              <a:spLocks noChangeAspect="1" noChangeArrowheads="1"/>
            </p:cNvSpPr>
            <p:nvPr/>
          </p:nvSpPr>
          <p:spPr bwMode="auto">
            <a:xfrm>
              <a:off x="5508104" y="6576271"/>
              <a:ext cx="34496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127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127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 dirty="0" smtClean="0"/>
                <a:t>U</a:t>
              </a:r>
              <a:r>
                <a:rPr lang="en-US" sz="900" dirty="0" smtClean="0"/>
                <a:t>K</a:t>
              </a:r>
              <a:endParaRPr lang="en-US" sz="900" dirty="0"/>
            </a:p>
          </p:txBody>
        </p:sp>
        <p:pic>
          <p:nvPicPr>
            <p:cNvPr id="47" name="Grafik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6338887"/>
              <a:ext cx="358775" cy="242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86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12"/>
          <p:cNvGrpSpPr/>
          <p:nvPr/>
        </p:nvGrpSpPr>
        <p:grpSpPr>
          <a:xfrm>
            <a:off x="859988" y="1040538"/>
            <a:ext cx="8258811" cy="5261193"/>
            <a:chOff x="859988" y="1040538"/>
            <a:chExt cx="8258811" cy="5261193"/>
          </a:xfrm>
        </p:grpSpPr>
        <p:grpSp>
          <p:nvGrpSpPr>
            <p:cNvPr id="38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42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6" name="Group 3"/>
                <p:cNvGrpSpPr/>
                <p:nvPr/>
              </p:nvGrpSpPr>
              <p:grpSpPr>
                <a:xfrm>
                  <a:off x="1972591" y="1846856"/>
                  <a:ext cx="6746664" cy="4097053"/>
                  <a:chOff x="1972591" y="1846856"/>
                  <a:chExt cx="6746664" cy="4097053"/>
                </a:xfrm>
              </p:grpSpPr>
              <p:sp>
                <p:nvSpPr>
                  <p:cNvPr id="47" name="TextBox 2"/>
                  <p:cNvSpPr txBox="1"/>
                  <p:nvPr/>
                </p:nvSpPr>
                <p:spPr>
                  <a:xfrm rot="654431">
                    <a:off x="1972591" y="2422684"/>
                    <a:ext cx="736099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050" b="1" dirty="0" smtClean="0">
                        <a:solidFill>
                          <a:srgbClr val="000090"/>
                        </a:solidFill>
                        <a:latin typeface="+mj-lt"/>
                      </a:rPr>
                      <a:t>UNILAC</a:t>
                    </a:r>
                    <a:endParaRPr lang="en-GB" sz="1050" b="1" dirty="0">
                      <a:solidFill>
                        <a:srgbClr val="000090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140840" y="1846856"/>
                    <a:ext cx="633507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rgbClr val="595959"/>
                        </a:solidFill>
                        <a:latin typeface="+mj-lt"/>
                      </a:rPr>
                      <a:t>SIS18</a:t>
                    </a:r>
                    <a:endParaRPr lang="en-GB" sz="1200" b="1" dirty="0">
                      <a:solidFill>
                        <a:srgbClr val="595959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/300</a:t>
                    </a:r>
                    <a:endParaRPr lang="en-GB" sz="1200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310782" y="1846856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43" name="TextBox 42"/>
              <p:cNvSpPr txBox="1"/>
              <p:nvPr/>
            </p:nvSpPr>
            <p:spPr>
              <a:xfrm>
                <a:off x="6785305" y="3203974"/>
                <a:ext cx="14073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Rare-Isotope</a:t>
                </a:r>
              </a:p>
              <a:p>
                <a:pPr algn="ctr"/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rgbClr val="595959"/>
                  </a:solidFill>
                  <a:latin typeface="+mj-lt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312489" y="3877192"/>
                <a:ext cx="15170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rgbClr val="595959"/>
                    </a:solidFill>
                    <a:latin typeface="+mj-lt"/>
                  </a:rPr>
                  <a:t>Superconducting Fragment Separator </a:t>
                </a:r>
                <a:endParaRPr lang="en-GB" sz="1200" b="1" dirty="0">
                  <a:solidFill>
                    <a:srgbClr val="595959"/>
                  </a:solidFill>
                  <a:latin typeface="+mj-lt"/>
                </a:endParaRPr>
              </a:p>
            </p:txBody>
          </p:sp>
        </p:grpSp>
        <p:grpSp>
          <p:nvGrpSpPr>
            <p:cNvPr id="39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40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100 m</a:t>
                </a:r>
                <a:endParaRPr lang="en-GB" sz="1200" dirty="0">
                  <a:latin typeface="+mn-lt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FAIR Project</a:t>
            </a:r>
            <a:endParaRPr lang="en-GB" sz="2800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>
            <a:lum bright="-14000" contrast="61000"/>
            <a:alphaModFix/>
          </a:blip>
          <a:srcRect l="5559" t="5550" r="16681"/>
          <a:stretch>
            <a:fillRect/>
          </a:stretch>
        </p:blipFill>
        <p:spPr bwMode="auto">
          <a:xfrm>
            <a:off x="7090793" y="5595106"/>
            <a:ext cx="1249362" cy="10683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17" name="Picture 16" descr="GSI_Logo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26" y="3665640"/>
            <a:ext cx="1189597" cy="396532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4294967295"/>
          </p:nvPr>
        </p:nvSpPr>
        <p:spPr>
          <a:xfrm>
            <a:off x="7668344" y="6597352"/>
            <a:ext cx="1483051" cy="304800"/>
          </a:xfrm>
          <a:prstGeom prst="rect">
            <a:avLst/>
          </a:prstGeom>
        </p:spPr>
        <p:txBody>
          <a:bodyPr/>
          <a:lstStyle/>
          <a:p>
            <a:fld id="{28177D3E-6CD6-6548-B498-549BCE3DF4D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6273248" y="4339890"/>
            <a:ext cx="842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595959"/>
                </a:solidFill>
                <a:latin typeface="+mj-lt"/>
              </a:rPr>
              <a:t>LEB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37602" y="4811934"/>
            <a:ext cx="842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595959"/>
                </a:solidFill>
                <a:latin typeface="+mj-lt"/>
              </a:rPr>
              <a:t>H</a:t>
            </a:r>
            <a:r>
              <a:rPr lang="en-GB" sz="1200" b="1" dirty="0" smtClean="0">
                <a:solidFill>
                  <a:srgbClr val="595959"/>
                </a:solidFill>
                <a:latin typeface="+mj-lt"/>
              </a:rPr>
              <a:t>EB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55" y="3765125"/>
            <a:ext cx="9144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706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bg1"/>
                </a:solidFill>
              </a:rPr>
              <a:t>           </a:t>
            </a:r>
            <a:r>
              <a:rPr lang="en-US" b="1" dirty="0" smtClean="0">
                <a:solidFill>
                  <a:schemeClr val="bg1"/>
                </a:solidFill>
              </a:rPr>
              <a:t>The Super-FRS, LEB &amp; HEB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logoAg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75" y="1652650"/>
            <a:ext cx="9396707" cy="5431536"/>
          </a:xfrm>
        </p:spPr>
      </p:pic>
      <p:sp>
        <p:nvSpPr>
          <p:cNvPr id="10" name="Textfeld 11"/>
          <p:cNvSpPr txBox="1"/>
          <p:nvPr/>
        </p:nvSpPr>
        <p:spPr>
          <a:xfrm>
            <a:off x="152400" y="1143000"/>
            <a:ext cx="5146484" cy="2057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softEdge rad="1270000"/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accent1"/>
            </a:extrusionClr>
            <a:contourClr>
              <a:schemeClr val="accent5"/>
            </a:contourClr>
          </a:sp3d>
        </p:spPr>
        <p:txBody>
          <a:bodyPr wrap="none" rtlCol="0">
            <a:noAutofit/>
          </a:bodyPr>
          <a:lstStyle/>
          <a:p>
            <a:r>
              <a:rPr lang="de-DE" sz="2400" b="1" dirty="0" smtClean="0"/>
              <a:t>Low-energy branch (LEB):</a:t>
            </a:r>
          </a:p>
          <a:p>
            <a:r>
              <a:rPr lang="de-DE" sz="2000" b="1" dirty="0" smtClean="0"/>
              <a:t>HISPEC – High-resolution in-flight spectroscopy</a:t>
            </a:r>
          </a:p>
          <a:p>
            <a:r>
              <a:rPr lang="de-DE" sz="2000" b="1" dirty="0" smtClean="0"/>
              <a:t>DESPEC </a:t>
            </a:r>
            <a:r>
              <a:rPr lang="de-DE" sz="2000" b="1" dirty="0"/>
              <a:t>– </a:t>
            </a:r>
            <a:r>
              <a:rPr lang="de-DE" sz="2000" b="1" dirty="0" smtClean="0"/>
              <a:t>Decay spectroscopy</a:t>
            </a:r>
          </a:p>
          <a:p>
            <a:endParaRPr lang="de-DE" sz="2000" b="1" dirty="0"/>
          </a:p>
          <a:p>
            <a:r>
              <a:rPr lang="de-DE" sz="2000" b="1" dirty="0"/>
              <a:t>MATS – </a:t>
            </a:r>
            <a:r>
              <a:rPr lang="de-DE" sz="2000" b="1" dirty="0" smtClean="0"/>
              <a:t>Precision mass measurements</a:t>
            </a:r>
          </a:p>
          <a:p>
            <a:r>
              <a:rPr lang="de-DE" sz="2000" b="1" dirty="0"/>
              <a:t>LASPEC – </a:t>
            </a:r>
            <a:r>
              <a:rPr lang="de-DE" sz="2000" b="1" dirty="0" smtClean="0"/>
              <a:t> Laser spectroscopy</a:t>
            </a:r>
            <a:endParaRPr lang="en-US" sz="2000" b="1" dirty="0"/>
          </a:p>
        </p:txBody>
      </p:sp>
      <p:sp>
        <p:nvSpPr>
          <p:cNvPr id="13" name="Textfeld 44"/>
          <p:cNvSpPr txBox="1"/>
          <p:nvPr/>
        </p:nvSpPr>
        <p:spPr>
          <a:xfrm>
            <a:off x="7279770" y="3451432"/>
            <a:ext cx="15424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>
              <a:schemeClr val="accent5">
                <a:lumMod val="90000"/>
              </a:schemeClr>
            </a:glow>
            <a:softEdge rad="1270000"/>
          </a:effectLst>
          <a:scene3d>
            <a:camera prst="orthographicFront"/>
            <a:lightRig rig="threePt" dir="t"/>
          </a:scene3d>
          <a:sp3d extrusionH="76200" contourW="12700">
            <a:bevelT/>
            <a:extrusionClr>
              <a:schemeClr val="accent1"/>
            </a:extrusionClr>
            <a:contourClr>
              <a:schemeClr val="accent5"/>
            </a:contourClr>
          </a:sp3d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GB" sz="1400" dirty="0" smtClean="0">
                <a:solidFill>
                  <a:srgbClr val="7A0000"/>
                </a:solidFill>
                <a:latin typeface="Calibri"/>
                <a:ea typeface="Times New Roman"/>
              </a:rPr>
              <a:t>MSV: </a:t>
            </a:r>
          </a:p>
          <a:p>
            <a:pPr>
              <a:spcAft>
                <a:spcPts val="0"/>
              </a:spcAft>
              <a:defRPr/>
            </a:pPr>
            <a:r>
              <a:rPr lang="de-DE" sz="1400" dirty="0" smtClean="0">
                <a:solidFill>
                  <a:srgbClr val="7A0000"/>
                </a:solidFill>
              </a:rPr>
              <a:t>12,40 </a:t>
            </a:r>
            <a:r>
              <a:rPr lang="de-DE" sz="1400" dirty="0">
                <a:solidFill>
                  <a:srgbClr val="7A0000"/>
                </a:solidFill>
              </a:rPr>
              <a:t>m x 11,40 </a:t>
            </a:r>
            <a:r>
              <a:rPr lang="de-DE" sz="1400" dirty="0" smtClean="0">
                <a:solidFill>
                  <a:srgbClr val="7A0000"/>
                </a:solidFill>
              </a:rPr>
              <a:t>m</a:t>
            </a:r>
            <a:endParaRPr lang="en-US" sz="1400" dirty="0">
              <a:solidFill>
                <a:srgbClr val="7A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840450" y="5943600"/>
            <a:ext cx="165988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311003" y="5631875"/>
            <a:ext cx="81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50 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9436" y="6488668"/>
            <a:ext cx="2158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</a:t>
            </a:r>
            <a:r>
              <a:rPr lang="en-US" b="1" dirty="0" smtClean="0"/>
              <a:t>roduction target</a:t>
            </a:r>
          </a:p>
        </p:txBody>
      </p:sp>
      <p:sp>
        <p:nvSpPr>
          <p:cNvPr id="21" name="TextBox 20"/>
          <p:cNvSpPr txBox="1"/>
          <p:nvPr/>
        </p:nvSpPr>
        <p:spPr>
          <a:xfrm rot="19758202">
            <a:off x="400259" y="4030237"/>
            <a:ext cx="2158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pre-separator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0375" y="3893071"/>
            <a:ext cx="187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dirty="0" smtClean="0"/>
              <a:t>ain separator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60967" y="4556266"/>
            <a:ext cx="134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HEB     R3B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2459" y="2722300"/>
            <a:ext cx="81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</a:t>
            </a:r>
            <a:r>
              <a:rPr lang="en-US" b="1" dirty="0" smtClean="0"/>
              <a:t>EB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046166" y="5486400"/>
            <a:ext cx="123845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14263" y="5573224"/>
            <a:ext cx="134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ing branch</a:t>
            </a:r>
          </a:p>
        </p:txBody>
      </p:sp>
    </p:spTree>
    <p:extLst>
      <p:ext uri="{BB962C8B-B14F-4D97-AF65-F5344CB8AC3E}">
        <p14:creationId xmlns:p14="http://schemas.microsoft.com/office/powerpoint/2010/main" val="41504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06" y="3657600"/>
            <a:ext cx="4248150" cy="2830830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868"/>
            <a:ext cx="9144000" cy="1013113"/>
          </a:xfrm>
          <a:solidFill>
            <a:srgbClr val="4A35A5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HISPEC Physics Goals</a:t>
            </a:r>
            <a:endParaRPr lang="sv-SE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400"/>
              </a:spcBef>
              <a:buNone/>
            </a:pPr>
            <a:r>
              <a:rPr lang="en-US" b="1" dirty="0" smtClean="0">
                <a:solidFill>
                  <a:srgbClr val="0070C0"/>
                </a:solidFill>
              </a:rPr>
              <a:t>Nuclear Structure, Astrophysics and Reactions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US" dirty="0"/>
              <a:t>b</a:t>
            </a:r>
            <a:r>
              <a:rPr lang="en-US" dirty="0" smtClean="0"/>
              <a:t>y means of </a:t>
            </a:r>
            <a:r>
              <a:rPr lang="en-US" b="1" dirty="0" smtClean="0"/>
              <a:t>high-resolution </a:t>
            </a:r>
            <a:r>
              <a:rPr lang="el-GR" b="1" dirty="0" smtClean="0"/>
              <a:t>γ</a:t>
            </a:r>
            <a:r>
              <a:rPr lang="en-US" b="1" dirty="0" smtClean="0"/>
              <a:t>-ray spectroscopy</a:t>
            </a:r>
            <a:endParaRPr lang="en-US" dirty="0" smtClean="0"/>
          </a:p>
          <a:p>
            <a:pPr marL="0" indent="0" algn="ctr">
              <a:buNone/>
            </a:pPr>
            <a:endParaRPr lang="en-US" sz="1000" dirty="0" smtClean="0"/>
          </a:p>
          <a:p>
            <a:r>
              <a:rPr lang="en-US" sz="2800" dirty="0" smtClean="0"/>
              <a:t>Relativistic Coulomb excitation	</a:t>
            </a:r>
            <a:r>
              <a:rPr lang="en-US" sz="2800" dirty="0"/>
              <a:t> </a:t>
            </a:r>
            <a:r>
              <a:rPr lang="en-US" sz="2800" dirty="0" smtClean="0"/>
              <a:t>  (Au, </a:t>
            </a:r>
            <a:r>
              <a:rPr lang="en-US" sz="2800" dirty="0" err="1" smtClean="0"/>
              <a:t>Pb</a:t>
            </a:r>
            <a:r>
              <a:rPr lang="en-US" sz="2800" dirty="0" smtClean="0"/>
              <a:t> targets)</a:t>
            </a:r>
          </a:p>
          <a:p>
            <a:r>
              <a:rPr lang="en-US" sz="2800" dirty="0" smtClean="0"/>
              <a:t>Secondary fragmentation </a:t>
            </a:r>
            <a:r>
              <a:rPr lang="en-US" sz="2800" dirty="0"/>
              <a:t>	</a:t>
            </a:r>
            <a:r>
              <a:rPr lang="en-US" sz="2800" dirty="0" smtClean="0"/>
              <a:t>	   (H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Be targets)</a:t>
            </a:r>
            <a:endParaRPr lang="en-US" sz="1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rgbClr val="C00000"/>
                </a:solidFill>
              </a:rPr>
              <a:t>at typically 100-200 </a:t>
            </a:r>
            <a:r>
              <a:rPr lang="en-US" sz="2400" b="1" dirty="0" smtClean="0">
                <a:solidFill>
                  <a:srgbClr val="C00000"/>
                </a:solidFill>
              </a:rPr>
              <a:t>MeV/u  (v/c  ̴0.4)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towards the outskirts of 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nuclear landscape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and likely inside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NUSTAR</a:t>
            </a:r>
            <a:r>
              <a:rPr lang="sv-SE" sz="2400" b="1" dirty="0">
                <a:solidFill>
                  <a:srgbClr val="C00000"/>
                </a:solidFill>
              </a:rPr>
              <a:t> </a:t>
            </a:r>
            <a:r>
              <a:rPr lang="sv-SE" sz="2400" b="1" dirty="0" smtClean="0">
                <a:solidFill>
                  <a:srgbClr val="C00000"/>
                </a:solidFill>
              </a:rPr>
              <a:t>LEB cave 2020+!</a:t>
            </a:r>
            <a:endParaRPr lang="en-US" sz="2400" b="1" dirty="0" smtClean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logoAg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67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γ</a:t>
            </a:r>
            <a:r>
              <a:rPr lang="en-US" dirty="0"/>
              <a:t>-ray Spectroscopy at </a:t>
            </a:r>
            <a:r>
              <a:rPr lang="en-US" dirty="0" smtClean="0"/>
              <a:t>Relativistic Energies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480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4" y="1396960"/>
            <a:ext cx="6944235" cy="261237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4868"/>
            <a:ext cx="9144000" cy="1013113"/>
          </a:xfrm>
          <a:prstGeom prst="rect">
            <a:avLst/>
          </a:prstGeom>
          <a:solidFill>
            <a:srgbClr val="4A35A5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chemeClr val="bg1"/>
                </a:solidFill>
              </a:rPr>
              <a:t>      Generic: Doppler Correction</a:t>
            </a:r>
            <a:endParaRPr lang="sv-SE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4868"/>
            <a:ext cx="1371600" cy="102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logoAg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b="4676"/>
          <a:stretch/>
        </p:blipFill>
        <p:spPr bwMode="auto">
          <a:xfrm>
            <a:off x="-22302" y="36000"/>
            <a:ext cx="75230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3120" y="1524911"/>
                <a:ext cx="3124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incoming particle, </a:t>
                </a:r>
                <a:r>
                  <a:rPr lang="en-US" sz="2800" b="1" i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Z, A,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</m:acc>
                  </m:oMath>
                </a14:m>
                <a:endParaRPr lang="en-US" sz="2800" b="1" i="1" dirty="0" smtClean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algn="ctr"/>
                <a:r>
                  <a:rPr lang="en-US" sz="2000" b="1" dirty="0" smtClean="0">
                    <a:solidFill>
                      <a:schemeClr val="accent5">
                        <a:lumMod val="50000"/>
                      </a:schemeClr>
                    </a:solidFill>
                  </a:rPr>
                  <a:t>40-50% speed of light!</a:t>
                </a:r>
                <a:endParaRPr lang="en-US" sz="20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0" y="1524911"/>
                <a:ext cx="3124200" cy="830997"/>
              </a:xfrm>
              <a:prstGeom prst="rect">
                <a:avLst/>
              </a:prstGeom>
              <a:blipFill rotWithShape="1">
                <a:blip r:embed="rId6"/>
                <a:stretch>
                  <a:fillRect l="-2148" t="-6618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92958" y="351818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econdary target</a:t>
            </a: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2736" y="3053174"/>
            <a:ext cx="159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reaction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83958" y="1301104"/>
                <a:ext cx="2438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outgoing particle(s)</a:t>
                </a:r>
              </a:p>
              <a:p>
                <a:pPr algn="ctr"/>
                <a:r>
                  <a:rPr lang="en-US" sz="2800" b="1" i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Z’, A’,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2800" b="1" i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’</a:t>
                </a:r>
                <a:endParaRPr lang="en-US" sz="2800" b="1" i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958" y="1301104"/>
                <a:ext cx="2438400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2750" t="-3650" b="-19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782291" y="1101049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A3E"/>
                </a:solidFill>
              </a:rPr>
              <a:t>Doppler-shifted γ ray</a:t>
            </a:r>
            <a:endParaRPr lang="en-US" sz="2000" b="1" dirty="0">
              <a:solidFill>
                <a:srgbClr val="008A3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192" y="2963505"/>
            <a:ext cx="162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</a:t>
            </a:r>
            <a:r>
              <a:rPr lang="en-US" b="1" dirty="0" smtClean="0"/>
              <a:t>ptical axis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75149" y="2045995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1" dirty="0" smtClean="0">
                <a:solidFill>
                  <a:srgbClr val="005426"/>
                </a:solidFill>
              </a:rPr>
              <a:t>θ</a:t>
            </a:r>
            <a:endParaRPr lang="en-US" sz="3200" b="1" i="1" dirty="0">
              <a:solidFill>
                <a:srgbClr val="00542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6316" y="2777992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accent4">
                    <a:lumMod val="50000"/>
                  </a:schemeClr>
                </a:solidFill>
              </a:rPr>
              <a:t>α</a:t>
            </a:r>
            <a:endParaRPr lang="en-US" sz="3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7675054">
            <a:off x="3141469" y="2215512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A3E"/>
                </a:solidFill>
              </a:rPr>
              <a:t>origin</a:t>
            </a:r>
            <a:endParaRPr lang="en-US" sz="2000" b="1" dirty="0">
              <a:solidFill>
                <a:srgbClr val="008A3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3120" y="4114800"/>
                <a:ext cx="7140038" cy="235449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Handle </a:t>
                </a:r>
                <a:r>
                  <a:rPr lang="en-US" sz="2400" b="1" i="1" dirty="0">
                    <a:solidFill>
                      <a:schemeClr val="accent5">
                        <a:lumMod val="50000"/>
                      </a:schemeClr>
                    </a:solidFill>
                  </a:rPr>
                  <a:t>Z, A,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4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</m:acc>
                    <m:r>
                      <a:rPr lang="en-US" sz="2400" b="1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dirty="0" smtClean="0"/>
                  <a:t>: </a:t>
                </a:r>
                <a:endParaRPr lang="en-US" sz="2400" b="1" dirty="0"/>
              </a:p>
              <a:p>
                <a:r>
                  <a:rPr lang="en-US" sz="2000" b="1" dirty="0" smtClean="0"/>
                  <a:t>Fragment separator with particle ID detector suite</a:t>
                </a:r>
              </a:p>
              <a:p>
                <a:endParaRPr lang="en-US" sz="700" b="1" i="1" dirty="0"/>
              </a:p>
              <a:p>
                <a:r>
                  <a:rPr lang="en-US" sz="2400" b="1" dirty="0"/>
                  <a:t>Handle </a:t>
                </a:r>
                <a:r>
                  <a:rPr lang="el-GR" sz="2400" b="1" dirty="0" smtClean="0"/>
                  <a:t>γ</a:t>
                </a:r>
                <a:r>
                  <a:rPr lang="en-US" sz="2400" b="1" dirty="0" smtClean="0"/>
                  <a:t>-ray </a:t>
                </a:r>
                <a:r>
                  <a:rPr lang="en-US" sz="2400" b="1" dirty="0" smtClean="0">
                    <a:solidFill>
                      <a:srgbClr val="008A3E"/>
                    </a:solidFill>
                  </a:rPr>
                  <a:t>origin</a:t>
                </a:r>
                <a:r>
                  <a:rPr lang="en-US" sz="2400" b="1" dirty="0" smtClean="0"/>
                  <a:t> </a:t>
                </a:r>
                <a:r>
                  <a:rPr lang="en-US" sz="2400" b="1" dirty="0"/>
                  <a:t>and </a:t>
                </a:r>
                <a:r>
                  <a:rPr lang="el-GR" sz="2400" b="1" i="1" dirty="0">
                    <a:solidFill>
                      <a:srgbClr val="008A3E"/>
                    </a:solidFill>
                  </a:rPr>
                  <a:t>θ</a:t>
                </a:r>
                <a:r>
                  <a:rPr lang="en-US" sz="2400" b="1" i="1" dirty="0"/>
                  <a:t> </a:t>
                </a:r>
                <a:r>
                  <a:rPr lang="en-US" sz="2400" b="1" dirty="0"/>
                  <a:t>: </a:t>
                </a:r>
              </a:p>
              <a:p>
                <a:r>
                  <a:rPr lang="en-US" sz="2000" b="1" dirty="0"/>
                  <a:t>Granular segmented </a:t>
                </a:r>
                <a:r>
                  <a:rPr lang="en-US" sz="2000" b="1" dirty="0" smtClean="0"/>
                  <a:t>Germanium Tracking Array</a:t>
                </a:r>
              </a:p>
              <a:p>
                <a:endParaRPr lang="en-US" sz="800" b="1" i="1" dirty="0"/>
              </a:p>
              <a:p>
                <a:r>
                  <a:rPr lang="en-US" sz="2400" b="1" dirty="0"/>
                  <a:t>Handle </a:t>
                </a:r>
                <a:r>
                  <a:rPr lang="en-US" sz="2400" b="1" i="1" dirty="0" smtClean="0">
                    <a:solidFill>
                      <a:schemeClr val="accent4">
                        <a:lumMod val="50000"/>
                      </a:schemeClr>
                    </a:solidFill>
                  </a:rPr>
                  <a:t>α</a:t>
                </a:r>
                <a:r>
                  <a:rPr lang="en-US" sz="2400" b="1" i="1" dirty="0" smtClean="0"/>
                  <a:t> </a:t>
                </a:r>
                <a:r>
                  <a:rPr lang="en-US" sz="2400" b="1" dirty="0" smtClean="0"/>
                  <a:t>and </a:t>
                </a:r>
                <a:r>
                  <a:rPr lang="en-US" sz="2400" b="1" i="1" dirty="0">
                    <a:solidFill>
                      <a:schemeClr val="accent4">
                        <a:lumMod val="50000"/>
                      </a:schemeClr>
                    </a:solidFill>
                  </a:rPr>
                  <a:t>Z’, A’,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4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2400" b="1" i="1" dirty="0">
                    <a:solidFill>
                      <a:schemeClr val="accent4">
                        <a:lumMod val="50000"/>
                      </a:schemeClr>
                    </a:solidFill>
                  </a:rPr>
                  <a:t>’</a:t>
                </a:r>
                <a:r>
                  <a:rPr lang="en-US" sz="2400" b="1" dirty="0" smtClean="0"/>
                  <a:t>: </a:t>
                </a:r>
                <a:endParaRPr lang="en-US" sz="2400" b="1" dirty="0"/>
              </a:p>
              <a:p>
                <a:r>
                  <a:rPr lang="en-US" sz="2000" b="1" dirty="0"/>
                  <a:t>Granular </a:t>
                </a:r>
                <a:r>
                  <a:rPr lang="en-US" sz="2000" b="1" dirty="0" smtClean="0"/>
                  <a:t>calorimeter-ToF combination or fragment spectrometer</a:t>
                </a:r>
                <a:endParaRPr lang="en-US" sz="2000" b="1" i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0" y="4114800"/>
                <a:ext cx="7140038" cy="2354491"/>
              </a:xfrm>
              <a:prstGeom prst="rect">
                <a:avLst/>
              </a:prstGeom>
              <a:blipFill rotWithShape="1">
                <a:blip r:embed="rId8"/>
                <a:stretch>
                  <a:fillRect l="-1105" t="-1276" b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ns12.anl.gov/pdfs/presentations/Fridaytalks/2012_0817_1120_Gottardo.pdf - Google Chrome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6" t="19413" r="10004" b="14938"/>
          <a:stretch/>
        </p:blipFill>
        <p:spPr>
          <a:xfrm rot="5400000">
            <a:off x="6470555" y="3967385"/>
            <a:ext cx="1611630" cy="2363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125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1532</Words>
  <Application>Microsoft Office PowerPoint</Application>
  <PresentationFormat>On-screen Show (4:3)</PresentationFormat>
  <Paragraphs>475</Paragraphs>
  <Slides>32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Batang</vt:lpstr>
      <vt:lpstr>MS PGothic</vt:lpstr>
      <vt:lpstr>MS PGothic</vt:lpstr>
      <vt:lpstr>Arial</vt:lpstr>
      <vt:lpstr>Calibri</vt:lpstr>
      <vt:lpstr>Cambria Math</vt:lpstr>
      <vt:lpstr>Comic Sans MS</vt:lpstr>
      <vt:lpstr>DejaVu Sans</vt:lpstr>
      <vt:lpstr>Lucida Console</vt:lpstr>
      <vt:lpstr>Monaco</vt:lpstr>
      <vt:lpstr>Palatino Linotype</vt:lpstr>
      <vt:lpstr>StarSymbol</vt:lpstr>
      <vt:lpstr>Symbol</vt:lpstr>
      <vt:lpstr>Times New Roman</vt:lpstr>
      <vt:lpstr>Wingdings</vt:lpstr>
      <vt:lpstr>Office Theme</vt:lpstr>
      <vt:lpstr>Photo Editor Photo</vt:lpstr>
      <vt:lpstr>Equation</vt:lpstr>
      <vt:lpstr>In-beam γ-ray Spectroscopy at Relativistic Energies First Results from the PreSPEC-AGATA Campaign</vt:lpstr>
      <vt:lpstr>The PreSPEC–AGATA Campaign: Research Combined with FAIR Developments</vt:lpstr>
      <vt:lpstr>PowerPoint Presentation</vt:lpstr>
      <vt:lpstr>PowerPoint Presentation</vt:lpstr>
      <vt:lpstr>FAIR Project</vt:lpstr>
      <vt:lpstr>PowerPoint Presentation</vt:lpstr>
      <vt:lpstr>HISPEC Physics Goals</vt:lpstr>
      <vt:lpstr>γ-ray Spectroscopy at Relativistic Energies</vt:lpstr>
      <vt:lpstr>PowerPoint Presentation</vt:lpstr>
      <vt:lpstr>PowerPoint Presentation</vt:lpstr>
      <vt:lpstr>The 2012 &amp; 2014 Set-up in Reality</vt:lpstr>
      <vt:lpstr>PowerPoint Presentation</vt:lpstr>
      <vt:lpstr>Commissioning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2012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2013 Experiments N/A</vt:lpstr>
      <vt:lpstr>2014 Experiments Remainders from 2012 part of the Campaign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PreSPEC – AGATA Campaign at GSI          2012-2013</dc:title>
  <dc:creator>dirkr</dc:creator>
  <cp:lastModifiedBy>Dirk Rudolph</cp:lastModifiedBy>
  <cp:revision>209</cp:revision>
  <dcterms:created xsi:type="dcterms:W3CDTF">2006-08-16T00:00:00Z</dcterms:created>
  <dcterms:modified xsi:type="dcterms:W3CDTF">2014-06-28T09:57:25Z</dcterms:modified>
</cp:coreProperties>
</file>