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activeX/activeX2.xml" ContentType="application/vnd.ms-office.activeX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ms-office.activeX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activeX/activeX1.xml" ContentType="application/vnd.ms-office.activeX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4" r:id="rId2"/>
    <p:sldMasterId id="2147483808" r:id="rId3"/>
  </p:sldMasterIdLst>
  <p:notesMasterIdLst>
    <p:notesMasterId r:id="rId49"/>
  </p:notesMasterIdLst>
  <p:handoutMasterIdLst>
    <p:handoutMasterId r:id="rId50"/>
  </p:handoutMasterIdLst>
  <p:sldIdLst>
    <p:sldId id="383" r:id="rId4"/>
    <p:sldId id="450" r:id="rId5"/>
    <p:sldId id="451" r:id="rId6"/>
    <p:sldId id="474" r:id="rId7"/>
    <p:sldId id="452" r:id="rId8"/>
    <p:sldId id="320" r:id="rId9"/>
    <p:sldId id="322" r:id="rId10"/>
    <p:sldId id="485" r:id="rId11"/>
    <p:sldId id="487" r:id="rId12"/>
    <p:sldId id="332" r:id="rId13"/>
    <p:sldId id="569" r:id="rId14"/>
    <p:sldId id="375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547" r:id="rId23"/>
    <p:sldId id="548" r:id="rId24"/>
    <p:sldId id="573" r:id="rId25"/>
    <p:sldId id="494" r:id="rId26"/>
    <p:sldId id="571" r:id="rId27"/>
    <p:sldId id="495" r:id="rId28"/>
    <p:sldId id="378" r:id="rId29"/>
    <p:sldId id="503" r:id="rId30"/>
    <p:sldId id="593" r:id="rId31"/>
    <p:sldId id="579" r:id="rId32"/>
    <p:sldId id="582" r:id="rId33"/>
    <p:sldId id="581" r:id="rId34"/>
    <p:sldId id="584" r:id="rId35"/>
    <p:sldId id="502" r:id="rId36"/>
    <p:sldId id="575" r:id="rId37"/>
    <p:sldId id="586" r:id="rId38"/>
    <p:sldId id="587" r:id="rId39"/>
    <p:sldId id="372" r:id="rId40"/>
    <p:sldId id="570" r:id="rId41"/>
    <p:sldId id="366" r:id="rId42"/>
    <p:sldId id="574" r:id="rId43"/>
    <p:sldId id="592" r:id="rId44"/>
    <p:sldId id="567" r:id="rId45"/>
    <p:sldId id="564" r:id="rId46"/>
    <p:sldId id="535" r:id="rId47"/>
    <p:sldId id="258" r:id="rId48"/>
  </p:sldIdLst>
  <p:sldSz cx="9144000" cy="6858000" type="screen4x3"/>
  <p:notesSz cx="67818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48" charset="0"/>
        <a:ea typeface="ヒラギノ角ゴ Pro W3" pitchFamily="48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AFB"/>
    <a:srgbClr val="E9F6F7"/>
    <a:srgbClr val="DEF1F2"/>
    <a:srgbClr val="002060"/>
    <a:srgbClr val="66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79" autoAdjust="0"/>
    <p:restoredTop sz="91116" autoAdjust="0"/>
  </p:normalViewPr>
  <p:slideViewPr>
    <p:cSldViewPr>
      <p:cViewPr varScale="1">
        <p:scale>
          <a:sx n="107" d="100"/>
          <a:sy n="107" d="100"/>
        </p:scale>
        <p:origin x="-19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F3BBC-1CCA-49F0-BF4D-70591EC590C5}" type="datetimeFigureOut">
              <a:rPr lang="en-GB" smtClean="0"/>
              <a:pPr/>
              <a:t>27/02/2012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6E0A9-A78A-4DE3-A325-D28D78602AD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780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020" y="0"/>
            <a:ext cx="2938780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240" y="4711383"/>
            <a:ext cx="4973320" cy="446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2765"/>
            <a:ext cx="2938780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020" y="9422765"/>
            <a:ext cx="2938780" cy="49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fld id="{A1AAFEC3-2E5F-4B02-93F3-FE03DB0B3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8B39B9-C208-4256-B2AB-4B7666AC605C}" type="slidenum">
              <a:rPr lang="en-US"/>
              <a:pPr/>
              <a:t>2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63588"/>
            <a:ext cx="4986337" cy="374015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862" y="4732047"/>
            <a:ext cx="4950080" cy="4423676"/>
          </a:xfrm>
        </p:spPr>
        <p:txBody>
          <a:bodyPr/>
          <a:lstStyle/>
          <a:p>
            <a:r>
              <a:rPr lang="en-GB" sz="1400" b="1">
                <a:latin typeface="Comic Sans MS" pitchFamily="66" charset="0"/>
              </a:rPr>
              <a:t>Introduction</a:t>
            </a:r>
          </a:p>
          <a:p>
            <a:endParaRPr lang="en-GB" sz="1400" b="1">
              <a:latin typeface="Comic Sans MS" pitchFamily="66" charset="0"/>
            </a:endParaRPr>
          </a:p>
          <a:p>
            <a:r>
              <a:rPr lang="en-GB" sz="1400" b="1">
                <a:latin typeface="Comic Sans MS" pitchFamily="66" charset="0"/>
              </a:rPr>
              <a:t>Overview of the system</a:t>
            </a:r>
          </a:p>
          <a:p>
            <a:endParaRPr lang="en-GB" sz="1400" b="1">
              <a:latin typeface="Comic Sans MS" pitchFamily="66" charset="0"/>
            </a:endParaRPr>
          </a:p>
          <a:p>
            <a:r>
              <a:rPr lang="en-GB" sz="1400" b="1">
                <a:latin typeface="Comic Sans MS" pitchFamily="66" charset="0"/>
              </a:rPr>
              <a:t>Physics outcomes from this meeting important</a:t>
            </a:r>
          </a:p>
          <a:p>
            <a:r>
              <a:rPr lang="en-GB" sz="1400" b="1">
                <a:latin typeface="Comic Sans MS" pitchFamily="66" charset="0"/>
              </a:rPr>
              <a:t>	define physics case</a:t>
            </a:r>
          </a:p>
          <a:p>
            <a:r>
              <a:rPr lang="en-GB" sz="1400" b="1">
                <a:latin typeface="Comic Sans MS" pitchFamily="66" charset="0"/>
              </a:rPr>
              <a:t>	experimental constraints</a:t>
            </a:r>
          </a:p>
          <a:p>
            <a:r>
              <a:rPr lang="en-GB" sz="1400" b="1">
                <a:latin typeface="Comic Sans MS" pitchFamily="66" charset="0"/>
              </a:rPr>
              <a:t>	range of experiments</a:t>
            </a:r>
          </a:p>
          <a:p>
            <a:r>
              <a:rPr lang="en-GB" sz="1400" b="1">
                <a:latin typeface="Comic Sans MS" pitchFamily="66" charset="0"/>
              </a:rPr>
              <a:t>	key experiments demonstrator/full array</a:t>
            </a:r>
          </a:p>
          <a:p>
            <a:r>
              <a:rPr lang="en-GB" sz="1400" b="1">
                <a:latin typeface="Comic Sans MS" pitchFamily="66" charset="0"/>
              </a:rPr>
              <a:t>	meeting</a:t>
            </a:r>
          </a:p>
          <a:p>
            <a:r>
              <a:rPr lang="en-GB" sz="1400" b="1">
                <a:latin typeface="Comic Sans MS" pitchFamily="66" charset="0"/>
              </a:rPr>
              <a:t>Key design parameters Before too late</a:t>
            </a:r>
          </a:p>
          <a:p>
            <a:r>
              <a:rPr lang="en-GB" sz="1400" b="1">
                <a:latin typeface="Comic Sans MS" pitchFamily="66" charset="0"/>
              </a:rPr>
              <a:t>120/180 decision</a:t>
            </a:r>
          </a:p>
          <a:p>
            <a:endParaRPr lang="en-GB" sz="1400" b="1">
              <a:latin typeface="Comic Sans MS" pitchFamily="66" charset="0"/>
            </a:endParaRPr>
          </a:p>
          <a:p>
            <a:endParaRPr lang="en-GB" sz="1400" b="1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Lucida Grande" pitchFamily="48" charset="0"/>
              <a:ea typeface="ヒラギノ角ゴ Pro W3" pitchFamily="4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555392-D743-48A0-BE1F-0E548A1BCF73}" type="slidenum">
              <a:rPr lang="en-GB"/>
              <a:pPr/>
              <a:t>3</a:t>
            </a:fld>
            <a:endParaRPr lang="en-GB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15860" y="4732047"/>
            <a:ext cx="5419102" cy="4423676"/>
          </a:xfrm>
          <a:noFill/>
          <a:ln/>
        </p:spPr>
        <p:txBody>
          <a:bodyPr/>
          <a:lstStyle/>
          <a:p>
            <a:r>
              <a:rPr lang="en-GB" sz="1400" b="1">
                <a:latin typeface="Comic Sans MS" pitchFamily="66" charset="0"/>
              </a:rPr>
              <a:t>Previous array</a:t>
            </a:r>
          </a:p>
          <a:p>
            <a:r>
              <a:rPr lang="en-GB" sz="1400" b="1">
                <a:latin typeface="Comic Sans MS" pitchFamily="66" charset="0"/>
              </a:rPr>
              <a:t>Compton suppression</a:t>
            </a:r>
          </a:p>
          <a:p>
            <a:r>
              <a:rPr lang="en-GB" sz="1400" b="1">
                <a:latin typeface="Comic Sans MS" pitchFamily="66" charset="0"/>
              </a:rPr>
              <a:t>Eff max at 10% good resolution</a:t>
            </a:r>
          </a:p>
          <a:p>
            <a:r>
              <a:rPr lang="en-GB" sz="1400" b="1">
                <a:latin typeface="Comic Sans MS" pitchFamily="66" charset="0"/>
              </a:rPr>
              <a:t>Exogam, Miniball, high efficiency for medium multiplicity</a:t>
            </a:r>
          </a:p>
          <a:p>
            <a:r>
              <a:rPr lang="en-GB" sz="1400" b="1">
                <a:latin typeface="Comic Sans MS" pitchFamily="66" charset="0"/>
              </a:rPr>
              <a:t>Limited by solid angle subtended by the shields</a:t>
            </a:r>
          </a:p>
          <a:p>
            <a:r>
              <a:rPr lang="en-GB" sz="1400" b="1">
                <a:latin typeface="Comic Sans MS" pitchFamily="66" charset="0"/>
              </a:rPr>
              <a:t>50% coverage</a:t>
            </a:r>
          </a:p>
          <a:p>
            <a:r>
              <a:rPr lang="en-GB" sz="1400" b="1">
                <a:latin typeface="Comic Sans MS" pitchFamily="66" charset="0"/>
              </a:rPr>
              <a:t>Throw away suppression shields</a:t>
            </a:r>
          </a:p>
          <a:p>
            <a:r>
              <a:rPr lang="en-GB" sz="1400" b="1">
                <a:latin typeface="Comic Sans MS" pitchFamily="66" charset="0"/>
              </a:rPr>
              <a:t>Track every event</a:t>
            </a:r>
          </a:p>
          <a:p>
            <a:r>
              <a:rPr lang="en-GB" sz="1400" b="1">
                <a:latin typeface="Comic Sans MS" pitchFamily="66" charset="0"/>
              </a:rPr>
              <a:t>Reconstruct the full energy</a:t>
            </a:r>
          </a:p>
          <a:p>
            <a:r>
              <a:rPr lang="en-GB" sz="1400" b="1">
                <a:latin typeface="Comic Sans MS" pitchFamily="66" charset="0"/>
              </a:rPr>
              <a:t>2 major projects AGATA and GRETA</a:t>
            </a:r>
          </a:p>
          <a:p>
            <a:r>
              <a:rPr lang="en-GB" sz="1400" b="1">
                <a:latin typeface="Comic Sans MS" pitchFamily="66" charset="0"/>
              </a:rPr>
              <a:t>Eff 40% and multiplicity 1</a:t>
            </a:r>
          </a:p>
          <a:p>
            <a:r>
              <a:rPr lang="en-GB" sz="1400" b="1">
                <a:latin typeface="Comic Sans MS" pitchFamily="66" charset="0"/>
              </a:rPr>
              <a:t>Even 20% at multiplicity 30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63588"/>
            <a:ext cx="4984750" cy="374015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30" y="4732046"/>
            <a:ext cx="5345377" cy="4423810"/>
          </a:xfrm>
          <a:noFill/>
          <a:ln/>
        </p:spPr>
        <p:txBody>
          <a:bodyPr/>
          <a:lstStyle/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Summary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List few items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Agata very powerful instrument for nuclear spectroscopy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Exciting science programme subject of this meeting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Aim to propose and start realisation of the full AGATA from 2008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63588"/>
            <a:ext cx="4984750" cy="374015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30" y="4732046"/>
            <a:ext cx="4951342" cy="4423810"/>
          </a:xfrm>
          <a:noFill/>
          <a:ln/>
        </p:spPr>
        <p:txBody>
          <a:bodyPr/>
          <a:lstStyle/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Powerful array in its own right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Still to decide where to site</a:t>
            </a:r>
          </a:p>
          <a:p>
            <a:r>
              <a:rPr lang="en-GB" sz="1400" b="1" smtClean="0">
                <a:latin typeface="Comic Sans MS" pitchFamily="66" charset="0"/>
                <a:ea typeface="ヒラギノ角ゴ Pro W3" pitchFamily="48" charset="-128"/>
              </a:rPr>
              <a:t>Still to decide the key test experiments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D4B9E4-3693-48F0-8817-B07618513BE1}" type="slidenum">
              <a:rPr lang="en-GB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8180" y="4711383"/>
            <a:ext cx="5425440" cy="4463415"/>
          </a:xfrm>
          <a:noFill/>
          <a:ln/>
        </p:spPr>
        <p:txBody>
          <a:bodyPr/>
          <a:lstStyle/>
          <a:p>
            <a:endParaRPr lang="en-US" smtClean="0">
              <a:latin typeface="Lucida Grande" pitchFamily="48" charset="0"/>
              <a:ea typeface="ヒラギノ角ゴ Pro W3" pitchFamily="4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5350" y="763588"/>
            <a:ext cx="4986338" cy="374015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68" y="4730884"/>
            <a:ext cx="4949865" cy="442472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z="1300" b="1" dirty="0" smtClean="0"/>
              <a:t>Powerful array in its own right</a:t>
            </a:r>
          </a:p>
          <a:p>
            <a:r>
              <a:rPr lang="en-GB" sz="1300" b="1" dirty="0" smtClean="0"/>
              <a:t>Still to decide where to site</a:t>
            </a:r>
          </a:p>
          <a:p>
            <a:r>
              <a:rPr lang="en-GB" sz="1300" b="1" dirty="0" smtClean="0"/>
              <a:t>Still to decide the key test experiments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9E6F39-E77C-4A40-B5E0-3E9E1C3E7CF7}" type="slidenum">
              <a:rPr lang="de-DE">
                <a:solidFill>
                  <a:prstClr val="black"/>
                </a:solidFill>
              </a:rPr>
              <a:pPr/>
              <a:t>35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13FC46-268D-40CE-A3C5-42CCC29C08B0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2054D-CC43-49BA-AC61-9F5EAC722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5D68F-3112-4EA1-A877-BC1181C9B519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B3F59-E95B-40F3-ABF4-1F6D5F74A92E}" type="datetimeFigureOut">
              <a:rPr lang="en-US"/>
              <a:pPr>
                <a:defRPr/>
              </a:pPr>
              <a:t>2/27/2012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BDF24-CC9A-4E45-B49B-DC4F2C598119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F94B7-42A6-4B14-BD4F-ECAB92D9A74A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0DD9A-E1E9-468F-9910-1959982F69E1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DB5D8-5F68-4C36-9FDA-004C506CA6FA}" type="datetimeFigureOut">
              <a:rPr lang="en-US"/>
              <a:pPr>
                <a:defRPr/>
              </a:pPr>
              <a:t>2/27/2012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7EE7D-3F77-4A00-B5FD-EA52F3F7D38D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99E60-F504-4F72-81B0-3E2950EA6485}" type="datetimeFigureOut">
              <a:rPr lang="en-US"/>
              <a:pPr>
                <a:defRPr/>
              </a:pPr>
              <a:t>2/27/2012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BFE20-F906-42EC-9C51-F2651526863C}" type="datetimeFigureOut">
              <a:rPr lang="en-US"/>
              <a:pPr>
                <a:defRPr/>
              </a:pPr>
              <a:t>2/27/2012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CEBE-00A3-495C-A266-4A8447AC5046}" type="datetimeFigureOut">
              <a:rPr lang="en-US"/>
              <a:pPr>
                <a:defRPr/>
              </a:pPr>
              <a:t>2/27/2012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0EFE-8B50-4717-996E-02239BBD2B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0D065-C729-4AFA-982E-1B415552C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9FB95-536E-4463-9F15-E16080CEB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7399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5C45-E6BD-4A4A-9661-BAEB3B94C3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678C-7024-4B8B-9B3C-101E07CF9B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DA94D-67BE-4DEE-9659-C267CD990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078EF-EA82-40AB-8976-66721E9D48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F23D1-FC54-494A-8A02-42A08CE243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25345-39EE-441B-9173-E27A097AB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4ACC2-ED30-46CB-8F30-0E86F9FE4B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8CBD3-8443-465D-873E-5E7C27E70A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9E45E-B7C2-46DB-95FB-5C5288B27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386D3-676A-47F0-98C2-1048945B24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549C-521A-4DA5-A597-00D7478C5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LNL, 3/14/2006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AGATA Demonstrator Host Lab. Infrastructure meeting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5CB52-9645-4582-B813-3AEBCA473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3048000"/>
            <a:ext cx="38100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0"/>
            <a:ext cx="38100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98A90-0EE4-4D13-B43D-48D381DB7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21443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613" y="2571744"/>
            <a:ext cx="4040188" cy="587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14686"/>
            <a:ext cx="4040188" cy="2911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38" y="2571744"/>
            <a:ext cx="4041775" cy="58707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14686"/>
            <a:ext cx="4041775" cy="29114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77FF-9262-4B23-BD72-23CEF53F0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119C0-5E12-4C39-8BDF-B44E1CB1B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FD623-CA95-42E8-98EF-69AB92692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3008313" cy="10906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2984"/>
            <a:ext cx="5111750" cy="4983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57430"/>
            <a:ext cx="3008313" cy="37687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35BD-9DEC-4646-8450-E1A475FC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71545"/>
            <a:ext cx="5486400" cy="36560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F1AF-B770-49DC-9BB8-8BA430CB1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447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048000"/>
            <a:ext cx="777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fld id="{23D54C10-AA4D-420D-AB25-F97319E78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8" descr="Untitled-1.jp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1" r:id="rId2"/>
    <p:sldLayoutId id="2147483790" r:id="rId3"/>
    <p:sldLayoutId id="2147483789" r:id="rId4"/>
    <p:sldLayoutId id="2147483788" r:id="rId5"/>
    <p:sldLayoutId id="2147483787" r:id="rId6"/>
    <p:sldLayoutId id="2147483786" r:id="rId7"/>
    <p:sldLayoutId id="2147483785" r:id="rId8"/>
    <p:sldLayoutId id="2147483784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Lucida Grande" pitchFamily="84" charset="0"/>
                <a:ea typeface="ヒラギノ角ゴ Pro W3" pitchFamily="84" charset="-128"/>
              </a:defRPr>
            </a:lvl1pPr>
          </a:lstStyle>
          <a:p>
            <a:pPr>
              <a:defRPr/>
            </a:pPr>
            <a:fld id="{AE5ADCC4-A640-4B3B-8A55-68DFF6187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5" name="Picture 7" descr="Untitled-2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280025"/>
            <a:ext cx="9144000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5" r:id="rId10"/>
    <p:sldLayoutId id="2147483806" r:id="rId11"/>
    <p:sldLayoutId id="21474838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ea typeface="+mn-ea"/>
              </a:rPr>
              <a:t>LNL, 3/14/2006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latin typeface="Times New Roman" pitchFamily="18" charset="0"/>
                <a:ea typeface="+mn-ea"/>
              </a:rPr>
              <a:t>AGATA Demonstrator Host Lab. Infrastructure meeting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F99F0CDE-3FCC-41CD-A0F8-93A3810EC003}" type="slidenum">
              <a:rPr lang="en-US">
                <a:solidFill>
                  <a:srgbClr val="000000"/>
                </a:solidFill>
                <a:latin typeface="Times New Roman" pitchFamily="18" charset="0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Fabio.Crespi@mi.infn.it" TargetMode="External"/><Relationship Id="rId3" Type="http://schemas.openxmlformats.org/officeDocument/2006/relationships/hyperlink" Target="mailto:silvia.leoni@mi.infn.it" TargetMode="External"/><Relationship Id="rId7" Type="http://schemas.openxmlformats.org/officeDocument/2006/relationships/hyperlink" Target="mailto:florent.haas@iphc.cnrs.fr" TargetMode="External"/><Relationship Id="rId2" Type="http://schemas.openxmlformats.org/officeDocument/2006/relationships/hyperlink" Target="mailto:franco.camera@mi.infn.it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Angela.Bracco@mi.infn.it" TargetMode="External"/><Relationship Id="rId5" Type="http://schemas.openxmlformats.org/officeDocument/2006/relationships/hyperlink" Target="mailto:menegazzo@PD.INFN.IT" TargetMode="External"/><Relationship Id="rId10" Type="http://schemas.openxmlformats.org/officeDocument/2006/relationships/hyperlink" Target="mailto:Ayse.Atac@science.ankara.edu.tr" TargetMode="External"/><Relationship Id="rId4" Type="http://schemas.openxmlformats.org/officeDocument/2006/relationships/hyperlink" Target="mailto:eda.sahin@lnl.infn.it" TargetMode="External"/><Relationship Id="rId9" Type="http://schemas.openxmlformats.org/officeDocument/2006/relationships/hyperlink" Target="mailto:bizzeti@fi.infn.i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://agenda.infn.it/conferenceDisplay.py?confId=3224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indico.in2p3.fr/event/egan201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control" Target="../activeX/activeX2.xml"/><Relationship Id="rId7" Type="http://schemas.openxmlformats.org/officeDocument/2006/relationships/image" Target="../media/image9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36.jpe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hyperlink" Target="http://www.crwflags.com/fotw/images/h/hu.gif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crwflags.com/fotw/images/t/tr.gif" TargetMode="Externa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9.jpeg"/><Relationship Id="rId10" Type="http://schemas.openxmlformats.org/officeDocument/2006/relationships/image" Target="../media/image18.png"/><Relationship Id="rId19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https://sites.google.com/site/wsbormiomi2012/home/panorama-snow.jpg?attredirects=0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48766" y="44625"/>
            <a:ext cx="9023350" cy="6696743"/>
          </a:xfrm>
          <a:prstGeom prst="rect">
            <a:avLst/>
          </a:prstGeom>
          <a:noFill/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354855" y="332656"/>
            <a:ext cx="37926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chemeClr val="accent2"/>
                </a:solidFill>
              </a:rPr>
              <a:t>The AGATA Project;</a:t>
            </a:r>
          </a:p>
          <a:p>
            <a:pPr algn="ctr" eaLnBrk="0" hangingPunct="0"/>
            <a:r>
              <a:rPr lang="en-US" sz="3200" dirty="0" smtClean="0">
                <a:solidFill>
                  <a:schemeClr val="accent2"/>
                </a:solidFill>
              </a:rPr>
              <a:t>Status and Plans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627784" y="4869160"/>
            <a:ext cx="4052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John Simpson</a:t>
            </a:r>
          </a:p>
          <a:p>
            <a:pPr algn="ctr" eaLnBrk="0" hangingPunct="0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Nuclear Physics Group</a:t>
            </a:r>
          </a:p>
          <a:p>
            <a:pPr algn="ctr" eaLnBrk="0" hangingPunct="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STFC Daresbury Laboratory</a:t>
            </a:r>
          </a:p>
          <a:p>
            <a:pPr algn="ctr" eaLnBrk="0" hangingPunct="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Bormio 2012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99" t="7925" r="23633" b="12944"/>
          <a:stretch/>
        </p:blipFill>
        <p:spPr>
          <a:xfrm>
            <a:off x="2627784" y="1494675"/>
            <a:ext cx="3704015" cy="3374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3" name="Rectangle 9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80226" name="Picture 2" descr="\\Engserve\projects\186 AGATA Advanced Gamma Tracking Array (K Fayz)\ph1- phase 1 Legnaro\meng\Pictures\2009_05_22\IMG_1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49275"/>
            <a:ext cx="36004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 descr="\\Engserve\projects\186 AGATA Advanced Gamma Tracking Array (K Fayz)\ph1- phase 1 Legnaro\meng\Pictures\2009_05_22\IMG_1587.jpg"/>
          <p:cNvPicPr>
            <a:picLocks noChangeAspect="1" noChangeArrowheads="1"/>
          </p:cNvPicPr>
          <p:nvPr/>
        </p:nvPicPr>
        <p:blipFill>
          <a:blip r:embed="rId4" cstate="print"/>
          <a:srcRect l="17365"/>
          <a:stretch>
            <a:fillRect/>
          </a:stretch>
        </p:blipFill>
        <p:spPr bwMode="auto">
          <a:xfrm>
            <a:off x="3403600" y="3716338"/>
            <a:ext cx="34004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1" name="Picture 2" descr="\\Engserve\projects\186 AGATA Advanced Gamma Tracking Array (K Fayz)\ph1- phase 1 Legnaro\meng\Pictures\2009_05_22\IMG_15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2450" y="3068638"/>
            <a:ext cx="22415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 descr="IMG_033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539750"/>
            <a:ext cx="3276600" cy="2457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/>
              <a:t>AGATA: Digital Electronics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4356491"/>
            <a:ext cx="145745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100Mhz, </a:t>
            </a:r>
            <a:r>
              <a:rPr lang="fr-FR" sz="1400" dirty="0"/>
              <a:t>14 </a:t>
            </a:r>
            <a:r>
              <a:rPr lang="fr-FR" sz="1400" dirty="0" smtClean="0"/>
              <a:t>bit</a:t>
            </a:r>
            <a:r>
              <a:rPr lang="fr-FR" sz="1400" dirty="0"/>
              <a:t> </a:t>
            </a:r>
            <a:endParaRPr lang="fr-FR" sz="1400" dirty="0" smtClean="0"/>
          </a:p>
          <a:p>
            <a:r>
              <a:rPr lang="fr-FR" sz="1400" dirty="0" err="1" smtClean="0"/>
              <a:t>Synchronous</a:t>
            </a:r>
            <a:r>
              <a:rPr lang="fr-FR" sz="1400" dirty="0" smtClean="0"/>
              <a:t> &amp;</a:t>
            </a:r>
          </a:p>
          <a:p>
            <a:r>
              <a:rPr lang="fr-FR" sz="1400" dirty="0" err="1" smtClean="0"/>
              <a:t>continuous</a:t>
            </a:r>
            <a:endParaRPr lang="fr-FR" sz="1400" dirty="0"/>
          </a:p>
        </p:txBody>
      </p:sp>
      <p:sp>
        <p:nvSpPr>
          <p:cNvPr id="7" name="Rectangle 6"/>
          <p:cNvSpPr/>
          <p:nvPr/>
        </p:nvSpPr>
        <p:spPr>
          <a:xfrm>
            <a:off x="2362200" y="4440823"/>
            <a:ext cx="1715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6600"/>
                </a:solidFill>
              </a:rPr>
              <a:t>(7.6GB/s/</a:t>
            </a:r>
            <a:r>
              <a:rPr lang="fr-FR" sz="1600" dirty="0" err="1">
                <a:solidFill>
                  <a:srgbClr val="FF6600"/>
                </a:solidFill>
              </a:rPr>
              <a:t>crystal</a:t>
            </a:r>
            <a:r>
              <a:rPr lang="fr-FR" sz="1600" dirty="0">
                <a:solidFill>
                  <a:srgbClr val="FF6600"/>
                </a:solidFill>
              </a:rPr>
              <a:t>)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352800" y="4419600"/>
            <a:ext cx="609600" cy="0"/>
          </a:xfrm>
          <a:prstGeom prst="straightConnector1">
            <a:avLst/>
          </a:prstGeom>
          <a:ln w="317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410200" y="4440823"/>
            <a:ext cx="18293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rgbClr val="FF6600"/>
                </a:solidFill>
              </a:rPr>
              <a:t>(</a:t>
            </a:r>
            <a:r>
              <a:rPr lang="fr-FR" sz="1600" dirty="0" smtClean="0">
                <a:solidFill>
                  <a:srgbClr val="FF6600"/>
                </a:solidFill>
              </a:rPr>
              <a:t>10 </a:t>
            </a:r>
            <a:r>
              <a:rPr lang="fr-FR" sz="1600" dirty="0" err="1" smtClean="0">
                <a:solidFill>
                  <a:srgbClr val="FF6600"/>
                </a:solidFill>
              </a:rPr>
              <a:t>kB</a:t>
            </a:r>
            <a:r>
              <a:rPr lang="fr-FR" sz="1600" dirty="0" smtClean="0">
                <a:solidFill>
                  <a:srgbClr val="FF6600"/>
                </a:solidFill>
              </a:rPr>
              <a:t>/</a:t>
            </a:r>
            <a:r>
              <a:rPr lang="fr-FR" sz="1600" dirty="0" err="1" smtClean="0">
                <a:solidFill>
                  <a:srgbClr val="FF6600"/>
                </a:solidFill>
              </a:rPr>
              <a:t>evt</a:t>
            </a:r>
            <a:r>
              <a:rPr lang="fr-FR" sz="1600" dirty="0" smtClean="0">
                <a:solidFill>
                  <a:srgbClr val="FF6600"/>
                </a:solidFill>
              </a:rPr>
              <a:t>/</a:t>
            </a:r>
            <a:r>
              <a:rPr lang="fr-FR" sz="1600" dirty="0" err="1" smtClean="0">
                <a:solidFill>
                  <a:srgbClr val="FF6600"/>
                </a:solidFill>
              </a:rPr>
              <a:t>crystal</a:t>
            </a:r>
            <a:r>
              <a:rPr lang="fr-FR" sz="1600" dirty="0" smtClean="0">
                <a:solidFill>
                  <a:srgbClr val="FF6600"/>
                </a:solidFill>
              </a:rPr>
              <a:t>)</a:t>
            </a:r>
            <a:endParaRPr lang="fr-FR" sz="1600" dirty="0">
              <a:solidFill>
                <a:srgbClr val="FF66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6172200" y="4419600"/>
            <a:ext cx="561906" cy="0"/>
          </a:xfrm>
          <a:prstGeom prst="straightConnector1">
            <a:avLst/>
          </a:prstGeom>
          <a:ln w="3175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14800" y="4290536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Triggering</a:t>
            </a:r>
            <a:endParaRPr lang="fr-FR" sz="1400" dirty="0" smtClean="0"/>
          </a:p>
          <a:p>
            <a:r>
              <a:rPr lang="fr-FR" sz="1400" dirty="0" err="1" smtClean="0"/>
              <a:t>Energy</a:t>
            </a:r>
            <a:endParaRPr lang="fr-FR" sz="1400" dirty="0" smtClean="0"/>
          </a:p>
          <a:p>
            <a:r>
              <a:rPr lang="fr-FR" sz="1400" dirty="0" smtClean="0"/>
              <a:t>Trace capture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7225581" y="4343400"/>
            <a:ext cx="20708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Preprocessing</a:t>
            </a:r>
            <a:endParaRPr lang="fr-FR" sz="1400" dirty="0" smtClean="0"/>
          </a:p>
          <a:p>
            <a:r>
              <a:rPr lang="fr-FR" sz="1400" dirty="0" smtClean="0"/>
              <a:t>PSA</a:t>
            </a:r>
          </a:p>
          <a:p>
            <a:r>
              <a:rPr lang="fr-FR" sz="1400" dirty="0" err="1" smtClean="0"/>
              <a:t>Tracking</a:t>
            </a:r>
            <a:endParaRPr lang="fr-FR" sz="1400" dirty="0"/>
          </a:p>
        </p:txBody>
      </p:sp>
      <p:sp>
        <p:nvSpPr>
          <p:cNvPr id="17" name="Ellipse 16"/>
          <p:cNvSpPr/>
          <p:nvPr/>
        </p:nvSpPr>
        <p:spPr>
          <a:xfrm>
            <a:off x="3008866" y="5562600"/>
            <a:ext cx="1258334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GTS</a:t>
            </a:r>
            <a:endParaRPr lang="fr-FR" sz="3200" dirty="0"/>
          </a:p>
        </p:txBody>
      </p:sp>
      <p:cxnSp>
        <p:nvCxnSpPr>
          <p:cNvPr id="20" name="Connecteur droit avec flèche 19"/>
          <p:cNvCxnSpPr>
            <a:stCxn id="17" idx="1"/>
          </p:cNvCxnSpPr>
          <p:nvPr/>
        </p:nvCxnSpPr>
        <p:spPr>
          <a:xfrm flipH="1" flipV="1">
            <a:off x="3008866" y="5105400"/>
            <a:ext cx="184279" cy="568792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7" idx="7"/>
          </p:cNvCxnSpPr>
          <p:nvPr/>
        </p:nvCxnSpPr>
        <p:spPr>
          <a:xfrm flipV="1">
            <a:off x="4082921" y="5105400"/>
            <a:ext cx="260479" cy="568792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83632" y="5620434"/>
            <a:ext cx="1550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Clock</a:t>
            </a:r>
            <a:r>
              <a:rPr lang="fr-FR" sz="1400" dirty="0"/>
              <a:t> </a:t>
            </a:r>
            <a:r>
              <a:rPr lang="fr-FR" sz="1400" dirty="0" smtClean="0"/>
              <a:t>&amp;</a:t>
            </a:r>
          </a:p>
          <a:p>
            <a:r>
              <a:rPr lang="fr-FR" sz="1400" dirty="0" smtClean="0"/>
              <a:t>Trigger validation</a:t>
            </a:r>
            <a:endParaRPr lang="fr-FR" sz="1400" dirty="0"/>
          </a:p>
        </p:txBody>
      </p:sp>
      <p:pic>
        <p:nvPicPr>
          <p:cNvPr id="27" name="Picture 4" descr="CIMG1294"/>
          <p:cNvPicPr>
            <a:picLocks noChangeAspect="1" noChangeArrowheads="1"/>
          </p:cNvPicPr>
          <p:nvPr/>
        </p:nvPicPr>
        <p:blipFill>
          <a:blip r:embed="rId2" cstate="print"/>
          <a:srcRect l="4131" t="22549" r="60715"/>
          <a:stretch>
            <a:fillRect/>
          </a:stretch>
        </p:blipFill>
        <p:spPr bwMode="auto">
          <a:xfrm>
            <a:off x="533399" y="1463675"/>
            <a:ext cx="144938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 descr="CIMG1301"/>
          <p:cNvPicPr>
            <a:picLocks noChangeAspect="1" noChangeArrowheads="1"/>
          </p:cNvPicPr>
          <p:nvPr/>
        </p:nvPicPr>
        <p:blipFill>
          <a:blip r:embed="rId3" cstate="print"/>
          <a:srcRect l="14635"/>
          <a:stretch>
            <a:fillRect/>
          </a:stretch>
        </p:blipFill>
        <p:spPr bwMode="auto">
          <a:xfrm>
            <a:off x="1992312" y="1466850"/>
            <a:ext cx="159385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 descr="CIMG1327"/>
          <p:cNvPicPr>
            <a:picLocks noChangeAspect="1" noChangeArrowheads="1"/>
          </p:cNvPicPr>
          <p:nvPr/>
        </p:nvPicPr>
        <p:blipFill>
          <a:blip r:embed="rId4" cstate="print"/>
          <a:srcRect l="2400" r="52254" b="2313"/>
          <a:stretch>
            <a:fillRect/>
          </a:stretch>
        </p:blipFill>
        <p:spPr bwMode="auto">
          <a:xfrm>
            <a:off x="4000499" y="1466850"/>
            <a:ext cx="21336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533399" y="896937"/>
            <a:ext cx="3009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Digitisers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experimental hall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1" name="TextBox 8"/>
          <p:cNvSpPr txBox="1">
            <a:spLocks noChangeArrowheads="1"/>
          </p:cNvSpPr>
          <p:nvPr/>
        </p:nvSpPr>
        <p:spPr bwMode="auto">
          <a:xfrm>
            <a:off x="3924300" y="896937"/>
            <a:ext cx="247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Digital proc. electronics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users area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 rot="-5400000">
            <a:off x="2537000" y="2701408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80 m long optical fibers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 rot="-5400000">
            <a:off x="5089700" y="2701408"/>
            <a:ext cx="255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20 m long optical fibers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 rot="-5400000">
            <a:off x="-950913" y="2817812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10 m long MDR cables</a:t>
            </a:r>
            <a:endParaRPr lang="it-IT" sz="1800" dirty="0">
              <a:solidFill>
                <a:srgbClr val="FF6600"/>
              </a:solidFill>
            </a:endParaRPr>
          </a:p>
        </p:txBody>
      </p:sp>
      <p:pic>
        <p:nvPicPr>
          <p:cNvPr id="35" name="Picture 5" descr="CIMG1337"/>
          <p:cNvPicPr>
            <a:picLocks noChangeAspect="1" noChangeArrowheads="1"/>
          </p:cNvPicPr>
          <p:nvPr/>
        </p:nvPicPr>
        <p:blipFill>
          <a:blip r:embed="rId5" cstate="print"/>
          <a:srcRect l="3572" r="1785"/>
          <a:stretch>
            <a:fillRect/>
          </a:stretch>
        </p:blipFill>
        <p:spPr bwMode="auto">
          <a:xfrm>
            <a:off x="6591299" y="1492250"/>
            <a:ext cx="201930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6476999" y="896937"/>
            <a:ext cx="2400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Computer farm </a:t>
            </a:r>
            <a:br>
              <a:rPr lang="en-GB" sz="1600" dirty="0">
                <a:solidFill>
                  <a:schemeClr val="accent1"/>
                </a:solidFill>
              </a:rPr>
            </a:br>
            <a:r>
              <a:rPr lang="en-GB" sz="1600" dirty="0">
                <a:solidFill>
                  <a:schemeClr val="accent1"/>
                </a:solidFill>
              </a:rPr>
              <a:t>in the computing room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37" name="TextBox 17"/>
          <p:cNvSpPr txBox="1">
            <a:spLocks noChangeArrowheads="1"/>
          </p:cNvSpPr>
          <p:nvPr/>
        </p:nvSpPr>
        <p:spPr bwMode="auto">
          <a:xfrm rot="-5400000">
            <a:off x="7521689" y="2688708"/>
            <a:ext cx="25699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6600"/>
                </a:solidFill>
              </a:rPr>
              <a:t>LAN to the disk servers</a:t>
            </a:r>
            <a:endParaRPr lang="it-IT" sz="1800" dirty="0">
              <a:solidFill>
                <a:srgbClr val="FF6600"/>
              </a:solidFill>
            </a:endParaRPr>
          </a:p>
        </p:txBody>
      </p: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1866900" y="5493603"/>
            <a:ext cx="3009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</a:rPr>
              <a:t>Global </a:t>
            </a:r>
          </a:p>
          <a:p>
            <a:r>
              <a:rPr lang="en-GB" sz="1600" dirty="0" smtClean="0">
                <a:solidFill>
                  <a:schemeClr val="accent1"/>
                </a:solidFill>
              </a:rPr>
              <a:t>Triggering</a:t>
            </a:r>
          </a:p>
          <a:p>
            <a:r>
              <a:rPr lang="en-GB" sz="1600" dirty="0" smtClean="0">
                <a:solidFill>
                  <a:schemeClr val="accent1"/>
                </a:solidFill>
              </a:rPr>
              <a:t>System</a:t>
            </a:r>
            <a:endParaRPr lang="it-IT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003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626" name="Picture 2" descr="C:\Users\andy\Documents\projects\agata\meetings\project-management\OSC2\carl-AW_Page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2" y="0"/>
            <a:ext cx="9144000" cy="685958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6424" y="1052736"/>
            <a:ext cx="45720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0066"/>
                </a:solidFill>
                <a:latin typeface="Calibri" pitchFamily="34" charset="0"/>
              </a:rPr>
              <a:t> Two symmetric and two asymmetric crystals scanned at </a:t>
            </a:r>
          </a:p>
          <a:p>
            <a:r>
              <a:rPr lang="en-US" dirty="0" smtClean="0">
                <a:solidFill>
                  <a:srgbClr val="660066"/>
                </a:solidFill>
                <a:latin typeface="Calibri" pitchFamily="34" charset="0"/>
              </a:rPr>
              <a:t>University of Liverpool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660066"/>
                </a:solidFill>
                <a:latin typeface="Calibri" pitchFamily="34" charset="0"/>
              </a:rPr>
              <a:t> Scanning systems, CSNSM Orsay, Strasbourg, GSI</a:t>
            </a: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660066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dirty="0" smtClean="0">
              <a:solidFill>
                <a:srgbClr val="660066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682" y="3328516"/>
            <a:ext cx="250031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2995" y="3328516"/>
            <a:ext cx="251698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47864" y="5373216"/>
            <a:ext cx="5796136" cy="14847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99682" name="Picture 2" descr="wa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3" t="1921" r="3313"/>
          <a:stretch>
            <a:fillRect/>
          </a:stretch>
        </p:blipFill>
        <p:spPr bwMode="auto">
          <a:xfrm>
            <a:off x="611188" y="1265238"/>
            <a:ext cx="6189662" cy="4406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  <p:sp>
        <p:nvSpPr>
          <p:cNvPr id="199684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85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86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87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88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89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90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91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92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199694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199696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199697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199698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199699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199700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199701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199702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199703" name="Rectangle 23"/>
          <p:cNvSpPr>
            <a:spLocks noChangeArrowheads="1"/>
          </p:cNvSpPr>
          <p:nvPr/>
        </p:nvSpPr>
        <p:spPr bwMode="auto">
          <a:xfrm>
            <a:off x="6228184" y="5813425"/>
            <a:ext cx="285115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04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199705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9706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9707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9708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9709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9710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1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2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3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4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5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6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7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8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19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20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21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22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199723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199724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725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726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727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728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9729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199731" name="Text Box 51"/>
          <p:cNvSpPr txBox="1">
            <a:spLocks noChangeArrowheads="1"/>
          </p:cNvSpPr>
          <p:nvPr/>
        </p:nvSpPr>
        <p:spPr bwMode="auto">
          <a:xfrm>
            <a:off x="6948488" y="1665288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199732" name="Line 52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3995738" y="4803775"/>
            <a:ext cx="14398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2000" b="1" dirty="0" smtClean="0">
                <a:solidFill>
                  <a:srgbClr val="000000"/>
                </a:solidFill>
                <a:latin typeface="Arial" charset="0"/>
              </a:rPr>
            </a:br>
            <a:endParaRPr lang="en-US" sz="20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9734" name="Text Box 54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30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199735" name="AutoShape 55"/>
          <p:cNvSpPr>
            <a:spLocks noChangeArrowheads="1"/>
          </p:cNvSpPr>
          <p:nvPr/>
        </p:nvSpPr>
        <p:spPr bwMode="auto">
          <a:xfrm>
            <a:off x="6954838" y="2327275"/>
            <a:ext cx="2025650" cy="644525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36" name="Rectangle 56"/>
          <p:cNvSpPr>
            <a:spLocks noChangeArrowheads="1"/>
          </p:cNvSpPr>
          <p:nvPr/>
        </p:nvSpPr>
        <p:spPr bwMode="auto">
          <a:xfrm>
            <a:off x="6877050" y="1598613"/>
            <a:ext cx="2181225" cy="2124075"/>
          </a:xfrm>
          <a:prstGeom prst="rect">
            <a:avLst/>
          </a:prstGeom>
          <a:noFill/>
          <a:ln w="76200">
            <a:solidFill>
              <a:srgbClr val="F2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199737" name="Line 57"/>
          <p:cNvSpPr>
            <a:spLocks noChangeShapeType="1"/>
          </p:cNvSpPr>
          <p:nvPr/>
        </p:nvSpPr>
        <p:spPr bwMode="auto">
          <a:xfrm flipH="1">
            <a:off x="7961313" y="3722688"/>
            <a:ext cx="311150" cy="727075"/>
          </a:xfrm>
          <a:prstGeom prst="line">
            <a:avLst/>
          </a:prstGeom>
          <a:noFill/>
          <a:ln w="76200">
            <a:solidFill>
              <a:srgbClr val="F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0706" name="Picture 2" descr="p10p10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09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0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1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2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3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4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5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6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17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0718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0719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0720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0721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0722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0724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0725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0726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0727" name="Rectangle 23"/>
          <p:cNvSpPr>
            <a:spLocks noChangeArrowheads="1"/>
          </p:cNvSpPr>
          <p:nvPr/>
        </p:nvSpPr>
        <p:spPr bwMode="auto">
          <a:xfrm>
            <a:off x="6300192" y="5813425"/>
            <a:ext cx="285115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28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0729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0730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0731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0732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0733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0734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35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36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37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38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39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0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1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2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3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4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5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46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0747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0748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49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50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51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52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53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0754" name="Oval 50"/>
          <p:cNvSpPr>
            <a:spLocks noChangeAspect="1" noChangeArrowheads="1"/>
          </p:cNvSpPr>
          <p:nvPr/>
        </p:nvSpPr>
        <p:spPr bwMode="auto">
          <a:xfrm>
            <a:off x="7891463" y="4875213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0755" name="AutoShape 51"/>
          <p:cNvSpPr>
            <a:spLocks noChangeArrowheads="1"/>
          </p:cNvSpPr>
          <p:nvPr/>
        </p:nvSpPr>
        <p:spPr bwMode="auto">
          <a:xfrm>
            <a:off x="8027988" y="477837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56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200757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0758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59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0760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59" name="Rectangle 3"/>
          <p:cNvSpPr txBox="1">
            <a:spLocks noChangeArrowheads="1"/>
          </p:cNvSpPr>
          <p:nvPr/>
        </p:nvSpPr>
        <p:spPr bwMode="auto">
          <a:xfrm>
            <a:off x="755650" y="188913"/>
            <a:ext cx="74168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Pulse Shape Analysis concept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1731" name="Picture 3" descr="p10p15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3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4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5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6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7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8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39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40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1742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1744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1745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1746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1747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1748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1749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1750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1751" name="Rectangle 23"/>
          <p:cNvSpPr>
            <a:spLocks noChangeArrowheads="1"/>
          </p:cNvSpPr>
          <p:nvPr/>
        </p:nvSpPr>
        <p:spPr bwMode="auto">
          <a:xfrm>
            <a:off x="6300192" y="5949950"/>
            <a:ext cx="2851150" cy="644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52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1753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1754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1755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1756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1757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1758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59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0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1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2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3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4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5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6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7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8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69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70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1771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1772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3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4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5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6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7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1778" name="Oval 50"/>
          <p:cNvSpPr>
            <a:spLocks noChangeAspect="1" noChangeArrowheads="1"/>
          </p:cNvSpPr>
          <p:nvPr/>
        </p:nvSpPr>
        <p:spPr bwMode="auto">
          <a:xfrm>
            <a:off x="7888288" y="4733925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1779" name="AutoShape 51"/>
          <p:cNvSpPr>
            <a:spLocks noChangeArrowheads="1"/>
          </p:cNvSpPr>
          <p:nvPr/>
        </p:nvSpPr>
        <p:spPr bwMode="auto">
          <a:xfrm>
            <a:off x="8027988" y="4619625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81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15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1782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1783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763588" y="61023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4148138" y="4803874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2755" name="Picture 3" descr="p10p20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57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59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1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2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3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4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65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2766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2767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2768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2770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2771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2772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2773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2774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6300192" y="5832475"/>
            <a:ext cx="2851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76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2777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2778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2779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2780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2781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2782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3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4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5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6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7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8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89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90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91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92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93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794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2795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2796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797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798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799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800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801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2802" name="Oval 50"/>
          <p:cNvSpPr>
            <a:spLocks noChangeAspect="1" noChangeArrowheads="1"/>
          </p:cNvSpPr>
          <p:nvPr/>
        </p:nvSpPr>
        <p:spPr bwMode="auto">
          <a:xfrm>
            <a:off x="7888288" y="4581525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2803" name="AutoShape 51"/>
          <p:cNvSpPr>
            <a:spLocks noChangeArrowheads="1"/>
          </p:cNvSpPr>
          <p:nvPr/>
        </p:nvSpPr>
        <p:spPr bwMode="auto">
          <a:xfrm>
            <a:off x="8027988" y="4465638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805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20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2806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2807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3779" name="Picture 3" descr="p10p25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1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2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3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4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5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6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7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8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3791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3792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3793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3794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3795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3796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3797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3798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3799" name="Rectangle 23"/>
          <p:cNvSpPr>
            <a:spLocks noChangeArrowheads="1"/>
          </p:cNvSpPr>
          <p:nvPr/>
        </p:nvSpPr>
        <p:spPr bwMode="auto">
          <a:xfrm>
            <a:off x="6300192" y="5832475"/>
            <a:ext cx="2851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00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3801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3802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3803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3804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3805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3806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07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08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09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0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1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2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3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4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5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6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7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18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3819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3820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1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2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3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4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5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3826" name="Oval 50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3827" name="AutoShape 51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29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25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3830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3831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4803" name="Picture 3" descr="p10p30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Line 4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05" name="Line 5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07" name="Line 7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08" name="Line 8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09" name="Line 9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10" name="Line 10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12" name="Line 12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4815" name="Text Box 15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4818" name="Text Box 18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4820" name="Text Box 20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4821" name="Text Box 21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4822" name="Text Box 22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4823" name="Rectangle 23"/>
          <p:cNvSpPr>
            <a:spLocks noChangeArrowheads="1"/>
          </p:cNvSpPr>
          <p:nvPr/>
        </p:nvSpPr>
        <p:spPr bwMode="auto">
          <a:xfrm>
            <a:off x="6300192" y="5832475"/>
            <a:ext cx="2851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24" name="Text Box 24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4825" name="Text Box 25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4826" name="Text Box 26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4827" name="Text Box 27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4828" name="Text Box 28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4829" name="Text Box 29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4830" name="Line 30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1" name="Line 31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2" name="Line 32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3" name="Line 33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4" name="Line 34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5" name="Line 35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6" name="Line 36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7" name="Line 37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8" name="Line 38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39" name="Line 39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40" name="Line 40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41" name="Line 41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42" name="Text Box 42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4843" name="Text Box 43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4844" name="Oval 44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45" name="Oval 45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46" name="Oval 46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47" name="Oval 47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48" name="Oval 48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49" name="Text Box 49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4850" name="Oval 50"/>
          <p:cNvSpPr>
            <a:spLocks noChangeAspect="1" noChangeArrowheads="1"/>
          </p:cNvSpPr>
          <p:nvPr/>
        </p:nvSpPr>
        <p:spPr bwMode="auto">
          <a:xfrm>
            <a:off x="7888288" y="4305300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4851" name="AutoShape 51"/>
          <p:cNvSpPr>
            <a:spLocks noChangeArrowheads="1"/>
          </p:cNvSpPr>
          <p:nvPr/>
        </p:nvSpPr>
        <p:spPr bwMode="auto">
          <a:xfrm>
            <a:off x="8027988" y="4202113"/>
            <a:ext cx="1108075" cy="306387"/>
          </a:xfrm>
          <a:prstGeom prst="leftArrow">
            <a:avLst>
              <a:gd name="adj1" fmla="val 50000"/>
              <a:gd name="adj2" fmla="val 90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53" name="Text Box 53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30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4854" name="Line 54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4855" name="Line 55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8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826" name="Text Box 2"/>
          <p:cNvSpPr txBox="1">
            <a:spLocks noChangeArrowheads="1"/>
          </p:cNvSpPr>
          <p:nvPr/>
        </p:nvSpPr>
        <p:spPr bwMode="auto">
          <a:xfrm>
            <a:off x="6877050" y="1557338"/>
            <a:ext cx="2189163" cy="2232025"/>
          </a:xfrm>
          <a:prstGeom prst="rect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>
              <a:spcBef>
                <a:spcPct val="50000"/>
              </a:spcBef>
            </a:pPr>
            <a:r>
              <a:rPr lang="en-US" sz="2800" b="1" smtClean="0">
                <a:solidFill>
                  <a:srgbClr val="FFFFFF"/>
                </a:solidFill>
              </a:rPr>
              <a:t>Result of </a:t>
            </a:r>
            <a:br>
              <a:rPr lang="en-US" sz="2800" b="1" smtClean="0">
                <a:solidFill>
                  <a:srgbClr val="FFFFFF"/>
                </a:solidFill>
              </a:rPr>
            </a:br>
            <a:r>
              <a:rPr lang="en-US" sz="2800" b="1" i="1" smtClean="0">
                <a:solidFill>
                  <a:srgbClr val="FFFF00"/>
                </a:solidFill>
              </a:rPr>
              <a:t>Grid Search</a:t>
            </a:r>
            <a:r>
              <a:rPr lang="en-US" sz="2800" b="1" i="1" smtClean="0">
                <a:solidFill>
                  <a:srgbClr val="FFFFFF"/>
                </a:solidFill>
              </a:rPr>
              <a:t/>
            </a:r>
            <a:br>
              <a:rPr lang="en-US" sz="2800" b="1" i="1" smtClean="0">
                <a:solidFill>
                  <a:srgbClr val="FFFFFF"/>
                </a:solidFill>
              </a:rPr>
            </a:br>
            <a:r>
              <a:rPr lang="en-US" sz="2800" b="1" smtClean="0">
                <a:solidFill>
                  <a:srgbClr val="FFFFFF"/>
                </a:solidFill>
              </a:rPr>
              <a:t>algorithm</a:t>
            </a:r>
          </a:p>
        </p:txBody>
      </p:sp>
      <p:pic>
        <p:nvPicPr>
          <p:cNvPr id="205828" name="Picture 4" descr="p10p25p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05" t="1907" r="3305"/>
          <a:stretch>
            <a:fillRect/>
          </a:stretch>
        </p:blipFill>
        <p:spPr bwMode="auto">
          <a:xfrm>
            <a:off x="611188" y="1268413"/>
            <a:ext cx="61912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611188" y="23495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0" name="Line 6"/>
          <p:cNvSpPr>
            <a:spLocks noChangeShapeType="1"/>
          </p:cNvSpPr>
          <p:nvPr/>
        </p:nvSpPr>
        <p:spPr bwMode="auto">
          <a:xfrm>
            <a:off x="611188" y="3429000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1" name="Line 7"/>
          <p:cNvSpPr>
            <a:spLocks noChangeShapeType="1"/>
          </p:cNvSpPr>
          <p:nvPr/>
        </p:nvSpPr>
        <p:spPr bwMode="auto">
          <a:xfrm>
            <a:off x="611188" y="4510088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2" name="Line 8"/>
          <p:cNvSpPr>
            <a:spLocks noChangeShapeType="1"/>
          </p:cNvSpPr>
          <p:nvPr/>
        </p:nvSpPr>
        <p:spPr bwMode="auto">
          <a:xfrm>
            <a:off x="611188" y="5661025"/>
            <a:ext cx="20875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3" name="Line 9"/>
          <p:cNvSpPr>
            <a:spLocks noChangeShapeType="1"/>
          </p:cNvSpPr>
          <p:nvPr/>
        </p:nvSpPr>
        <p:spPr bwMode="auto">
          <a:xfrm>
            <a:off x="611188" y="1268413"/>
            <a:ext cx="619125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4" name="Line 10"/>
          <p:cNvSpPr>
            <a:spLocks noChangeShapeType="1"/>
          </p:cNvSpPr>
          <p:nvPr/>
        </p:nvSpPr>
        <p:spPr bwMode="auto">
          <a:xfrm>
            <a:off x="2698750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5" name="Line 11"/>
          <p:cNvSpPr>
            <a:spLocks noChangeShapeType="1"/>
          </p:cNvSpPr>
          <p:nvPr/>
        </p:nvSpPr>
        <p:spPr bwMode="auto">
          <a:xfrm>
            <a:off x="47577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6" name="Line 12"/>
          <p:cNvSpPr>
            <a:spLocks noChangeShapeType="1"/>
          </p:cNvSpPr>
          <p:nvPr/>
        </p:nvSpPr>
        <p:spPr bwMode="auto">
          <a:xfrm>
            <a:off x="6802438" y="1268413"/>
            <a:ext cx="0" cy="324167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>
            <a:off x="611188" y="1268413"/>
            <a:ext cx="0" cy="4392612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38" name="Text Box 14"/>
          <p:cNvSpPr txBox="1">
            <a:spLocks noChangeArrowheads="1"/>
          </p:cNvSpPr>
          <p:nvPr/>
        </p:nvSpPr>
        <p:spPr bwMode="auto">
          <a:xfrm>
            <a:off x="421163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B4</a:t>
            </a:r>
          </a:p>
        </p:txBody>
      </p:sp>
      <p:sp>
        <p:nvSpPr>
          <p:cNvPr id="205839" name="Text Box 15"/>
          <p:cNvSpPr txBox="1">
            <a:spLocks noChangeArrowheads="1"/>
          </p:cNvSpPr>
          <p:nvPr/>
        </p:nvSpPr>
        <p:spPr bwMode="auto">
          <a:xfrm>
            <a:off x="6254750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B5</a:t>
            </a:r>
          </a:p>
        </p:txBody>
      </p:sp>
      <p:sp>
        <p:nvSpPr>
          <p:cNvPr id="205840" name="Text Box 16"/>
          <p:cNvSpPr txBox="1">
            <a:spLocks noChangeArrowheads="1"/>
          </p:cNvSpPr>
          <p:nvPr/>
        </p:nvSpPr>
        <p:spPr bwMode="auto">
          <a:xfrm>
            <a:off x="2173288" y="24209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B3</a:t>
            </a:r>
          </a:p>
        </p:txBody>
      </p:sp>
      <p:sp>
        <p:nvSpPr>
          <p:cNvPr id="205841" name="Text Box 17"/>
          <p:cNvSpPr txBox="1">
            <a:spLocks noChangeArrowheads="1"/>
          </p:cNvSpPr>
          <p:nvPr/>
        </p:nvSpPr>
        <p:spPr bwMode="auto">
          <a:xfrm>
            <a:off x="421163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C4</a:t>
            </a:r>
          </a:p>
        </p:txBody>
      </p:sp>
      <p:sp>
        <p:nvSpPr>
          <p:cNvPr id="205842" name="Text Box 18"/>
          <p:cNvSpPr txBox="1">
            <a:spLocks noChangeArrowheads="1"/>
          </p:cNvSpPr>
          <p:nvPr/>
        </p:nvSpPr>
        <p:spPr bwMode="auto">
          <a:xfrm>
            <a:off x="6254750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C5</a:t>
            </a:r>
          </a:p>
        </p:txBody>
      </p:sp>
      <p:sp>
        <p:nvSpPr>
          <p:cNvPr id="205843" name="Text Box 19"/>
          <p:cNvSpPr txBox="1">
            <a:spLocks noChangeArrowheads="1"/>
          </p:cNvSpPr>
          <p:nvPr/>
        </p:nvSpPr>
        <p:spPr bwMode="auto">
          <a:xfrm>
            <a:off x="2173288" y="349408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C3</a:t>
            </a:r>
          </a:p>
        </p:txBody>
      </p:sp>
      <p:sp>
        <p:nvSpPr>
          <p:cNvPr id="205844" name="Text Box 20"/>
          <p:cNvSpPr txBox="1">
            <a:spLocks noChangeArrowheads="1"/>
          </p:cNvSpPr>
          <p:nvPr/>
        </p:nvSpPr>
        <p:spPr bwMode="auto">
          <a:xfrm>
            <a:off x="1762125" y="4581525"/>
            <a:ext cx="8445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CORE</a:t>
            </a:r>
          </a:p>
        </p:txBody>
      </p:sp>
      <p:sp>
        <p:nvSpPr>
          <p:cNvPr id="205845" name="Text Box 21"/>
          <p:cNvSpPr txBox="1">
            <a:spLocks noChangeArrowheads="1"/>
          </p:cNvSpPr>
          <p:nvPr/>
        </p:nvSpPr>
        <p:spPr bwMode="auto">
          <a:xfrm>
            <a:off x="421163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A4</a:t>
            </a:r>
          </a:p>
        </p:txBody>
      </p:sp>
      <p:sp>
        <p:nvSpPr>
          <p:cNvPr id="205846" name="Text Box 22"/>
          <p:cNvSpPr txBox="1">
            <a:spLocks noChangeArrowheads="1"/>
          </p:cNvSpPr>
          <p:nvPr/>
        </p:nvSpPr>
        <p:spPr bwMode="auto">
          <a:xfrm>
            <a:off x="6254750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A5</a:t>
            </a:r>
          </a:p>
        </p:txBody>
      </p:sp>
      <p:sp>
        <p:nvSpPr>
          <p:cNvPr id="205847" name="Text Box 23"/>
          <p:cNvSpPr txBox="1">
            <a:spLocks noChangeArrowheads="1"/>
          </p:cNvSpPr>
          <p:nvPr/>
        </p:nvSpPr>
        <p:spPr bwMode="auto">
          <a:xfrm>
            <a:off x="2173288" y="1341438"/>
            <a:ext cx="47625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smtClean="0">
                <a:solidFill>
                  <a:srgbClr val="FFFFFF"/>
                </a:solidFill>
                <a:latin typeface="Arial" charset="0"/>
              </a:rPr>
              <a:t>A3</a:t>
            </a:r>
          </a:p>
        </p:txBody>
      </p:sp>
      <p:sp>
        <p:nvSpPr>
          <p:cNvPr id="205848" name="Rectangle 24"/>
          <p:cNvSpPr>
            <a:spLocks noChangeArrowheads="1"/>
          </p:cNvSpPr>
          <p:nvPr/>
        </p:nvSpPr>
        <p:spPr bwMode="auto">
          <a:xfrm>
            <a:off x="6300192" y="5832475"/>
            <a:ext cx="285115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49" name="Text Box 25"/>
          <p:cNvSpPr txBox="1">
            <a:spLocks noChangeAspect="1" noChangeArrowheads="1"/>
          </p:cNvSpPr>
          <p:nvPr/>
        </p:nvSpPr>
        <p:spPr bwMode="auto">
          <a:xfrm>
            <a:off x="7069138" y="4449763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C4</a:t>
            </a:r>
          </a:p>
        </p:txBody>
      </p:sp>
      <p:sp>
        <p:nvSpPr>
          <p:cNvPr id="205850" name="Text Box 26"/>
          <p:cNvSpPr txBox="1">
            <a:spLocks noChangeAspect="1" noChangeArrowheads="1"/>
          </p:cNvSpPr>
          <p:nvPr/>
        </p:nvSpPr>
        <p:spPr bwMode="auto">
          <a:xfrm>
            <a:off x="6816725" y="5129213"/>
            <a:ext cx="420688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D4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5851" name="Text Box 27"/>
          <p:cNvSpPr txBox="1">
            <a:spLocks noChangeAspect="1" noChangeArrowheads="1"/>
          </p:cNvSpPr>
          <p:nvPr/>
        </p:nvSpPr>
        <p:spPr bwMode="auto">
          <a:xfrm>
            <a:off x="7094538" y="5832475"/>
            <a:ext cx="411162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E4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5852" name="Text Box 28"/>
          <p:cNvSpPr txBox="1">
            <a:spLocks noChangeAspect="1" noChangeArrowheads="1"/>
          </p:cNvSpPr>
          <p:nvPr/>
        </p:nvSpPr>
        <p:spPr bwMode="auto">
          <a:xfrm>
            <a:off x="7961313" y="5813425"/>
            <a:ext cx="400050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F4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5853" name="Text Box 29"/>
          <p:cNvSpPr txBox="1">
            <a:spLocks noChangeAspect="1" noChangeArrowheads="1"/>
          </p:cNvSpPr>
          <p:nvPr/>
        </p:nvSpPr>
        <p:spPr bwMode="auto">
          <a:xfrm>
            <a:off x="8294688" y="52451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A4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5854" name="Text Box 30"/>
          <p:cNvSpPr txBox="1">
            <a:spLocks noChangeAspect="1" noChangeArrowheads="1"/>
          </p:cNvSpPr>
          <p:nvPr/>
        </p:nvSpPr>
        <p:spPr bwMode="auto">
          <a:xfrm>
            <a:off x="8027988" y="4445000"/>
            <a:ext cx="420687" cy="314325"/>
          </a:xfrm>
          <a:prstGeom prst="rect">
            <a:avLst/>
          </a:prstGeom>
          <a:solidFill>
            <a:srgbClr val="00660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B4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05855" name="Line 31"/>
          <p:cNvSpPr>
            <a:spLocks noChangeAspect="1" noChangeShapeType="1"/>
          </p:cNvSpPr>
          <p:nvPr/>
        </p:nvSpPr>
        <p:spPr bwMode="auto">
          <a:xfrm rot="5400000">
            <a:off x="7695407" y="3704431"/>
            <a:ext cx="0" cy="1154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56" name="Line 32"/>
          <p:cNvSpPr>
            <a:spLocks noChangeAspect="1" noChangeShapeType="1"/>
          </p:cNvSpPr>
          <p:nvPr/>
        </p:nvSpPr>
        <p:spPr bwMode="auto">
          <a:xfrm rot="5400000" flipH="1" flipV="1">
            <a:off x="8064500" y="5435600"/>
            <a:ext cx="977900" cy="546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57" name="Line 33"/>
          <p:cNvSpPr>
            <a:spLocks noChangeAspect="1" noChangeShapeType="1"/>
          </p:cNvSpPr>
          <p:nvPr/>
        </p:nvSpPr>
        <p:spPr bwMode="auto">
          <a:xfrm rot="5400000" flipV="1">
            <a:off x="6376194" y="5441156"/>
            <a:ext cx="958850" cy="5540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58" name="Line 34"/>
          <p:cNvSpPr>
            <a:spLocks noChangeAspect="1" noChangeShapeType="1"/>
          </p:cNvSpPr>
          <p:nvPr/>
        </p:nvSpPr>
        <p:spPr bwMode="auto">
          <a:xfrm rot="5400000" flipV="1">
            <a:off x="8080376" y="4473575"/>
            <a:ext cx="938212" cy="5540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59" name="Line 35"/>
          <p:cNvSpPr>
            <a:spLocks noChangeAspect="1" noChangeShapeType="1"/>
          </p:cNvSpPr>
          <p:nvPr/>
        </p:nvSpPr>
        <p:spPr bwMode="auto">
          <a:xfrm rot="5400000" flipH="1" flipV="1">
            <a:off x="6369844" y="4490244"/>
            <a:ext cx="957262" cy="539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0" name="Line 36"/>
          <p:cNvSpPr>
            <a:spLocks noChangeAspect="1" noChangeShapeType="1"/>
          </p:cNvSpPr>
          <p:nvPr/>
        </p:nvSpPr>
        <p:spPr bwMode="auto">
          <a:xfrm rot="5400000">
            <a:off x="7706519" y="5623719"/>
            <a:ext cx="0" cy="1147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1" name="Line 37"/>
          <p:cNvSpPr>
            <a:spLocks noChangeAspect="1" noChangeShapeType="1"/>
          </p:cNvSpPr>
          <p:nvPr/>
        </p:nvSpPr>
        <p:spPr bwMode="auto">
          <a:xfrm rot="5400000" flipV="1">
            <a:off x="7235825" y="4357688"/>
            <a:ext cx="966788" cy="17129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2" name="Line 38"/>
          <p:cNvSpPr>
            <a:spLocks noChangeAspect="1" noChangeShapeType="1"/>
          </p:cNvSpPr>
          <p:nvPr/>
        </p:nvSpPr>
        <p:spPr bwMode="auto">
          <a:xfrm rot="5400000">
            <a:off x="7211218" y="4364832"/>
            <a:ext cx="957263" cy="170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3" name="Line 39"/>
          <p:cNvSpPr>
            <a:spLocks noChangeAspect="1" noChangeShapeType="1"/>
          </p:cNvSpPr>
          <p:nvPr/>
        </p:nvSpPr>
        <p:spPr bwMode="auto">
          <a:xfrm rot="5400000">
            <a:off x="6747669" y="5239544"/>
            <a:ext cx="1916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4" name="Line 40"/>
          <p:cNvSpPr>
            <a:spLocks noChangeAspect="1" noChangeShapeType="1"/>
          </p:cNvSpPr>
          <p:nvPr/>
        </p:nvSpPr>
        <p:spPr bwMode="auto">
          <a:xfrm rot="5400000" flipV="1">
            <a:off x="8420894" y="4504531"/>
            <a:ext cx="0" cy="14303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5" name="Line 41"/>
          <p:cNvSpPr>
            <a:spLocks noChangeAspect="1" noChangeShapeType="1"/>
          </p:cNvSpPr>
          <p:nvPr/>
        </p:nvSpPr>
        <p:spPr bwMode="auto">
          <a:xfrm rot="16200000" flipV="1">
            <a:off x="7000081" y="4495007"/>
            <a:ext cx="14112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6" name="Line 42"/>
          <p:cNvSpPr>
            <a:spLocks noChangeAspect="1" noChangeShapeType="1"/>
          </p:cNvSpPr>
          <p:nvPr/>
        </p:nvSpPr>
        <p:spPr bwMode="auto">
          <a:xfrm flipV="1">
            <a:off x="7934325" y="4318000"/>
            <a:ext cx="0" cy="604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67" name="Text Box 43"/>
          <p:cNvSpPr txBox="1">
            <a:spLocks noChangeAspect="1" noChangeArrowheads="1"/>
          </p:cNvSpPr>
          <p:nvPr/>
        </p:nvSpPr>
        <p:spPr bwMode="auto">
          <a:xfrm>
            <a:off x="8785225" y="5175250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x</a:t>
            </a:r>
          </a:p>
        </p:txBody>
      </p:sp>
      <p:sp>
        <p:nvSpPr>
          <p:cNvPr id="205868" name="Text Box 44"/>
          <p:cNvSpPr txBox="1">
            <a:spLocks noChangeAspect="1" noChangeArrowheads="1"/>
          </p:cNvSpPr>
          <p:nvPr/>
        </p:nvSpPr>
        <p:spPr bwMode="auto">
          <a:xfrm>
            <a:off x="7724775" y="3813175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y</a:t>
            </a:r>
          </a:p>
        </p:txBody>
      </p:sp>
      <p:sp>
        <p:nvSpPr>
          <p:cNvPr id="205869" name="Oval 45"/>
          <p:cNvSpPr>
            <a:spLocks noChangeAspect="1" noChangeArrowheads="1"/>
          </p:cNvSpPr>
          <p:nvPr/>
        </p:nvSpPr>
        <p:spPr bwMode="auto">
          <a:xfrm>
            <a:off x="7889875" y="48736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0" name="Oval 46"/>
          <p:cNvSpPr>
            <a:spLocks noChangeAspect="1" noChangeArrowheads="1"/>
          </p:cNvSpPr>
          <p:nvPr/>
        </p:nvSpPr>
        <p:spPr bwMode="auto">
          <a:xfrm>
            <a:off x="7889875" y="45815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1" name="Oval 47"/>
          <p:cNvSpPr>
            <a:spLocks noChangeAspect="1" noChangeArrowheads="1"/>
          </p:cNvSpPr>
          <p:nvPr/>
        </p:nvSpPr>
        <p:spPr bwMode="auto">
          <a:xfrm>
            <a:off x="7889875" y="44450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2" name="Oval 48"/>
          <p:cNvSpPr>
            <a:spLocks noChangeAspect="1" noChangeArrowheads="1"/>
          </p:cNvSpPr>
          <p:nvPr/>
        </p:nvSpPr>
        <p:spPr bwMode="auto">
          <a:xfrm>
            <a:off x="7889875" y="4305300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3" name="Oval 49"/>
          <p:cNvSpPr>
            <a:spLocks noChangeAspect="1" noChangeArrowheads="1"/>
          </p:cNvSpPr>
          <p:nvPr/>
        </p:nvSpPr>
        <p:spPr bwMode="auto">
          <a:xfrm>
            <a:off x="7889875" y="4733925"/>
            <a:ext cx="87313" cy="88900"/>
          </a:xfrm>
          <a:prstGeom prst="ellipse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4" name="Text Box 50"/>
          <p:cNvSpPr txBox="1">
            <a:spLocks noChangeAspect="1" noChangeArrowheads="1"/>
          </p:cNvSpPr>
          <p:nvPr/>
        </p:nvSpPr>
        <p:spPr bwMode="auto">
          <a:xfrm>
            <a:off x="6954838" y="6197600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</a:rPr>
              <a:t>z = 46 mm</a:t>
            </a:r>
          </a:p>
        </p:txBody>
      </p:sp>
      <p:sp>
        <p:nvSpPr>
          <p:cNvPr id="205875" name="Oval 51"/>
          <p:cNvSpPr>
            <a:spLocks noChangeAspect="1" noChangeArrowheads="1"/>
          </p:cNvSpPr>
          <p:nvPr/>
        </p:nvSpPr>
        <p:spPr bwMode="auto">
          <a:xfrm>
            <a:off x="7888288" y="4443413"/>
            <a:ext cx="87312" cy="88900"/>
          </a:xfrm>
          <a:prstGeom prst="ellipse">
            <a:avLst/>
          </a:prstGeom>
          <a:solidFill>
            <a:srgbClr val="F2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876" name="AutoShape 52"/>
          <p:cNvSpPr>
            <a:spLocks noChangeArrowheads="1"/>
          </p:cNvSpPr>
          <p:nvPr/>
        </p:nvSpPr>
        <p:spPr bwMode="auto">
          <a:xfrm>
            <a:off x="8027988" y="4330700"/>
            <a:ext cx="1108075" cy="306388"/>
          </a:xfrm>
          <a:prstGeom prst="leftArrow">
            <a:avLst>
              <a:gd name="adj1" fmla="val 50000"/>
              <a:gd name="adj2" fmla="val 90414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78" name="Text Box 54"/>
          <p:cNvSpPr txBox="1">
            <a:spLocks noChangeArrowheads="1"/>
          </p:cNvSpPr>
          <p:nvPr/>
        </p:nvSpPr>
        <p:spPr bwMode="auto">
          <a:xfrm>
            <a:off x="6948488" y="3065463"/>
            <a:ext cx="2032000" cy="57943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(10,</a:t>
            </a:r>
            <a:r>
              <a:rPr lang="en-US" sz="3200" b="1" smtClean="0">
                <a:solidFill>
                  <a:srgbClr val="FF0000"/>
                </a:solidFill>
                <a:latin typeface="Arial" charset="0"/>
              </a:rPr>
              <a:t>25</a:t>
            </a:r>
            <a:r>
              <a:rPr lang="en-US" sz="3200" b="1" smtClean="0">
                <a:solidFill>
                  <a:srgbClr val="FFFFFF"/>
                </a:solidFill>
                <a:latin typeface="Arial" charset="0"/>
              </a:rPr>
              <a:t>,46)</a:t>
            </a:r>
          </a:p>
        </p:txBody>
      </p:sp>
      <p:sp>
        <p:nvSpPr>
          <p:cNvPr id="205879" name="Line 55"/>
          <p:cNvSpPr>
            <a:spLocks noChangeShapeType="1"/>
          </p:cNvSpPr>
          <p:nvPr/>
        </p:nvSpPr>
        <p:spPr bwMode="auto">
          <a:xfrm>
            <a:off x="3492500" y="5002213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205880" name="Line 56"/>
          <p:cNvSpPr>
            <a:spLocks noChangeShapeType="1"/>
          </p:cNvSpPr>
          <p:nvPr/>
        </p:nvSpPr>
        <p:spPr bwMode="auto">
          <a:xfrm>
            <a:off x="3492500" y="5308600"/>
            <a:ext cx="503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 smtClean="0">
              <a:solidFill>
                <a:srgbClr val="000000"/>
              </a:solidFill>
            </a:endParaRPr>
          </a:p>
        </p:txBody>
      </p:sp>
      <p:sp>
        <p:nvSpPr>
          <p:cNvPr id="59" name="Text Box 52"/>
          <p:cNvSpPr txBox="1">
            <a:spLocks noChangeArrowheads="1"/>
          </p:cNvSpPr>
          <p:nvPr/>
        </p:nvSpPr>
        <p:spPr bwMode="auto">
          <a:xfrm>
            <a:off x="611188" y="5949950"/>
            <a:ext cx="6251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791 </a:t>
            </a:r>
            <a:r>
              <a:rPr lang="en-US" sz="2000" b="1" dirty="0" err="1" smtClean="0">
                <a:solidFill>
                  <a:srgbClr val="000000"/>
                </a:solidFill>
                <a:latin typeface="Arial" charset="0"/>
              </a:rPr>
              <a:t>keV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deposited in segment B4</a:t>
            </a:r>
          </a:p>
        </p:txBody>
      </p: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3995738" y="4803775"/>
            <a:ext cx="14398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measured</a:t>
            </a:r>
            <a:br>
              <a:rPr lang="en-US" sz="18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calculated</a:t>
            </a:r>
          </a:p>
        </p:txBody>
      </p:sp>
      <p:sp>
        <p:nvSpPr>
          <p:cNvPr id="62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416800" cy="671512"/>
          </a:xfrm>
        </p:spPr>
        <p:txBody>
          <a:bodyPr/>
          <a:lstStyle/>
          <a:p>
            <a:r>
              <a:rPr lang="en-US" sz="3600" dirty="0"/>
              <a:t>Pulse Shape Analysis concept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692275" y="5229225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248" name="Picture 8" descr="186-10182 A4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276872"/>
            <a:ext cx="3717925" cy="2630488"/>
          </a:xfrm>
          <a:prstGeom prst="rect">
            <a:avLst/>
          </a:prstGeom>
          <a:noFill/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11560" y="332656"/>
            <a:ext cx="7921625" cy="14465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400" b="1" dirty="0">
                <a:latin typeface="Comic Sans MS" pitchFamily="66" charset="0"/>
              </a:rPr>
              <a:t>AGATA: Advanced Gamma Tracking </a:t>
            </a:r>
            <a:r>
              <a:rPr lang="en-US" sz="4400" b="1" dirty="0" smtClean="0">
                <a:latin typeface="Comic Sans MS" pitchFamily="66" charset="0"/>
              </a:rPr>
              <a:t>Array</a:t>
            </a:r>
            <a:endParaRPr lang="en-US" sz="4400" b="1" dirty="0">
              <a:latin typeface="Comic Sans MS" pitchFamily="66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27584" y="5013176"/>
            <a:ext cx="79216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 smtClean="0">
                <a:latin typeface="Comic Sans MS" pitchFamily="66" charset="0"/>
              </a:rPr>
              <a:t>Concept of gamma-ray tracking in </a:t>
            </a:r>
            <a:r>
              <a:rPr lang="en-US" sz="2800" b="1" dirty="0" err="1" smtClean="0">
                <a:latin typeface="Comic Sans MS" pitchFamily="66" charset="0"/>
              </a:rPr>
              <a:t>Ge</a:t>
            </a:r>
            <a:r>
              <a:rPr lang="en-US" sz="2800" b="1" dirty="0" smtClean="0">
                <a:latin typeface="Comic Sans MS" pitchFamily="66" charset="0"/>
              </a:rPr>
              <a:t> semiconductor detectors</a:t>
            </a:r>
          </a:p>
          <a:p>
            <a:pPr algn="ctr" eaLnBrk="0" hangingPunct="0"/>
            <a:r>
              <a:rPr lang="en-US" sz="2800" b="1" dirty="0" smtClean="0">
                <a:latin typeface="Comic Sans MS" pitchFamily="66" charset="0"/>
              </a:rPr>
              <a:t>Huge increase in efficiency and sensitivity</a:t>
            </a:r>
            <a:endParaRPr lang="en-US" sz="28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0">
            <a:off x="656956" y="1632502"/>
            <a:ext cx="3384550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44463"/>
            <a:ext cx="8785225" cy="119697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 AGATA Demonstrator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>
                <a:solidFill>
                  <a:schemeClr val="tx1"/>
                </a:solidFill>
              </a:rPr>
              <a:t>Objective of the final R&amp;D phase 2003-2008</a:t>
            </a:r>
          </a:p>
        </p:txBody>
      </p:sp>
      <p:sp>
        <p:nvSpPr>
          <p:cNvPr id="239621" name="AutoShape 5"/>
          <p:cNvSpPr>
            <a:spLocks noChangeArrowheads="1"/>
          </p:cNvSpPr>
          <p:nvPr/>
        </p:nvSpPr>
        <p:spPr bwMode="auto">
          <a:xfrm>
            <a:off x="4356794" y="2663825"/>
            <a:ext cx="503238" cy="7921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99" t="7925" r="23633" b="12944"/>
          <a:stretch/>
        </p:blipFill>
        <p:spPr>
          <a:xfrm>
            <a:off x="5186782" y="1484784"/>
            <a:ext cx="3705698" cy="337744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013176"/>
            <a:ext cx="87852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From Design to Reality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43714" name="Picture 7" descr="LNLprisma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88"/>
          <a:stretch>
            <a:fillRect/>
          </a:stretch>
        </p:blipFill>
        <p:spPr bwMode="auto">
          <a:xfrm>
            <a:off x="107950" y="908050"/>
            <a:ext cx="66167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31763"/>
            <a:ext cx="7772400" cy="762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From CLARA to AGATA</a:t>
            </a:r>
          </a:p>
        </p:txBody>
      </p:sp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27368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</a:rPr>
              <a:t>March 2008</a:t>
            </a:r>
          </a:p>
        </p:txBody>
      </p:sp>
      <p:sp>
        <p:nvSpPr>
          <p:cNvPr id="243719" name="Text Box 7"/>
          <p:cNvSpPr txBox="1">
            <a:spLocks noChangeArrowheads="1"/>
          </p:cNvSpPr>
          <p:nvPr/>
        </p:nvSpPr>
        <p:spPr bwMode="auto">
          <a:xfrm>
            <a:off x="7019925" y="2420938"/>
            <a:ext cx="15128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FF"/>
                </a:solidFill>
              </a:rPr>
              <a:t>April 2010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46980" y="2661253"/>
            <a:ext cx="6012160" cy="4008107"/>
            <a:chOff x="2946980" y="2060848"/>
            <a:chExt cx="6012160" cy="40081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980" y="2060848"/>
              <a:ext cx="6012160" cy="4008107"/>
            </a:xfrm>
            <a:prstGeom prst="rect">
              <a:avLst/>
            </a:prstGeom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6084168" y="2204864"/>
              <a:ext cx="2736850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 smtClean="0">
                  <a:solidFill>
                    <a:srgbClr val="FFFFFF"/>
                  </a:solidFill>
                </a:rPr>
                <a:t>May 2011</a:t>
              </a:r>
              <a:endParaRPr lang="en-US" sz="28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43718" name="Line 6"/>
          <p:cNvSpPr>
            <a:spLocks noChangeShapeType="1"/>
          </p:cNvSpPr>
          <p:nvPr/>
        </p:nvSpPr>
        <p:spPr bwMode="auto">
          <a:xfrm>
            <a:off x="1692275" y="2852738"/>
            <a:ext cx="3455789" cy="1368350"/>
          </a:xfrm>
          <a:prstGeom prst="line">
            <a:avLst/>
          </a:prstGeom>
          <a:noFill/>
          <a:ln w="136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4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9" grpId="0"/>
      <p:bldP spid="2437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95" y="111579"/>
            <a:ext cx="8785225" cy="830960"/>
          </a:xfrm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sz="4800" b="1" dirty="0">
                <a:solidFill>
                  <a:srgbClr val="660066"/>
                </a:solidFill>
                <a:cs typeface="Arial" charset="0"/>
              </a:rPr>
              <a:t>Position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024" y="4829122"/>
            <a:ext cx="8748464" cy="400073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it-IT" dirty="0"/>
              <a:t>P</a:t>
            </a:r>
            <a:r>
              <a:rPr lang="it-IT" dirty="0" smtClean="0"/>
              <a:t>osition resolution extracted from peak  FWHM values at two distances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6218148"/>
            <a:ext cx="3672408" cy="523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/>
              <a:t>P.-A.Soderstrom, NIM A 638, 96 (2011);</a:t>
            </a:r>
            <a:br>
              <a:rPr lang="it-IT" sz="1400" dirty="0"/>
            </a:br>
            <a:r>
              <a:rPr lang="it-IT" sz="1400" dirty="0"/>
              <a:t>F.Recchia, PhD thesis (2006)</a:t>
            </a:r>
          </a:p>
        </p:txBody>
      </p:sp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292" y="1200374"/>
            <a:ext cx="4027619" cy="302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/>
              <p:cNvSpPr txBox="1">
                <a:spLocks noChangeAspect="1"/>
              </p:cNvSpPr>
              <p:nvPr/>
            </p:nvSpPr>
            <p:spPr>
              <a:xfrm>
                <a:off x="1128940" y="5230944"/>
                <a:ext cx="6971456" cy="862316"/>
              </a:xfrm>
              <a:prstGeom prst="rect">
                <a:avLst/>
              </a:prstGeom>
              <a:noFill/>
            </p:spPr>
            <p:txBody>
              <a:bodyPr wrap="square" lIns="91402" tIns="45702" rIns="91402" bIns="45702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it-IT" sz="1800" i="1">
                              <a:latin typeface="Cambria Math"/>
                            </a:rPr>
                            <m:t>𝑝</m:t>
                          </m:r>
                        </m:e>
                        <m:sup>
                          <m:r>
                            <a:rPr lang="it-IT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it-IT" sz="180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18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it-IT" sz="18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it-IT" sz="1800" i="1"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it-IT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it-IT" sz="18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sz="18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it-IT" sz="1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1800" i="1">
                                  <a:latin typeface="Cambria Math"/>
                                  <a:ea typeface="Cambria Math"/>
                                </a:rPr>
                                <m:t>𝑐𝑙𝑜𝑠𝑒</m:t>
                              </m:r>
                            </m:sub>
                          </m:sSub>
                          <m:r>
                            <a:rPr lang="it-IT" sz="1800" i="1">
                              <a:latin typeface="Cambria Math"/>
                              <a:ea typeface="Cambria Math"/>
                            </a:rPr>
                            <m:t>−∆</m:t>
                          </m:r>
                          <m:sSub>
                            <m:sSubPr>
                              <m:ctrlPr>
                                <a:rPr lang="it-IT" sz="18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it-IT" sz="1800" i="1">
                                  <a:latin typeface="Cambria Math"/>
                                  <a:ea typeface="Cambria Math"/>
                                </a:rPr>
                                <m:t>𝑓𝑎𝑟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it-IT" sz="18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8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8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𝑐𝑙𝑜𝑠𝑒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it-IT" sz="1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it-IT" sz="18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it-IT" sz="18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8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it-IT" sz="1800" i="1">
                                              <a:latin typeface="Cambria Math"/>
                                              <a:ea typeface="Cambria Math"/>
                                            </a:rPr>
                                            <m:t>𝑓𝑎𝑟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it-IT" sz="1800" i="1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sz="1800" i="1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18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936" y="5230944"/>
                <a:ext cx="6971456" cy="862352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46 Rectángulo"/>
          <p:cNvSpPr>
            <a:spLocks noChangeArrowheads="1"/>
          </p:cNvSpPr>
          <p:nvPr/>
        </p:nvSpPr>
        <p:spPr bwMode="auto">
          <a:xfrm>
            <a:off x="1475656" y="1156719"/>
            <a:ext cx="2808312" cy="46162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2" tIns="45702" rIns="91402" bIns="45702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baseline="30000" dirty="0">
                <a:solidFill>
                  <a:srgbClr val="FFFFFF"/>
                </a:solidFill>
              </a:rPr>
              <a:t>30</a:t>
            </a:r>
            <a:r>
              <a:rPr lang="en-US" b="1" dirty="0">
                <a:solidFill>
                  <a:srgbClr val="FFFFFF"/>
                </a:solidFill>
              </a:rPr>
              <a:t>Si</a:t>
            </a:r>
            <a:r>
              <a:rPr lang="en-US" dirty="0">
                <a:solidFill>
                  <a:srgbClr val="FFFFFF"/>
                </a:solidFill>
              </a:rPr>
              <a:t>@70MeV + </a:t>
            </a:r>
            <a:r>
              <a:rPr lang="en-US" b="1" baseline="30000" dirty="0">
                <a:solidFill>
                  <a:srgbClr val="FFFFFF"/>
                </a:solidFill>
              </a:rPr>
              <a:t>12</a:t>
            </a:r>
            <a:r>
              <a:rPr lang="en-US" b="1" dirty="0">
                <a:solidFill>
                  <a:srgbClr val="FFFFFF"/>
                </a:solidFill>
              </a:rPr>
              <a:t>C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8212" y="1001384"/>
            <a:ext cx="3974268" cy="379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4543" y="3213009"/>
            <a:ext cx="467544" cy="400073"/>
          </a:xfrm>
          <a:prstGeom prst="rect">
            <a:avLst/>
          </a:prstGeom>
          <a:solidFill>
            <a:schemeClr val="bg1"/>
          </a:solidFill>
        </p:spPr>
        <p:txBody>
          <a:bodyPr wrap="square" lIns="91402" tIns="45702" rIns="91402" bIns="45702" rtlCol="0">
            <a:spAutoFit/>
          </a:bodyPr>
          <a:lstStyle/>
          <a:p>
            <a:r>
              <a:rPr lang="it-IT" dirty="0" smtClean="0"/>
              <a:t>4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6263680" y="1836304"/>
            <a:ext cx="2880320" cy="584739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600" b="1" dirty="0">
                <a:solidFill>
                  <a:srgbClr val="0000FF"/>
                </a:solidFill>
              </a:rPr>
              <a:t>Systematic</a:t>
            </a:r>
            <a:br>
              <a:rPr lang="it-IT" sz="1600" b="1" dirty="0">
                <a:solidFill>
                  <a:srgbClr val="0000FF"/>
                </a:solidFill>
              </a:rPr>
            </a:br>
            <a:r>
              <a:rPr lang="it-IT" sz="1600" b="1" dirty="0">
                <a:solidFill>
                  <a:srgbClr val="0000FF"/>
                </a:solidFill>
              </a:rPr>
              <a:t>uncertainty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992382" y="2420896"/>
            <a:ext cx="252028" cy="151216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Oval 2"/>
          <p:cNvSpPr/>
          <p:nvPr/>
        </p:nvSpPr>
        <p:spPr bwMode="auto">
          <a:xfrm>
            <a:off x="4716023" y="3068960"/>
            <a:ext cx="683568" cy="648072"/>
          </a:xfrm>
          <a:prstGeom prst="ellipse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02" tIns="45702" rIns="91402" bIns="45702" numCol="1" rtlCol="0" anchor="t" anchorCtr="0" compatLnSpc="1">
            <a:prstTxWarp prst="textNoShape">
              <a:avLst/>
            </a:prstTxWarp>
          </a:bodyPr>
          <a:lstStyle/>
          <a:p>
            <a:pPr defTabSz="914024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921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8847" name="Rectangle 15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640762" cy="769938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002060"/>
                </a:solidFill>
              </a:rPr>
              <a:t>Doppler correction capabilities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219" name="Rectangle 19"/>
          <p:cNvSpPr>
            <a:spLocks noChangeArrowheads="1"/>
          </p:cNvSpPr>
          <p:nvPr/>
        </p:nvSpPr>
        <p:spPr bwMode="auto">
          <a:xfrm>
            <a:off x="4486275" y="1282700"/>
            <a:ext cx="4622800" cy="553085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9220" name="Picture 20" descr="16O_2ed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375"/>
          <a:stretch>
            <a:fillRect/>
          </a:stretch>
        </p:blipFill>
        <p:spPr bwMode="auto">
          <a:xfrm>
            <a:off x="127000" y="1988716"/>
            <a:ext cx="4283075" cy="386873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221" name="TextBox 21"/>
          <p:cNvSpPr txBox="1">
            <a:spLocks noChangeArrowheads="1"/>
          </p:cNvSpPr>
          <p:nvPr/>
        </p:nvSpPr>
        <p:spPr bwMode="auto">
          <a:xfrm>
            <a:off x="2609850" y="1772816"/>
            <a:ext cx="336550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222" name="TextBox 22"/>
          <p:cNvSpPr txBox="1">
            <a:spLocks noChangeArrowheads="1"/>
          </p:cNvSpPr>
          <p:nvPr/>
        </p:nvSpPr>
        <p:spPr bwMode="auto">
          <a:xfrm>
            <a:off x="2106613" y="2133178"/>
            <a:ext cx="37941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9223" name="TextBox 23"/>
          <p:cNvSpPr txBox="1">
            <a:spLocks noChangeArrowheads="1"/>
          </p:cNvSpPr>
          <p:nvPr/>
        </p:nvSpPr>
        <p:spPr bwMode="auto">
          <a:xfrm>
            <a:off x="1798638" y="2709441"/>
            <a:ext cx="37941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9224" name="TextBox 24"/>
          <p:cNvSpPr txBox="1">
            <a:spLocks noChangeArrowheads="1"/>
          </p:cNvSpPr>
          <p:nvPr/>
        </p:nvSpPr>
        <p:spPr bwMode="auto">
          <a:xfrm>
            <a:off x="1395413" y="3203153"/>
            <a:ext cx="350837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225" name="TextBox 25"/>
          <p:cNvSpPr txBox="1">
            <a:spLocks noChangeArrowheads="1"/>
          </p:cNvSpPr>
          <p:nvPr/>
        </p:nvSpPr>
        <p:spPr bwMode="auto">
          <a:xfrm>
            <a:off x="1169988" y="3779416"/>
            <a:ext cx="3619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226" name="TextBox 26"/>
          <p:cNvSpPr txBox="1">
            <a:spLocks noChangeArrowheads="1"/>
          </p:cNvSpPr>
          <p:nvPr/>
        </p:nvSpPr>
        <p:spPr bwMode="auto">
          <a:xfrm>
            <a:off x="854075" y="4220741"/>
            <a:ext cx="5143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Be</a:t>
            </a:r>
          </a:p>
        </p:txBody>
      </p:sp>
      <p:sp>
        <p:nvSpPr>
          <p:cNvPr id="9227" name="TextBox 27"/>
          <p:cNvSpPr txBox="1">
            <a:spLocks noChangeArrowheads="1"/>
          </p:cNvSpPr>
          <p:nvPr/>
        </p:nvSpPr>
        <p:spPr bwMode="auto">
          <a:xfrm>
            <a:off x="358775" y="5373266"/>
            <a:ext cx="338138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9228" name="TextBox 28"/>
          <p:cNvSpPr txBox="1">
            <a:spLocks noChangeArrowheads="1"/>
          </p:cNvSpPr>
          <p:nvPr/>
        </p:nvSpPr>
        <p:spPr bwMode="auto">
          <a:xfrm>
            <a:off x="738188" y="4581103"/>
            <a:ext cx="411162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b="1">
                <a:solidFill>
                  <a:srgbClr val="000000"/>
                </a:solidFill>
              </a:rPr>
              <a:t>Li</a:t>
            </a:r>
          </a:p>
        </p:txBody>
      </p:sp>
      <p:cxnSp>
        <p:nvCxnSpPr>
          <p:cNvPr id="9229" name="Straight Connector 29"/>
          <p:cNvCxnSpPr>
            <a:cxnSpLocks noChangeShapeType="1"/>
            <a:stCxn id="9221" idx="2"/>
          </p:cNvCxnSpPr>
          <p:nvPr/>
        </p:nvCxnSpPr>
        <p:spPr bwMode="auto">
          <a:xfrm rot="16200000" flipH="1">
            <a:off x="2698750" y="2220491"/>
            <a:ext cx="495300" cy="3365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0" name="Straight Connector 30"/>
          <p:cNvCxnSpPr>
            <a:cxnSpLocks noChangeShapeType="1"/>
            <a:stCxn id="9222" idx="2"/>
          </p:cNvCxnSpPr>
          <p:nvPr/>
        </p:nvCxnSpPr>
        <p:spPr bwMode="auto">
          <a:xfrm rot="16200000" flipH="1">
            <a:off x="2241550" y="2557041"/>
            <a:ext cx="423863" cy="3127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1" name="Straight Connector 31"/>
          <p:cNvCxnSpPr>
            <a:cxnSpLocks noChangeShapeType="1"/>
            <a:stCxn id="9223" idx="2"/>
          </p:cNvCxnSpPr>
          <p:nvPr/>
        </p:nvCxnSpPr>
        <p:spPr bwMode="auto">
          <a:xfrm rot="16200000" flipH="1">
            <a:off x="1943894" y="3121397"/>
            <a:ext cx="422275" cy="3349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2" name="Straight Connector 34"/>
          <p:cNvCxnSpPr>
            <a:cxnSpLocks noChangeShapeType="1"/>
            <a:stCxn id="9224" idx="2"/>
          </p:cNvCxnSpPr>
          <p:nvPr/>
        </p:nvCxnSpPr>
        <p:spPr bwMode="auto">
          <a:xfrm rot="16200000" flipH="1">
            <a:off x="1550195" y="3592884"/>
            <a:ext cx="360362" cy="3206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3" name="Straight Connector 35"/>
          <p:cNvCxnSpPr>
            <a:cxnSpLocks noChangeShapeType="1"/>
            <a:stCxn id="9225" idx="2"/>
          </p:cNvCxnSpPr>
          <p:nvPr/>
        </p:nvCxnSpPr>
        <p:spPr bwMode="auto">
          <a:xfrm rot="16200000" flipH="1">
            <a:off x="1332706" y="4167560"/>
            <a:ext cx="360363" cy="3238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4" name="Straight Connector 36"/>
          <p:cNvCxnSpPr>
            <a:cxnSpLocks noChangeShapeType="1"/>
            <a:stCxn id="9226" idx="2"/>
          </p:cNvCxnSpPr>
          <p:nvPr/>
        </p:nvCxnSpPr>
        <p:spPr bwMode="auto">
          <a:xfrm rot="16200000" flipH="1">
            <a:off x="1109662" y="4592216"/>
            <a:ext cx="277813" cy="2746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5" name="Straight Connector 37"/>
          <p:cNvCxnSpPr>
            <a:cxnSpLocks noChangeShapeType="1"/>
            <a:stCxn id="9228" idx="2"/>
          </p:cNvCxnSpPr>
          <p:nvPr/>
        </p:nvCxnSpPr>
        <p:spPr bwMode="auto">
          <a:xfrm rot="16200000" flipH="1">
            <a:off x="895351" y="4998615"/>
            <a:ext cx="277812" cy="1825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236" name="Straight Connector 38"/>
          <p:cNvCxnSpPr>
            <a:cxnSpLocks noChangeShapeType="1"/>
            <a:stCxn id="9227" idx="3"/>
          </p:cNvCxnSpPr>
          <p:nvPr/>
        </p:nvCxnSpPr>
        <p:spPr bwMode="auto">
          <a:xfrm flipV="1">
            <a:off x="696913" y="5400253"/>
            <a:ext cx="185737" cy="1571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4773613" y="1992313"/>
            <a:ext cx="1879600" cy="107632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1600" b="1" u="sng" dirty="0">
                <a:solidFill>
                  <a:srgbClr val="FFFFFF">
                    <a:lumMod val="50000"/>
                  </a:srgbClr>
                </a:solidFill>
              </a:rPr>
              <a:t>No </a:t>
            </a:r>
            <a:r>
              <a:rPr lang="it-IT" sz="1600" b="1" u="sng" dirty="0" err="1">
                <a:solidFill>
                  <a:srgbClr val="FFFFFF">
                    <a:lumMod val="50000"/>
                  </a:srgbClr>
                </a:solidFill>
              </a:rPr>
              <a:t>Dopp</a:t>
            </a:r>
            <a:r>
              <a:rPr lang="it-IT" sz="1600" b="1" u="sng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it-IT" sz="1600" b="1" u="sng" dirty="0" err="1">
                <a:solidFill>
                  <a:srgbClr val="FFFFFF">
                    <a:lumMod val="50000"/>
                  </a:srgbClr>
                </a:solidFill>
              </a:rPr>
              <a:t>Corr</a:t>
            </a:r>
            <a:endParaRPr lang="it-IT" sz="1600" b="1" u="sng" dirty="0">
              <a:solidFill>
                <a:srgbClr val="FFFFFF">
                  <a:lumMod val="50000"/>
                </a:srgbClr>
              </a:solidFill>
            </a:endParaRPr>
          </a:p>
          <a:p>
            <a:pPr algn="ctr">
              <a:defRPr/>
            </a:pPr>
            <a:r>
              <a:rPr lang="it-IT" sz="1600" b="1" u="sng" dirty="0">
                <a:solidFill>
                  <a:srgbClr val="000000"/>
                </a:solidFill>
              </a:rPr>
              <a:t>Crystal </a:t>
            </a:r>
            <a:r>
              <a:rPr lang="it-IT" sz="1600" b="1" u="sng" dirty="0" err="1">
                <a:solidFill>
                  <a:srgbClr val="000000"/>
                </a:solidFill>
              </a:rPr>
              <a:t>Centers</a:t>
            </a:r>
            <a:endParaRPr lang="it-IT" sz="1600" b="1" u="sng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it-IT" sz="1600" b="1" u="sng" dirty="0" err="1">
                <a:solidFill>
                  <a:srgbClr val="0000FF"/>
                </a:solidFill>
              </a:rPr>
              <a:t>Segment</a:t>
            </a:r>
            <a:r>
              <a:rPr lang="it-IT" sz="1600" b="1" u="sng" dirty="0">
                <a:solidFill>
                  <a:srgbClr val="0000FF"/>
                </a:solidFill>
              </a:rPr>
              <a:t> </a:t>
            </a:r>
            <a:r>
              <a:rPr lang="it-IT" sz="1600" b="1" u="sng" dirty="0" err="1">
                <a:solidFill>
                  <a:srgbClr val="0000FF"/>
                </a:solidFill>
              </a:rPr>
              <a:t>Centers</a:t>
            </a:r>
            <a:endParaRPr lang="it-IT" sz="1600" b="1" u="sng" dirty="0">
              <a:solidFill>
                <a:srgbClr val="0000FF"/>
              </a:solidFill>
            </a:endParaRPr>
          </a:p>
          <a:p>
            <a:pPr algn="ctr">
              <a:defRPr/>
            </a:pPr>
            <a:r>
              <a:rPr lang="it-IT" sz="1600" b="1" u="sng" dirty="0" err="1">
                <a:solidFill>
                  <a:srgbClr val="FF0000"/>
                </a:solidFill>
              </a:rPr>
              <a:t>PSA+Tracking</a:t>
            </a:r>
            <a:endParaRPr lang="it-IT" sz="1600" b="1" u="sng" dirty="0">
              <a:solidFill>
                <a:srgbClr val="FF0000"/>
              </a:solidFill>
            </a:endParaRPr>
          </a:p>
        </p:txBody>
      </p:sp>
      <p:pic>
        <p:nvPicPr>
          <p:cNvPr id="9238" name="Picture 40" descr="16Og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950" r="4675"/>
          <a:stretch>
            <a:fillRect/>
          </a:stretch>
        </p:blipFill>
        <p:spPr bwMode="auto">
          <a:xfrm>
            <a:off x="4557713" y="3098800"/>
            <a:ext cx="4392612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39" name="Straight Connector 41"/>
          <p:cNvCxnSpPr>
            <a:cxnSpLocks noChangeShapeType="1"/>
          </p:cNvCxnSpPr>
          <p:nvPr/>
        </p:nvCxnSpPr>
        <p:spPr bwMode="auto">
          <a:xfrm rot="10800000" flipV="1">
            <a:off x="4051300" y="4395366"/>
            <a:ext cx="574675" cy="41275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40" name="TextBox 42"/>
          <p:cNvSpPr txBox="1">
            <a:spLocks noChangeArrowheads="1"/>
          </p:cNvSpPr>
          <p:nvPr/>
        </p:nvSpPr>
        <p:spPr bwMode="auto">
          <a:xfrm>
            <a:off x="4546600" y="1327150"/>
            <a:ext cx="858838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 sz="3200" baseline="30000">
                <a:solidFill>
                  <a:srgbClr val="000000"/>
                </a:solidFill>
              </a:rPr>
              <a:t>16</a:t>
            </a:r>
            <a:r>
              <a:rPr lang="it-IT" sz="3200">
                <a:solidFill>
                  <a:srgbClr val="000000"/>
                </a:solidFill>
              </a:rPr>
              <a:t>O</a:t>
            </a:r>
          </a:p>
        </p:txBody>
      </p:sp>
      <p:cxnSp>
        <p:nvCxnSpPr>
          <p:cNvPr id="9241" name="Straight Connector 43"/>
          <p:cNvCxnSpPr>
            <a:cxnSpLocks noChangeShapeType="1"/>
          </p:cNvCxnSpPr>
          <p:nvPr/>
        </p:nvCxnSpPr>
        <p:spPr bwMode="auto">
          <a:xfrm>
            <a:off x="6215063" y="3082925"/>
            <a:ext cx="1511300" cy="4318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9242" name="TextBox 44"/>
          <p:cNvSpPr txBox="1">
            <a:spLocks noChangeArrowheads="1"/>
          </p:cNvSpPr>
          <p:nvPr/>
        </p:nvSpPr>
        <p:spPr bwMode="auto">
          <a:xfrm>
            <a:off x="2008188" y="5544716"/>
            <a:ext cx="1412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>
                <a:solidFill>
                  <a:srgbClr val="000000"/>
                </a:solidFill>
              </a:rPr>
              <a:t>TKE (MeV)</a:t>
            </a:r>
          </a:p>
        </p:txBody>
      </p:sp>
      <p:sp>
        <p:nvSpPr>
          <p:cNvPr id="9243" name="TextBox 45"/>
          <p:cNvSpPr txBox="1">
            <a:spLocks noChangeArrowheads="1"/>
          </p:cNvSpPr>
          <p:nvPr/>
        </p:nvSpPr>
        <p:spPr bwMode="auto">
          <a:xfrm rot="-5400000">
            <a:off x="-323056" y="3653210"/>
            <a:ext cx="1254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it-IT">
                <a:solidFill>
                  <a:srgbClr val="000000"/>
                </a:solidFill>
              </a:rPr>
              <a:t>dE (MeV)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413500" y="1341438"/>
            <a:ext cx="2465388" cy="876300"/>
            <a:chOff x="6354784" y="895168"/>
            <a:chExt cx="2465688" cy="877648"/>
          </a:xfrm>
        </p:grpSpPr>
        <p:pic>
          <p:nvPicPr>
            <p:cNvPr id="924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0891" b="11401"/>
            <a:stretch>
              <a:fillRect/>
            </a:stretch>
          </p:blipFill>
          <p:spPr bwMode="auto">
            <a:xfrm>
              <a:off x="6354784" y="895168"/>
              <a:ext cx="2177656" cy="877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7" name="Rectangle 48"/>
            <p:cNvSpPr>
              <a:spLocks noChangeArrowheads="1"/>
            </p:cNvSpPr>
            <p:nvPr/>
          </p:nvSpPr>
          <p:spPr bwMode="auto">
            <a:xfrm>
              <a:off x="8388424" y="1484784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it-IT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9245" name="Rectangle 11"/>
          <p:cNvSpPr>
            <a:spLocks noChangeArrowheads="1"/>
          </p:cNvSpPr>
          <p:nvPr/>
        </p:nvSpPr>
        <p:spPr bwMode="auto">
          <a:xfrm>
            <a:off x="-19050" y="908720"/>
            <a:ext cx="4446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2400" dirty="0">
                <a:solidFill>
                  <a:srgbClr val="000000"/>
                </a:solidFill>
              </a:rPr>
              <a:t>Inelastic scattering </a:t>
            </a:r>
            <a:br>
              <a:rPr lang="it-IT" sz="2400" dirty="0">
                <a:solidFill>
                  <a:srgbClr val="000000"/>
                </a:solidFill>
              </a:rPr>
            </a:br>
            <a:r>
              <a:rPr lang="it-IT" sz="2400" baseline="30000" dirty="0">
                <a:solidFill>
                  <a:srgbClr val="FF0000"/>
                </a:solidFill>
              </a:rPr>
              <a:t>17</a:t>
            </a:r>
            <a:r>
              <a:rPr lang="it-IT" sz="2400" dirty="0">
                <a:solidFill>
                  <a:srgbClr val="FF0000"/>
                </a:solidFill>
              </a:rPr>
              <a:t>O @ 20 MeV/u</a:t>
            </a:r>
            <a:r>
              <a:rPr lang="it-IT" sz="2400" dirty="0">
                <a:solidFill>
                  <a:srgbClr val="000000"/>
                </a:solidFill>
              </a:rPr>
              <a:t> on </a:t>
            </a:r>
            <a:r>
              <a:rPr lang="it-IT" sz="2400" baseline="30000" dirty="0">
                <a:solidFill>
                  <a:srgbClr val="000000"/>
                </a:solidFill>
              </a:rPr>
              <a:t>208</a:t>
            </a:r>
            <a:r>
              <a:rPr lang="it-IT" sz="2400" dirty="0">
                <a:solidFill>
                  <a:srgbClr val="000000"/>
                </a:solidFill>
              </a:rPr>
              <a:t>Pb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006" y="6165304"/>
            <a:ext cx="390795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0000"/>
                </a:solidFill>
              </a:rPr>
              <a:t>R.Nicolini, D.Mengoni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title"/>
          </p:nvPr>
        </p:nvSpPr>
        <p:spPr>
          <a:xfrm>
            <a:off x="900113" y="-57272"/>
            <a:ext cx="7772400" cy="707850"/>
          </a:xfrm>
          <a:noFill/>
          <a:ln/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4000" dirty="0">
                <a:solidFill>
                  <a:srgbClr val="660066"/>
                </a:solidFill>
                <a:sym typeface="Wingdings" pitchFamily="2" charset="2"/>
              </a:rPr>
              <a:t>High-energy photons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71" t="9524" r="5155"/>
          <a:stretch/>
        </p:blipFill>
        <p:spPr>
          <a:xfrm>
            <a:off x="971600" y="-99391"/>
            <a:ext cx="4891010" cy="682532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9" name="Rounded Rectangle 8"/>
          <p:cNvSpPr/>
          <p:nvPr/>
        </p:nvSpPr>
        <p:spPr>
          <a:xfrm>
            <a:off x="4283968" y="2060848"/>
            <a:ext cx="503238" cy="108108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79" t="41597" r="4672"/>
          <a:stretch/>
        </p:blipFill>
        <p:spPr>
          <a:xfrm>
            <a:off x="6837844" y="2743451"/>
            <a:ext cx="1838612" cy="204269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1" name="Rounded Rectangle 10"/>
          <p:cNvSpPr/>
          <p:nvPr/>
        </p:nvSpPr>
        <p:spPr>
          <a:xfrm>
            <a:off x="7277869" y="2734920"/>
            <a:ext cx="1398587" cy="183515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2" name="Straight Arrow Connector 11"/>
          <p:cNvCxnSpPr>
            <a:stCxn id="9" idx="3"/>
            <a:endCxn id="11" idx="1"/>
          </p:cNvCxnSpPr>
          <p:nvPr/>
        </p:nvCxnSpPr>
        <p:spPr>
          <a:xfrm>
            <a:off x="4787206" y="2601392"/>
            <a:ext cx="2490663" cy="105110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28" t="25143" r="31155" b="35301"/>
          <a:stretch>
            <a:fillRect/>
          </a:stretch>
        </p:blipFill>
        <p:spPr bwMode="auto">
          <a:xfrm>
            <a:off x="5838992" y="898182"/>
            <a:ext cx="3197225" cy="180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5888" y="813893"/>
            <a:ext cx="2295872" cy="341039"/>
          </a:xfrm>
          <a:prstGeom prst="rect">
            <a:avLst/>
          </a:prstGeom>
          <a:noFill/>
          <a:ln>
            <a:noFill/>
          </a:ln>
        </p:spPr>
        <p:txBody>
          <a:bodyPr wrap="square" lIns="89962" tIns="44982" rIns="89962" bIns="44982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ea typeface="DejaVu Sans" pitchFamily="2"/>
                <a:cs typeface="DejaVu Sans" pitchFamily="2"/>
              </a:rPr>
              <a:t>source: </a:t>
            </a:r>
            <a:r>
              <a:rPr lang="en-US" sz="1400" baseline="30000" dirty="0"/>
              <a:t>241</a:t>
            </a:r>
            <a:r>
              <a:rPr lang="en-US" sz="1400" dirty="0"/>
              <a:t>AmBe + </a:t>
            </a:r>
            <a:r>
              <a:rPr lang="en-US" sz="1400" dirty="0" smtClean="0"/>
              <a:t>Fe</a:t>
            </a:r>
            <a:endParaRPr lang="en-US" sz="1400" dirty="0">
              <a:ea typeface="DejaVu Sans" pitchFamily="2"/>
              <a:cs typeface="DejaVu Sans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0950" y="6466422"/>
            <a:ext cx="2367554" cy="307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 smtClean="0"/>
              <a:t>C.Michelagnoli, R.Depalo</a:t>
            </a:r>
            <a:endParaRPr lang="it-IT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584765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Excellent energy resolution and linerarity up to 20MeV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6" y="6433611"/>
            <a:ext cx="1431452" cy="307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02" tIns="45702" rIns="91402" bIns="45702" rtlCol="0">
            <a:spAutoFit/>
          </a:bodyPr>
          <a:lstStyle/>
          <a:p>
            <a:r>
              <a:rPr lang="it-IT" sz="1400" dirty="0" smtClean="0"/>
              <a:t>F.Crespi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="" val="19462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8847" name="Rectangle 15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640762" cy="769938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rgbClr val="002060"/>
                </a:solidFill>
                <a:latin typeface="Symbol" pitchFamily="18" charset="2"/>
              </a:rPr>
              <a:t>gg</a:t>
            </a:r>
            <a:r>
              <a:rPr lang="it-IT" b="1" dirty="0" smtClean="0">
                <a:solidFill>
                  <a:srgbClr val="002060"/>
                </a:solidFill>
              </a:rPr>
              <a:t> capabilities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4" name="Text Box 7"/>
          <p:cNvSpPr txBox="1">
            <a:spLocks noChangeAspect="1" noChangeArrowheads="1"/>
          </p:cNvSpPr>
          <p:nvPr/>
        </p:nvSpPr>
        <p:spPr bwMode="auto">
          <a:xfrm>
            <a:off x="280988" y="5202238"/>
            <a:ext cx="2058987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>
            <a:spAutoFit/>
          </a:bodyPr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800" baseline="30000" dirty="0">
                <a:solidFill>
                  <a:srgbClr val="000000"/>
                </a:solidFill>
                <a:latin typeface="Comic Sans MS"/>
              </a:rPr>
              <a:t>138</a:t>
            </a:r>
            <a:r>
              <a:rPr lang="en-GB" sz="1800" dirty="0">
                <a:solidFill>
                  <a:srgbClr val="000000"/>
                </a:solidFill>
                <a:latin typeface="Comic Sans MS"/>
              </a:rPr>
              <a:t>Sm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Comic Sans MS"/>
              </a:rPr>
              <a:t>6 gates on:</a:t>
            </a:r>
            <a:br>
              <a:rPr lang="en-GB" sz="1800" dirty="0">
                <a:solidFill>
                  <a:srgbClr val="000000"/>
                </a:solidFill>
                <a:latin typeface="Comic Sans MS"/>
              </a:rPr>
            </a:br>
            <a:r>
              <a:rPr lang="en-GB" sz="1800" dirty="0" smtClean="0">
                <a:solidFill>
                  <a:srgbClr val="000000"/>
                </a:solidFill>
                <a:latin typeface="Comic Sans MS"/>
              </a:rPr>
              <a:t>347keV,545keV,686keV,775keV,552keV,357keV</a:t>
            </a:r>
            <a:endParaRPr lang="en-GB" sz="1800" dirty="0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2751138"/>
            <a:ext cx="6429375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6"/>
          <p:cNvSpPr>
            <a:spLocks noChangeAspect="1" noChangeArrowheads="1"/>
          </p:cNvSpPr>
          <p:nvPr/>
        </p:nvSpPr>
        <p:spPr bwMode="auto">
          <a:xfrm>
            <a:off x="5629275" y="5507038"/>
            <a:ext cx="365125" cy="2952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55" name="Oval 8"/>
          <p:cNvSpPr>
            <a:spLocks noChangeAspect="1" noChangeArrowheads="1"/>
          </p:cNvSpPr>
          <p:nvPr/>
        </p:nvSpPr>
        <p:spPr bwMode="auto">
          <a:xfrm>
            <a:off x="5697538" y="5888038"/>
            <a:ext cx="260350" cy="268287"/>
          </a:xfrm>
          <a:prstGeom prst="ellipse">
            <a:avLst/>
          </a:prstGeom>
          <a:noFill/>
          <a:ln w="36000">
            <a:solidFill>
              <a:srgbClr val="FF3333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56" name="Line 9"/>
          <p:cNvSpPr>
            <a:spLocks noChangeAspect="1" noChangeShapeType="1"/>
          </p:cNvSpPr>
          <p:nvPr/>
        </p:nvSpPr>
        <p:spPr bwMode="auto">
          <a:xfrm flipH="1">
            <a:off x="5965825" y="5734050"/>
            <a:ext cx="349250" cy="180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57" name="Text Box 10"/>
          <p:cNvSpPr txBox="1">
            <a:spLocks noChangeAspect="1" noChangeArrowheads="1"/>
          </p:cNvSpPr>
          <p:nvPr/>
        </p:nvSpPr>
        <p:spPr bwMode="auto">
          <a:xfrm>
            <a:off x="6270625" y="5513388"/>
            <a:ext cx="13716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8000" tIns="78876" rIns="108000" bIns="63000"/>
          <a:lstStyle>
            <a:lvl1pPr defTabSz="449263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800" dirty="0" smtClean="0">
                <a:solidFill>
                  <a:srgbClr val="000000"/>
                </a:solidFill>
                <a:latin typeface="Arial" charset="0"/>
              </a:rPr>
              <a:t>872keV </a:t>
            </a:r>
            <a:r>
              <a:rPr lang="en-GB" sz="1800" dirty="0">
                <a:solidFill>
                  <a:srgbClr val="000000"/>
                </a:solidFill>
                <a:latin typeface="Arial" charset="0"/>
              </a:rPr>
              <a:t>22+ - 20+</a:t>
            </a:r>
          </a:p>
        </p:txBody>
      </p:sp>
      <p:pic>
        <p:nvPicPr>
          <p:cNvPr id="10249" name="Picture 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919163"/>
            <a:ext cx="2255837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" name="Picture 4" descr="2OC-138S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133600"/>
            <a:ext cx="3673475" cy="18208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rved Right Arrow 2"/>
          <p:cNvSpPr>
            <a:spLocks noChangeArrowheads="1"/>
          </p:cNvSpPr>
          <p:nvPr/>
        </p:nvSpPr>
        <p:spPr bwMode="auto">
          <a:xfrm rot="-2400000">
            <a:off x="1289050" y="2952750"/>
            <a:ext cx="719138" cy="1741488"/>
          </a:xfrm>
          <a:prstGeom prst="curvedRightArrow">
            <a:avLst>
              <a:gd name="adj1" fmla="val 25035"/>
              <a:gd name="adj2" fmla="val 50081"/>
              <a:gd name="adj3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10252" name="Text Box 4"/>
          <p:cNvSpPr txBox="1">
            <a:spLocks noChangeArrowheads="1"/>
          </p:cNvSpPr>
          <p:nvPr/>
        </p:nvSpPr>
        <p:spPr bwMode="auto">
          <a:xfrm>
            <a:off x="2555776" y="914400"/>
            <a:ext cx="64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</a:rPr>
              <a:t>The performance of AGATA using </a:t>
            </a:r>
            <a:r>
              <a:rPr lang="en-US" sz="1800" dirty="0">
                <a:solidFill>
                  <a:srgbClr val="000000"/>
                </a:solidFill>
                <a:latin typeface="Symbol" pitchFamily="18" charset="2"/>
              </a:rPr>
              <a:t>g</a:t>
            </a:r>
            <a:r>
              <a:rPr lang="en-US" sz="1800" dirty="0">
                <a:solidFill>
                  <a:srgbClr val="000000"/>
                </a:solidFill>
              </a:rPr>
              <a:t>-ray tracking is comparable </a:t>
            </a:r>
            <a:r>
              <a:rPr lang="en-US" sz="1800" dirty="0" smtClean="0">
                <a:solidFill>
                  <a:srgbClr val="000000"/>
                </a:solidFill>
              </a:rPr>
              <a:t>with </a:t>
            </a:r>
            <a:r>
              <a:rPr lang="en-US" sz="1800" dirty="0">
                <a:solidFill>
                  <a:srgbClr val="000000"/>
                </a:solidFill>
              </a:rPr>
              <a:t>conventional arrays with a much larger number of </a:t>
            </a:r>
            <a:r>
              <a:rPr lang="en-US" sz="1800" dirty="0" smtClean="0">
                <a:solidFill>
                  <a:srgbClr val="000000"/>
                </a:solidFill>
              </a:rPr>
              <a:t>crystals (possible issues with counting rates …)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ChangeArrowheads="1"/>
          </p:cNvSpPr>
          <p:nvPr/>
        </p:nvSpPr>
        <p:spPr bwMode="auto">
          <a:xfrm>
            <a:off x="2411413" y="2351088"/>
            <a:ext cx="2881312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baseline="30000" dirty="0">
                <a:solidFill>
                  <a:srgbClr val="000000"/>
                </a:solidFill>
                <a:latin typeface="Comic Sans MS"/>
              </a:rPr>
              <a:t>32</a:t>
            </a:r>
            <a:r>
              <a:rPr lang="en-GB" sz="1600" b="1" dirty="0">
                <a:solidFill>
                  <a:srgbClr val="000000"/>
                </a:solidFill>
                <a:latin typeface="Comic Sans MS"/>
              </a:rPr>
              <a:t>S </a:t>
            </a:r>
            <a:r>
              <a:rPr lang="en-GB" sz="1600" b="1" dirty="0">
                <a:solidFill>
                  <a:srgbClr val="000000"/>
                </a:solidFill>
                <a:latin typeface="Comic Sans MS"/>
                <a:sym typeface="Wingdings" pitchFamily="2" charset="2"/>
              </a:rPr>
              <a:t> </a:t>
            </a:r>
            <a:r>
              <a:rPr lang="en-GB" sz="1600" b="1" baseline="30000" dirty="0">
                <a:solidFill>
                  <a:srgbClr val="000000"/>
                </a:solidFill>
                <a:latin typeface="Comic Sans MS"/>
              </a:rPr>
              <a:t>110</a:t>
            </a:r>
            <a:r>
              <a:rPr lang="en-GB" sz="1600" b="1" dirty="0">
                <a:solidFill>
                  <a:srgbClr val="000000"/>
                </a:solidFill>
                <a:latin typeface="Comic Sans MS"/>
              </a:rPr>
              <a:t>Pd 135 MeV</a:t>
            </a:r>
            <a:br>
              <a:rPr lang="en-GB" sz="1600" b="1" dirty="0">
                <a:solidFill>
                  <a:srgbClr val="000000"/>
                </a:solidFill>
                <a:latin typeface="Comic Sans MS"/>
              </a:rPr>
            </a:br>
            <a:r>
              <a:rPr lang="en-GB" sz="1600" b="1" dirty="0">
                <a:solidFill>
                  <a:srgbClr val="000000"/>
                </a:solidFill>
                <a:latin typeface="Comic Sans MS"/>
              </a:rPr>
              <a:t>6 AGATA crystals only</a:t>
            </a:r>
            <a:endParaRPr lang="en-GB" sz="1600" b="1" baseline="-25000" dirty="0">
              <a:solidFill>
                <a:srgbClr val="000000"/>
              </a:solidFill>
              <a:latin typeface="Comic Sans MS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4842" y="6365359"/>
            <a:ext cx="174771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000000"/>
                </a:solidFill>
              </a:rPr>
              <a:t>R.Kempley</a:t>
            </a:r>
            <a:endParaRPr lang="it-IT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 animBg="1"/>
      <p:bldP spid="57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84976" cy="1143000"/>
          </a:xfrm>
        </p:spPr>
        <p:txBody>
          <a:bodyPr/>
          <a:lstStyle/>
          <a:p>
            <a:r>
              <a:rPr lang="en-GB" sz="3200" b="1" dirty="0" smtClean="0"/>
              <a:t>AGATA experiments LNL</a:t>
            </a:r>
            <a:endParaRPr lang="en-GB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560" y="1700808"/>
            <a:ext cx="7772400" cy="4536504"/>
          </a:xfrm>
        </p:spPr>
        <p:txBody>
          <a:bodyPr/>
          <a:lstStyle/>
          <a:p>
            <a:pPr>
              <a:buNone/>
            </a:pPr>
            <a:r>
              <a:rPr lang="en-GB" sz="1200" b="1" dirty="0" smtClean="0">
                <a:solidFill>
                  <a:srgbClr val="FF0000"/>
                </a:solidFill>
              </a:rPr>
              <a:t>AGATA proposals (~19 runs + 4 test experiments) </a:t>
            </a:r>
          </a:p>
          <a:p>
            <a:r>
              <a:rPr lang="it-IT" sz="800" dirty="0" smtClean="0"/>
              <a:t>Collectivity at maximum nucleon valency: Investigation of ground-state rotation in the neutron-rich Dy, Er and Yb nuclei</a:t>
            </a:r>
            <a:r>
              <a:rPr lang="en-GB" sz="800" dirty="0" smtClean="0"/>
              <a:t> </a:t>
            </a:r>
            <a:r>
              <a:rPr lang="it-IT" sz="800" dirty="0" smtClean="0"/>
              <a:t>J.Ollier, P.-A.Soderstrom, P.H.Regan, J.Simpson, J. Nyberg et al., +PRISMA+DANTE</a:t>
            </a:r>
            <a:endParaRPr lang="en-GB" sz="800" dirty="0" smtClean="0"/>
          </a:p>
          <a:p>
            <a:r>
              <a:rPr lang="it-IT" sz="800" dirty="0" smtClean="0"/>
              <a:t>Spectroscopy of neutron rich Th and U nuclei after multi-nucleon reactions, P.Reiter et. Al., +PRISMA+DANTE</a:t>
            </a:r>
            <a:endParaRPr lang="en-GB" sz="800" dirty="0" smtClean="0"/>
          </a:p>
          <a:p>
            <a:r>
              <a:rPr lang="it-IT" sz="800" dirty="0" smtClean="0"/>
              <a:t>Delayed shape transition in </a:t>
            </a:r>
            <a:r>
              <a:rPr lang="it-IT" sz="800" baseline="30000" dirty="0" smtClean="0"/>
              <a:t>196</a:t>
            </a:r>
            <a:r>
              <a:rPr lang="it-IT" sz="800" dirty="0" smtClean="0"/>
              <a:t>Os, V. Modamio, Zs. Podolyak, C. Wheldon, W. Korten et al., + PRISMA</a:t>
            </a:r>
            <a:endParaRPr lang="en-GB" sz="800" dirty="0" smtClean="0"/>
          </a:p>
          <a:p>
            <a:r>
              <a:rPr lang="it-IT" sz="800" dirty="0" smtClean="0"/>
              <a:t>Characterization of new structures in octupole-deformed radium and thorium nuclei, J.F.Smith et al.,</a:t>
            </a:r>
            <a:endParaRPr lang="en-GB" sz="800" dirty="0" smtClean="0"/>
          </a:p>
          <a:p>
            <a:r>
              <a:rPr lang="it-IT" sz="800" dirty="0" smtClean="0"/>
              <a:t>Near and sub-barrier transfer reactions in 60Ni+118Sn, Montanari et al., PRISMA</a:t>
            </a:r>
            <a:endParaRPr lang="en-GB" sz="800" dirty="0" smtClean="0"/>
          </a:p>
          <a:p>
            <a:r>
              <a:rPr lang="en-GB" sz="800" dirty="0" err="1" smtClean="0"/>
              <a:t>Isospin</a:t>
            </a:r>
            <a:r>
              <a:rPr lang="en-GB" sz="800" dirty="0" smtClean="0"/>
              <a:t> mixing in N=Z nucleus </a:t>
            </a:r>
            <a:r>
              <a:rPr lang="en-GB" sz="800" baseline="30000" dirty="0" smtClean="0"/>
              <a:t>80</a:t>
            </a:r>
            <a:r>
              <a:rPr lang="en-GB" sz="800" dirty="0" smtClean="0"/>
              <a:t>Zr at medium temperature, </a:t>
            </a:r>
            <a:r>
              <a:rPr lang="it-IT" sz="800" dirty="0" smtClean="0"/>
              <a:t>A Giaz, </a:t>
            </a:r>
            <a:r>
              <a:rPr lang="it-IT" sz="800" dirty="0" smtClean="0">
                <a:hlinkClick r:id="rId2"/>
              </a:rPr>
              <a:t>F. Camera</a:t>
            </a:r>
            <a:r>
              <a:rPr lang="it-IT" sz="800" dirty="0" smtClean="0"/>
              <a:t> et al., +HECTOR</a:t>
            </a:r>
            <a:endParaRPr lang="en-GB" sz="800" dirty="0" smtClean="0"/>
          </a:p>
          <a:p>
            <a:r>
              <a:rPr lang="en-GB" sz="800" dirty="0" smtClean="0"/>
              <a:t>Structure beyond the N=50 shell closure in neutron-rich nuclei in the vicinity of 78Ni: The case of N=51 nuclei, </a:t>
            </a:r>
            <a:r>
              <a:rPr lang="en-GB" sz="800" dirty="0" err="1" smtClean="0"/>
              <a:t>Verney</a:t>
            </a:r>
            <a:r>
              <a:rPr lang="en-GB" sz="800" dirty="0" smtClean="0"/>
              <a:t>,</a:t>
            </a:r>
            <a:r>
              <a:rPr lang="it-IT" sz="800" dirty="0" smtClean="0"/>
              <a:t> Duchene,de Angelis et al., +PRISMA+PLUNGER</a:t>
            </a:r>
            <a:endParaRPr lang="en-GB" sz="800" dirty="0" smtClean="0"/>
          </a:p>
          <a:p>
            <a:r>
              <a:rPr lang="it-IT" sz="800" dirty="0" smtClean="0"/>
              <a:t>Lifetimes of intruder states in N ~ 20 sd-pf-shell neutron-rich nuclei</a:t>
            </a:r>
            <a:r>
              <a:rPr lang="en-GB" sz="800" dirty="0" smtClean="0"/>
              <a:t> </a:t>
            </a:r>
            <a:r>
              <a:rPr lang="it-IT" sz="800" dirty="0" smtClean="0"/>
              <a:t>Chapman, Haas et al., +PRISMA+PLUNGER</a:t>
            </a:r>
            <a:endParaRPr lang="en-GB" sz="800" dirty="0" smtClean="0"/>
          </a:p>
          <a:p>
            <a:r>
              <a:rPr lang="en-GB" sz="800" dirty="0" smtClean="0"/>
              <a:t>RDDS lifetime measurement in the region of the neutron-rich doubly magic 132Sn: Lifetime of the 6+ state in 136Te. </a:t>
            </a:r>
            <a:r>
              <a:rPr lang="fr-FR" sz="800" dirty="0" smtClean="0"/>
              <a:t>A. Gadea </a:t>
            </a:r>
            <a:r>
              <a:rPr lang="it-IT" sz="800" dirty="0" smtClean="0"/>
              <a:t>et al., +PRISMA+PLUNGER</a:t>
            </a:r>
            <a:endParaRPr lang="en-GB" sz="800" dirty="0" smtClean="0"/>
          </a:p>
          <a:p>
            <a:r>
              <a:rPr lang="en-GB" sz="800" dirty="0" smtClean="0"/>
              <a:t>Development of the nuclear structure of neutron–rich isotopes in the Z»38 region populated by heavy–ion induced fission </a:t>
            </a:r>
            <a:r>
              <a:rPr lang="it-IT" sz="800" dirty="0" smtClean="0"/>
              <a:t>Merchan Ur, Marginean et al., +PRISMA+LaBr3</a:t>
            </a:r>
            <a:endParaRPr lang="en-GB" sz="800" dirty="0" smtClean="0"/>
          </a:p>
          <a:p>
            <a:r>
              <a:rPr lang="en-GB" sz="800" dirty="0" smtClean="0"/>
              <a:t>Confirmation of the molecular structure of excited bands in 21Ne, </a:t>
            </a:r>
            <a:r>
              <a:rPr lang="en-GB" sz="800" dirty="0" err="1" smtClean="0"/>
              <a:t>C.Wheldon</a:t>
            </a:r>
            <a:r>
              <a:rPr lang="en-GB" sz="800" dirty="0" smtClean="0"/>
              <a:t> </a:t>
            </a:r>
            <a:r>
              <a:rPr lang="it-IT" sz="800" dirty="0" smtClean="0"/>
              <a:t>et al.,  </a:t>
            </a:r>
            <a:r>
              <a:rPr lang="en-GB" sz="800" dirty="0" smtClean="0"/>
              <a:t>+TRACE</a:t>
            </a:r>
          </a:p>
          <a:p>
            <a:r>
              <a:rPr lang="it-IT" sz="800" dirty="0" smtClean="0"/>
              <a:t>Order‐to‐chaos transition in warm rotating 174W nuclei, Valeria Vandone, </a:t>
            </a:r>
            <a:r>
              <a:rPr lang="it-IT" sz="800" b="1" dirty="0" smtClean="0">
                <a:hlinkClick r:id="rId3"/>
              </a:rPr>
              <a:t>Silvia Leoni</a:t>
            </a:r>
            <a:r>
              <a:rPr lang="it-IT" sz="800" dirty="0" smtClean="0"/>
              <a:t> et al., +HELENA</a:t>
            </a:r>
            <a:endParaRPr lang="en-GB" sz="800" dirty="0" smtClean="0"/>
          </a:p>
          <a:p>
            <a:r>
              <a:rPr lang="it-IT" sz="800" dirty="0" smtClean="0"/>
              <a:t>Lifetime measurements of the neutron-rich Cr isotopes, Valiente-Dobon et al., +PRISMA+PLUNGER</a:t>
            </a:r>
            <a:endParaRPr lang="en-GB" sz="800" dirty="0" smtClean="0"/>
          </a:p>
          <a:p>
            <a:r>
              <a:rPr lang="it-IT" sz="800" dirty="0" smtClean="0"/>
              <a:t>Neutron-rich nuclei in the vicinity of </a:t>
            </a:r>
            <a:r>
              <a:rPr lang="it-IT" sz="800" baseline="30000" dirty="0" smtClean="0"/>
              <a:t>208</a:t>
            </a:r>
            <a:r>
              <a:rPr lang="it-IT" sz="800" dirty="0" smtClean="0"/>
              <a:t>Pb, Z.Podolyak et al., +PRISMA+DANTE</a:t>
            </a:r>
            <a:endParaRPr lang="en-GB" sz="800" dirty="0" smtClean="0"/>
          </a:p>
          <a:p>
            <a:r>
              <a:rPr lang="it-IT" sz="800" dirty="0" smtClean="0"/>
              <a:t>Lifetime measurement in neutron‐rich Ni, Cu, and Zn isotopes, </a:t>
            </a:r>
            <a:r>
              <a:rPr lang="it-IT" sz="800" dirty="0" smtClean="0">
                <a:hlinkClick r:id="rId4"/>
              </a:rPr>
              <a:t>Eda Sahin</a:t>
            </a:r>
            <a:r>
              <a:rPr lang="it-IT" sz="800" dirty="0" smtClean="0"/>
              <a:t>, Maria Doncel, Andreas Goergen et al., + PRISMA+PLUNGER</a:t>
            </a:r>
            <a:endParaRPr lang="en-GB" sz="800" dirty="0" smtClean="0"/>
          </a:p>
          <a:p>
            <a:r>
              <a:rPr lang="it-IT" sz="800" dirty="0" smtClean="0"/>
              <a:t>Lifetime measurement of the 6.792 MeV state in 15O, </a:t>
            </a:r>
            <a:r>
              <a:rPr lang="it-IT" sz="800" dirty="0" smtClean="0">
                <a:hlinkClick r:id="rId5"/>
              </a:rPr>
              <a:t>Roberto Menegazzo</a:t>
            </a:r>
            <a:r>
              <a:rPr lang="it-IT" sz="800" dirty="0" smtClean="0"/>
              <a:t> – Calin Ur et al., + PRISMA+PLUNGER</a:t>
            </a:r>
            <a:endParaRPr lang="en-GB" sz="800" dirty="0" smtClean="0"/>
          </a:p>
          <a:p>
            <a:r>
              <a:rPr lang="it-IT" sz="800" dirty="0" smtClean="0"/>
              <a:t>Coulomb excitation of the presumably superdeformed band in 42Ca, Adam Maj, Pawel Napiorkowski, Faisal Azaiez et al., +DANTE</a:t>
            </a:r>
            <a:endParaRPr lang="en-GB" sz="800" dirty="0" smtClean="0"/>
          </a:p>
          <a:p>
            <a:r>
              <a:rPr lang="it-IT" sz="800" dirty="0" smtClean="0"/>
              <a:t>Precision lifetime study in the neutron‐rich N=84 isotone </a:t>
            </a:r>
            <a:r>
              <a:rPr lang="it-IT" sz="800" baseline="30000" dirty="0" smtClean="0"/>
              <a:t>140</a:t>
            </a:r>
            <a:r>
              <a:rPr lang="it-IT" sz="800" dirty="0" smtClean="0"/>
              <a:t>Ba from DSAM measurements following Coulomb‐barrier alpha‐transfer reactions on a </a:t>
            </a:r>
            <a:r>
              <a:rPr lang="it-IT" sz="800" baseline="30000" dirty="0" smtClean="0"/>
              <a:t>136</a:t>
            </a:r>
            <a:r>
              <a:rPr lang="it-IT" sz="800" dirty="0" smtClean="0"/>
              <a:t>Xe, Leske Joerg  et al., Si detector</a:t>
            </a:r>
            <a:endParaRPr lang="en-GB" sz="800" dirty="0" smtClean="0"/>
          </a:p>
          <a:p>
            <a:r>
              <a:rPr lang="it-IT" sz="800" dirty="0" smtClean="0"/>
              <a:t>Inelastic scattering as a tool to search for highly excited states up to the region of the Giant Quadrupole Resonance</a:t>
            </a:r>
            <a:r>
              <a:rPr lang="en-GB" sz="800" dirty="0" smtClean="0"/>
              <a:t> </a:t>
            </a:r>
            <a:r>
              <a:rPr lang="it-IT" sz="800" dirty="0" smtClean="0"/>
              <a:t>Roberto Nicolini, </a:t>
            </a:r>
            <a:r>
              <a:rPr lang="it-IT" sz="800" b="1" dirty="0" smtClean="0">
                <a:hlinkClick r:id="rId6"/>
              </a:rPr>
              <a:t>Angela Bracco</a:t>
            </a:r>
            <a:r>
              <a:rPr lang="it-IT" sz="800" dirty="0" smtClean="0"/>
              <a:t> +HELENA+TRACE</a:t>
            </a:r>
            <a:endParaRPr lang="en-GB" sz="800" dirty="0" smtClean="0"/>
          </a:p>
          <a:p>
            <a:pPr>
              <a:buNone/>
            </a:pPr>
            <a:r>
              <a:rPr lang="en-GB" sz="800" dirty="0" smtClean="0"/>
              <a:t> </a:t>
            </a:r>
          </a:p>
          <a:p>
            <a:pPr>
              <a:buNone/>
            </a:pPr>
            <a:r>
              <a:rPr lang="en-GB" sz="800" dirty="0" smtClean="0"/>
              <a:t>Test Experiments (tandem beams only)</a:t>
            </a:r>
          </a:p>
          <a:p>
            <a:pPr>
              <a:buNone/>
            </a:pPr>
            <a:r>
              <a:rPr lang="en-GB" sz="800" u="sng" dirty="0" err="1" smtClean="0">
                <a:hlinkClick r:id="rId7"/>
              </a:rPr>
              <a:t>F.Haas</a:t>
            </a:r>
            <a:r>
              <a:rPr lang="en-GB" sz="800" dirty="0" smtClean="0"/>
              <a:t> et al, Lifetime measurements with the AGATA Demonstrator at LNL</a:t>
            </a:r>
          </a:p>
          <a:p>
            <a:pPr>
              <a:buNone/>
            </a:pPr>
            <a:r>
              <a:rPr lang="en-GB" sz="800" u="sng" dirty="0" err="1" smtClean="0">
                <a:hlinkClick r:id="rId8"/>
              </a:rPr>
              <a:t>F.Crespi</a:t>
            </a:r>
            <a:r>
              <a:rPr lang="en-GB" sz="800" dirty="0" smtClean="0"/>
              <a:t>, Response of AGATA to high-energy gamma rays (</a:t>
            </a:r>
          </a:p>
          <a:p>
            <a:pPr>
              <a:buNone/>
            </a:pPr>
            <a:r>
              <a:rPr lang="en-GB" sz="800" u="sng" dirty="0" err="1" smtClean="0">
                <a:hlinkClick r:id="rId9"/>
              </a:rPr>
              <a:t>P.G.Bizzeti</a:t>
            </a:r>
            <a:r>
              <a:rPr lang="en-GB" sz="800" dirty="0" smtClean="0"/>
              <a:t>, Polarization capabilities of AGATA</a:t>
            </a:r>
          </a:p>
          <a:p>
            <a:pPr>
              <a:buNone/>
            </a:pPr>
            <a:r>
              <a:rPr lang="en-GB" sz="800" u="sng" dirty="0" smtClean="0">
                <a:hlinkClick r:id="rId10"/>
              </a:rPr>
              <a:t>A. Atac</a:t>
            </a:r>
            <a:r>
              <a:rPr lang="en-GB" sz="800" dirty="0" smtClean="0"/>
              <a:t>, </a:t>
            </a:r>
            <a:r>
              <a:rPr lang="en-GB" sz="800" baseline="30000" dirty="0" smtClean="0"/>
              <a:t>252</a:t>
            </a:r>
            <a:r>
              <a:rPr lang="en-GB" sz="800" dirty="0" smtClean="0"/>
              <a:t>Cf source measurement.</a:t>
            </a:r>
          </a:p>
          <a:p>
            <a:endParaRPr lang="en-GB" sz="8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683568" y="1052736"/>
            <a:ext cx="39604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AGATA </a:t>
            </a:r>
            <a:r>
              <a:rPr lang="en-GB" sz="1200" b="1" kern="0" dirty="0" smtClean="0">
                <a:solidFill>
                  <a:srgbClr val="FF0000"/>
                </a:solidFill>
                <a:latin typeface="+mn-lt"/>
                <a:ea typeface="+mn-ea"/>
              </a:rPr>
              <a:t>commissioning 2009-2010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AGATA</a:t>
            </a:r>
            <a:r>
              <a:rPr kumimoji="0" lang="en-GB" sz="1200" b="1" i="0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experiments 2010-2011</a:t>
            </a:r>
            <a:endParaRPr kumimoji="0" lang="en-GB" sz="8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3420208" y="5229200"/>
            <a:ext cx="5723792" cy="1628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8769350" cy="6721475"/>
            <a:chOff x="256" y="56"/>
            <a:chExt cx="5768" cy="4178"/>
          </a:xfrm>
        </p:grpSpPr>
        <p:pic>
          <p:nvPicPr>
            <p:cNvPr id="6211" name="Picture 4" descr="Table_blue-re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56"/>
              <a:ext cx="5768" cy="4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12" name="Rectangle 5"/>
            <p:cNvSpPr>
              <a:spLocks noChangeArrowheads="1"/>
            </p:cNvSpPr>
            <p:nvPr/>
          </p:nvSpPr>
          <p:spPr bwMode="auto">
            <a:xfrm>
              <a:off x="1872" y="3736"/>
              <a:ext cx="1520" cy="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s-ES" sz="24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6213" name="Rectangle 6"/>
            <p:cNvSpPr>
              <a:spLocks noChangeArrowheads="1"/>
            </p:cNvSpPr>
            <p:nvPr/>
          </p:nvSpPr>
          <p:spPr bwMode="auto">
            <a:xfrm>
              <a:off x="367" y="1696"/>
              <a:ext cx="313" cy="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s-ES" sz="2400" b="1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6400800"/>
            <a:ext cx="1536700" cy="457200"/>
            <a:chOff x="2185" y="169"/>
            <a:chExt cx="984" cy="288"/>
          </a:xfrm>
        </p:grpSpPr>
        <p:sp>
          <p:nvSpPr>
            <p:cNvPr id="6209" name="Text Box 9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400">
                  <a:solidFill>
                    <a:srgbClr val="000000"/>
                  </a:solidFill>
                  <a:latin typeface="Helvetica" pitchFamily="34" charset="0"/>
                </a:rPr>
                <a:t>neutrons</a:t>
              </a:r>
              <a:endParaRPr lang="it-IT" sz="2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6210" name="Line 10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it-IT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2400" y="3276600"/>
            <a:ext cx="457200" cy="1562100"/>
            <a:chOff x="4175" y="3138"/>
            <a:chExt cx="312" cy="984"/>
          </a:xfrm>
        </p:grpSpPr>
        <p:sp>
          <p:nvSpPr>
            <p:cNvPr id="6207" name="Text Box 12"/>
            <p:cNvSpPr txBox="1">
              <a:spLocks noChangeArrowheads="1"/>
            </p:cNvSpPr>
            <p:nvPr/>
          </p:nvSpPr>
          <p:spPr bwMode="auto">
            <a:xfrm rot="-5400000">
              <a:off x="3865" y="3500"/>
              <a:ext cx="932" cy="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2400">
                  <a:solidFill>
                    <a:srgbClr val="000000"/>
                  </a:solidFill>
                  <a:latin typeface="Helvetica" pitchFamily="34" charset="0"/>
                </a:rPr>
                <a:t> protons</a:t>
              </a:r>
              <a:endParaRPr lang="it-IT" sz="2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6208" name="Line 13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it-IT" sz="2000">
                <a:solidFill>
                  <a:srgbClr val="000000"/>
                </a:solidFill>
              </a:endParaRPr>
            </a:p>
          </p:txBody>
        </p:sp>
      </p:grpSp>
      <p:sp>
        <p:nvSpPr>
          <p:cNvPr id="6149" name="Text Box 14"/>
          <p:cNvSpPr txBox="1">
            <a:spLocks noChangeArrowheads="1"/>
          </p:cNvSpPr>
          <p:nvPr/>
        </p:nvSpPr>
        <p:spPr bwMode="auto">
          <a:xfrm>
            <a:off x="7742238" y="1785938"/>
            <a:ext cx="12588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>
                <a:solidFill>
                  <a:srgbClr val="000000"/>
                </a:solidFill>
                <a:latin typeface="Helvetica" pitchFamily="34" charset="0"/>
              </a:rPr>
              <a:t>Neutron drip-line</a:t>
            </a:r>
            <a:endParaRPr lang="it-IT" sz="14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198" name="Oval 16"/>
          <p:cNvSpPr>
            <a:spLocks noChangeArrowheads="1"/>
          </p:cNvSpPr>
          <p:nvPr/>
        </p:nvSpPr>
        <p:spPr bwMode="auto">
          <a:xfrm>
            <a:off x="2527300" y="4233863"/>
            <a:ext cx="244475" cy="419100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199" name="Oval 17"/>
          <p:cNvSpPr>
            <a:spLocks noChangeArrowheads="1"/>
          </p:cNvSpPr>
          <p:nvPr/>
        </p:nvSpPr>
        <p:spPr bwMode="auto">
          <a:xfrm>
            <a:off x="1828800" y="4652963"/>
            <a:ext cx="566738" cy="428625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00" name="Oval 18"/>
          <p:cNvSpPr>
            <a:spLocks noChangeArrowheads="1"/>
          </p:cNvSpPr>
          <p:nvPr/>
        </p:nvSpPr>
        <p:spPr bwMode="auto">
          <a:xfrm>
            <a:off x="1524000" y="5105400"/>
            <a:ext cx="228600" cy="236538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3" name="Line 22"/>
          <p:cNvSpPr>
            <a:spLocks noChangeShapeType="1"/>
          </p:cNvSpPr>
          <p:nvPr/>
        </p:nvSpPr>
        <p:spPr bwMode="auto">
          <a:xfrm flipH="1" flipV="1">
            <a:off x="1785938" y="5286375"/>
            <a:ext cx="3357562" cy="4476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54" name="Line 24"/>
          <p:cNvSpPr>
            <a:spLocks noChangeShapeType="1"/>
          </p:cNvSpPr>
          <p:nvPr/>
        </p:nvSpPr>
        <p:spPr bwMode="auto">
          <a:xfrm flipH="1" flipV="1">
            <a:off x="2438400" y="4876800"/>
            <a:ext cx="1966913" cy="34607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55" name="Text Box 25"/>
          <p:cNvSpPr txBox="1">
            <a:spLocks noChangeArrowheads="1"/>
          </p:cNvSpPr>
          <p:nvPr/>
        </p:nvSpPr>
        <p:spPr bwMode="auto">
          <a:xfrm>
            <a:off x="2974975" y="6289675"/>
            <a:ext cx="2214563" cy="523875"/>
          </a:xfrm>
          <a:prstGeom prst="rect">
            <a:avLst/>
          </a:prstGeom>
          <a:solidFill>
            <a:schemeClr val="bg1">
              <a:alpha val="48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Lifetime of the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6.792MeV state in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15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56" name="Text Box 28"/>
          <p:cNvSpPr txBox="1">
            <a:spLocks noChangeArrowheads="1"/>
          </p:cNvSpPr>
          <p:nvPr/>
        </p:nvSpPr>
        <p:spPr bwMode="auto">
          <a:xfrm>
            <a:off x="4656138" y="2708275"/>
            <a:ext cx="1500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b="1">
                <a:solidFill>
                  <a:srgbClr val="0000CC"/>
                </a:solidFill>
                <a:latin typeface="Helvetica" pitchFamily="34" charset="0"/>
              </a:rPr>
              <a:t>n-rich nuclei</a:t>
            </a:r>
            <a:endParaRPr lang="it-IT" b="1">
              <a:solidFill>
                <a:srgbClr val="0000CC"/>
              </a:solidFill>
              <a:latin typeface="Helvetica" pitchFamily="34" charset="0"/>
            </a:endParaRPr>
          </a:p>
        </p:txBody>
      </p:sp>
      <p:sp>
        <p:nvSpPr>
          <p:cNvPr id="6157" name="Text Box 23"/>
          <p:cNvSpPr txBox="1">
            <a:spLocks noChangeArrowheads="1"/>
          </p:cNvSpPr>
          <p:nvPr/>
        </p:nvSpPr>
        <p:spPr bwMode="auto">
          <a:xfrm>
            <a:off x="5097463" y="5635625"/>
            <a:ext cx="2260600" cy="523875"/>
          </a:xfrm>
          <a:prstGeom prst="rect">
            <a:avLst/>
          </a:prstGeom>
          <a:solidFill>
            <a:schemeClr val="bg1">
              <a:alpha val="48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Lifetimes in n-rich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Ni, Cu and Zn isotopes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58" name="Text Box 27"/>
          <p:cNvSpPr txBox="1">
            <a:spLocks noChangeArrowheads="1"/>
          </p:cNvSpPr>
          <p:nvPr/>
        </p:nvSpPr>
        <p:spPr bwMode="auto">
          <a:xfrm>
            <a:off x="4405313" y="5003800"/>
            <a:ext cx="1816100" cy="54292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Lifetimes of the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n-rich Cr isotopes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929438" y="2643188"/>
            <a:ext cx="1214437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1143000" y="5357813"/>
            <a:ext cx="357188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61" name="Line 24"/>
          <p:cNvSpPr>
            <a:spLocks noChangeShapeType="1"/>
          </p:cNvSpPr>
          <p:nvPr/>
        </p:nvSpPr>
        <p:spPr bwMode="auto">
          <a:xfrm flipH="1" flipV="1">
            <a:off x="1500188" y="5572125"/>
            <a:ext cx="1271587" cy="4238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62" name="Text Box 25"/>
          <p:cNvSpPr txBox="1">
            <a:spLocks noChangeArrowheads="1"/>
          </p:cNvSpPr>
          <p:nvPr/>
        </p:nvSpPr>
        <p:spPr bwMode="auto">
          <a:xfrm>
            <a:off x="2786063" y="5734050"/>
            <a:ext cx="1816100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Lifetimes near the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island of inversion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143500" y="571500"/>
            <a:ext cx="11430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250921" name="Rectangle 41"/>
          <p:cNvSpPr>
            <a:spLocks noGrp="1" noChangeArrowheads="1"/>
          </p:cNvSpPr>
          <p:nvPr>
            <p:ph type="title"/>
          </p:nvPr>
        </p:nvSpPr>
        <p:spPr>
          <a:xfrm>
            <a:off x="39688" y="44450"/>
            <a:ext cx="6908800" cy="51911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The Experimental Campaign at LNL</a:t>
            </a:r>
            <a:endParaRPr lang="it-IT" sz="2800" b="1" dirty="0" smtClean="0">
              <a:solidFill>
                <a:srgbClr val="002060"/>
              </a:solidFill>
            </a:endParaRPr>
          </a:p>
        </p:txBody>
      </p:sp>
      <p:sp>
        <p:nvSpPr>
          <p:cNvPr id="6165" name="Text Box 46"/>
          <p:cNvSpPr txBox="1">
            <a:spLocks noChangeArrowheads="1"/>
          </p:cNvSpPr>
          <p:nvPr/>
        </p:nvSpPr>
        <p:spPr bwMode="auto">
          <a:xfrm>
            <a:off x="2411413" y="1557338"/>
            <a:ext cx="2446337" cy="33020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Pygmy and GQR states</a:t>
            </a:r>
          </a:p>
        </p:txBody>
      </p:sp>
      <p:sp>
        <p:nvSpPr>
          <p:cNvPr id="6166" name="Text Box 49"/>
          <p:cNvSpPr txBox="1">
            <a:spLocks noChangeArrowheads="1"/>
          </p:cNvSpPr>
          <p:nvPr/>
        </p:nvSpPr>
        <p:spPr bwMode="auto">
          <a:xfrm>
            <a:off x="4284663" y="4398963"/>
            <a:ext cx="1943100" cy="5429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Neutron-rich nuclei populated by fission</a:t>
            </a:r>
          </a:p>
        </p:txBody>
      </p:sp>
      <p:sp>
        <p:nvSpPr>
          <p:cNvPr id="6167" name="Text Box 50"/>
          <p:cNvSpPr txBox="1">
            <a:spLocks noChangeArrowheads="1"/>
          </p:cNvSpPr>
          <p:nvPr/>
        </p:nvSpPr>
        <p:spPr bwMode="auto">
          <a:xfrm>
            <a:off x="4427538" y="4005263"/>
            <a:ext cx="1452562" cy="30797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sym typeface="Wingdings" pitchFamily="2" charset="2"/>
              </a:rPr>
              <a:t>N=51 nuclei</a:t>
            </a:r>
          </a:p>
        </p:txBody>
      </p:sp>
      <p:sp>
        <p:nvSpPr>
          <p:cNvPr id="6168" name="Text Box 51"/>
          <p:cNvSpPr txBox="1">
            <a:spLocks noChangeArrowheads="1"/>
          </p:cNvSpPr>
          <p:nvPr/>
        </p:nvSpPr>
        <p:spPr bwMode="auto">
          <a:xfrm>
            <a:off x="6011863" y="3194050"/>
            <a:ext cx="1152525" cy="522288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Lifetime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136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Te</a:t>
            </a:r>
          </a:p>
        </p:txBody>
      </p:sp>
      <p:sp>
        <p:nvSpPr>
          <p:cNvPr id="6169" name="Line 52"/>
          <p:cNvSpPr>
            <a:spLocks noChangeShapeType="1"/>
          </p:cNvSpPr>
          <p:nvPr/>
        </p:nvSpPr>
        <p:spPr bwMode="auto">
          <a:xfrm>
            <a:off x="4857750" y="1722438"/>
            <a:ext cx="938213" cy="2667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70" name="Line 53"/>
          <p:cNvSpPr>
            <a:spLocks noChangeShapeType="1"/>
          </p:cNvSpPr>
          <p:nvPr/>
        </p:nvSpPr>
        <p:spPr bwMode="auto">
          <a:xfrm>
            <a:off x="4427538" y="1150938"/>
            <a:ext cx="1368425" cy="76517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71" name="Text Box 45"/>
          <p:cNvSpPr txBox="1">
            <a:spLocks noChangeArrowheads="1"/>
          </p:cNvSpPr>
          <p:nvPr/>
        </p:nvSpPr>
        <p:spPr bwMode="auto">
          <a:xfrm>
            <a:off x="2266950" y="962025"/>
            <a:ext cx="2160588" cy="522288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Neutron-rich nuclei in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the vicinity of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208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Pb</a:t>
            </a:r>
          </a:p>
        </p:txBody>
      </p:sp>
      <p:sp>
        <p:nvSpPr>
          <p:cNvPr id="6172" name="Text Box 15"/>
          <p:cNvSpPr txBox="1">
            <a:spLocks noChangeArrowheads="1"/>
          </p:cNvSpPr>
          <p:nvPr/>
        </p:nvSpPr>
        <p:spPr bwMode="auto">
          <a:xfrm>
            <a:off x="1835150" y="2982913"/>
            <a:ext cx="931863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1400" b="1">
                <a:solidFill>
                  <a:srgbClr val="000000"/>
                </a:solidFill>
                <a:latin typeface="Helvetica" pitchFamily="34" charset="0"/>
              </a:rPr>
              <a:t>Proton drip-line</a:t>
            </a:r>
            <a:endParaRPr lang="it-IT" sz="1400" b="1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6173" name="Line 55"/>
          <p:cNvSpPr>
            <a:spLocks noChangeShapeType="1"/>
          </p:cNvSpPr>
          <p:nvPr/>
        </p:nvSpPr>
        <p:spPr bwMode="auto">
          <a:xfrm flipH="1" flipV="1">
            <a:off x="2771775" y="4508500"/>
            <a:ext cx="1512888" cy="730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74" name="Line 56"/>
          <p:cNvSpPr>
            <a:spLocks noChangeShapeType="1"/>
          </p:cNvSpPr>
          <p:nvPr/>
        </p:nvSpPr>
        <p:spPr bwMode="auto">
          <a:xfrm flipH="1" flipV="1">
            <a:off x="2627313" y="4149725"/>
            <a:ext cx="1774825" cy="4921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75" name="Line 57"/>
          <p:cNvSpPr>
            <a:spLocks noChangeShapeType="1"/>
          </p:cNvSpPr>
          <p:nvPr/>
        </p:nvSpPr>
        <p:spPr bwMode="auto">
          <a:xfrm flipH="1" flipV="1">
            <a:off x="4067175" y="3500438"/>
            <a:ext cx="2132013" cy="4333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FF"/>
              </a:solidFill>
            </a:endParaRPr>
          </a:p>
        </p:txBody>
      </p:sp>
      <p:sp>
        <p:nvSpPr>
          <p:cNvPr id="6176" name="Line 58"/>
          <p:cNvSpPr>
            <a:spLocks noChangeShapeType="1"/>
          </p:cNvSpPr>
          <p:nvPr/>
        </p:nvSpPr>
        <p:spPr bwMode="auto">
          <a:xfrm flipH="1" flipV="1">
            <a:off x="4083050" y="3424238"/>
            <a:ext cx="1928813" cy="317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8230" name="Oval 16"/>
          <p:cNvSpPr>
            <a:spLocks noChangeArrowheads="1"/>
          </p:cNvSpPr>
          <p:nvPr/>
        </p:nvSpPr>
        <p:spPr bwMode="auto">
          <a:xfrm>
            <a:off x="2411413" y="3933825"/>
            <a:ext cx="244475" cy="419100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78" name="Line 60"/>
          <p:cNvSpPr>
            <a:spLocks noChangeShapeType="1"/>
          </p:cNvSpPr>
          <p:nvPr/>
        </p:nvSpPr>
        <p:spPr bwMode="auto">
          <a:xfrm flipH="1" flipV="1">
            <a:off x="755650" y="5734050"/>
            <a:ext cx="2219325" cy="89535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79" name="Line 61"/>
          <p:cNvSpPr>
            <a:spLocks noChangeShapeType="1"/>
          </p:cNvSpPr>
          <p:nvPr/>
        </p:nvSpPr>
        <p:spPr bwMode="auto">
          <a:xfrm>
            <a:off x="1258888" y="4311650"/>
            <a:ext cx="144462" cy="77311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80" name="Line 62"/>
          <p:cNvSpPr>
            <a:spLocks noChangeShapeType="1"/>
          </p:cNvSpPr>
          <p:nvPr/>
        </p:nvSpPr>
        <p:spPr bwMode="auto">
          <a:xfrm>
            <a:off x="971550" y="3357563"/>
            <a:ext cx="0" cy="21590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8234" name="Oval 18"/>
          <p:cNvSpPr>
            <a:spLocks noChangeArrowheads="1"/>
          </p:cNvSpPr>
          <p:nvPr/>
        </p:nvSpPr>
        <p:spPr bwMode="auto">
          <a:xfrm>
            <a:off x="5724525" y="1916113"/>
            <a:ext cx="228600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5" name="Oval 18"/>
          <p:cNvSpPr>
            <a:spLocks noChangeArrowheads="1"/>
          </p:cNvSpPr>
          <p:nvPr/>
        </p:nvSpPr>
        <p:spPr bwMode="auto">
          <a:xfrm>
            <a:off x="5076825" y="2205038"/>
            <a:ext cx="228600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6" name="Oval 18"/>
          <p:cNvSpPr>
            <a:spLocks noChangeArrowheads="1"/>
          </p:cNvSpPr>
          <p:nvPr/>
        </p:nvSpPr>
        <p:spPr bwMode="auto">
          <a:xfrm>
            <a:off x="4056063" y="3068638"/>
            <a:ext cx="228600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7" name="Oval 18"/>
          <p:cNvSpPr>
            <a:spLocks noChangeArrowheads="1"/>
          </p:cNvSpPr>
          <p:nvPr/>
        </p:nvSpPr>
        <p:spPr bwMode="auto">
          <a:xfrm>
            <a:off x="3851275" y="3357563"/>
            <a:ext cx="228600" cy="358775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8" name="Oval 18"/>
          <p:cNvSpPr>
            <a:spLocks noChangeArrowheads="1"/>
          </p:cNvSpPr>
          <p:nvPr/>
        </p:nvSpPr>
        <p:spPr bwMode="auto">
          <a:xfrm>
            <a:off x="1258888" y="5013325"/>
            <a:ext cx="228600" cy="236538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39" name="Oval 18"/>
          <p:cNvSpPr>
            <a:spLocks noChangeArrowheads="1"/>
          </p:cNvSpPr>
          <p:nvPr/>
        </p:nvSpPr>
        <p:spPr bwMode="auto">
          <a:xfrm>
            <a:off x="611188" y="5661025"/>
            <a:ext cx="228600" cy="236538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240" name="Oval 18"/>
          <p:cNvSpPr>
            <a:spLocks noChangeArrowheads="1"/>
          </p:cNvSpPr>
          <p:nvPr/>
        </p:nvSpPr>
        <p:spPr bwMode="auto">
          <a:xfrm>
            <a:off x="827088" y="5445125"/>
            <a:ext cx="228600" cy="236538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88" name="Text Box 47"/>
          <p:cNvSpPr txBox="1">
            <a:spLocks noChangeArrowheads="1"/>
          </p:cNvSpPr>
          <p:nvPr/>
        </p:nvSpPr>
        <p:spPr bwMode="auto">
          <a:xfrm>
            <a:off x="468313" y="2708275"/>
            <a:ext cx="1223962" cy="75565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Molecular structure of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21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Ne</a:t>
            </a:r>
          </a:p>
        </p:txBody>
      </p:sp>
      <p:sp>
        <p:nvSpPr>
          <p:cNvPr id="6189" name="Text Box 42"/>
          <p:cNvSpPr txBox="1">
            <a:spLocks noChangeArrowheads="1"/>
          </p:cNvSpPr>
          <p:nvPr/>
        </p:nvSpPr>
        <p:spPr bwMode="auto">
          <a:xfrm>
            <a:off x="741363" y="3794125"/>
            <a:ext cx="928687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Coulex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of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42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Ca</a:t>
            </a:r>
          </a:p>
        </p:txBody>
      </p:sp>
      <p:sp>
        <p:nvSpPr>
          <p:cNvPr id="6190" name="Text Box 42"/>
          <p:cNvSpPr txBox="1">
            <a:spLocks noChangeArrowheads="1"/>
          </p:cNvSpPr>
          <p:nvPr/>
        </p:nvSpPr>
        <p:spPr bwMode="auto">
          <a:xfrm>
            <a:off x="614363" y="981075"/>
            <a:ext cx="1600200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Isospin Mixing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in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80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Zr</a:t>
            </a:r>
          </a:p>
        </p:txBody>
      </p:sp>
      <p:sp>
        <p:nvSpPr>
          <p:cNvPr id="57" name="Oval 18"/>
          <p:cNvSpPr>
            <a:spLocks noChangeArrowheads="1"/>
          </p:cNvSpPr>
          <p:nvPr/>
        </p:nvSpPr>
        <p:spPr bwMode="auto">
          <a:xfrm>
            <a:off x="2095500" y="4081463"/>
            <a:ext cx="228600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2" name="Line 62"/>
          <p:cNvSpPr>
            <a:spLocks noChangeShapeType="1"/>
          </p:cNvSpPr>
          <p:nvPr/>
        </p:nvSpPr>
        <p:spPr bwMode="auto">
          <a:xfrm>
            <a:off x="2095500" y="1504950"/>
            <a:ext cx="153988" cy="253523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93" name="Text Box 45"/>
          <p:cNvSpPr txBox="1">
            <a:spLocks noChangeArrowheads="1"/>
          </p:cNvSpPr>
          <p:nvPr/>
        </p:nvSpPr>
        <p:spPr bwMode="auto">
          <a:xfrm>
            <a:off x="4500563" y="601663"/>
            <a:ext cx="1944687" cy="5238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Octupole-deformed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Ra and Th nuclei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6084888" y="1484313"/>
            <a:ext cx="228600" cy="236537"/>
          </a:xfrm>
          <a:prstGeom prst="ellipse">
            <a:avLst/>
          </a:prstGeom>
          <a:noFill/>
          <a:ln w="2857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s-ES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95" name="Line 53"/>
          <p:cNvSpPr>
            <a:spLocks noChangeShapeType="1"/>
          </p:cNvSpPr>
          <p:nvPr/>
        </p:nvSpPr>
        <p:spPr bwMode="auto">
          <a:xfrm>
            <a:off x="5435600" y="1125538"/>
            <a:ext cx="649288" cy="3317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96" name="Text Box 21"/>
          <p:cNvSpPr txBox="1">
            <a:spLocks noChangeArrowheads="1"/>
          </p:cNvSpPr>
          <p:nvPr/>
        </p:nvSpPr>
        <p:spPr bwMode="auto">
          <a:xfrm>
            <a:off x="6300788" y="2185988"/>
            <a:ext cx="1655762" cy="52228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Shape transition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in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196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Os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197" name="Line 143"/>
          <p:cNvSpPr>
            <a:spLocks noChangeShapeType="1"/>
          </p:cNvSpPr>
          <p:nvPr/>
        </p:nvSpPr>
        <p:spPr bwMode="auto">
          <a:xfrm flipH="1" flipV="1">
            <a:off x="5292725" y="2349500"/>
            <a:ext cx="2016125" cy="7921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98" name="Line 57"/>
          <p:cNvSpPr>
            <a:spLocks noChangeShapeType="1"/>
          </p:cNvSpPr>
          <p:nvPr/>
        </p:nvSpPr>
        <p:spPr bwMode="auto">
          <a:xfrm flipH="1" flipV="1">
            <a:off x="5326063" y="2278063"/>
            <a:ext cx="987425" cy="2159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6199" name="Text Box 21"/>
          <p:cNvSpPr txBox="1">
            <a:spLocks noChangeArrowheads="1"/>
          </p:cNvSpPr>
          <p:nvPr/>
        </p:nvSpPr>
        <p:spPr bwMode="auto">
          <a:xfrm>
            <a:off x="7235825" y="2886075"/>
            <a:ext cx="1738313" cy="542925"/>
          </a:xfrm>
          <a:prstGeom prst="rect">
            <a:avLst/>
          </a:prstGeom>
          <a:solidFill>
            <a:schemeClr val="bg1">
              <a:alpha val="48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Order-to-chaos 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transition in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174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W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200" name="Text Box 54"/>
          <p:cNvSpPr txBox="1">
            <a:spLocks noChangeArrowheads="1"/>
          </p:cNvSpPr>
          <p:nvPr/>
        </p:nvSpPr>
        <p:spPr bwMode="auto">
          <a:xfrm>
            <a:off x="6169025" y="3789363"/>
            <a:ext cx="1355725" cy="522287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N=84 isotone</a:t>
            </a:r>
            <a:br>
              <a:rPr lang="en-US" sz="1400" b="1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sz="1400" b="1" baseline="30000">
                <a:solidFill>
                  <a:srgbClr val="0000FF"/>
                </a:solidFill>
                <a:sym typeface="Wingdings" pitchFamily="2" charset="2"/>
              </a:rPr>
              <a:t>140</a:t>
            </a: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Ba</a:t>
            </a:r>
          </a:p>
        </p:txBody>
      </p:sp>
      <p:sp>
        <p:nvSpPr>
          <p:cNvPr id="6201" name="Line 57"/>
          <p:cNvSpPr>
            <a:spLocks noChangeShapeType="1"/>
          </p:cNvSpPr>
          <p:nvPr/>
        </p:nvSpPr>
        <p:spPr bwMode="auto">
          <a:xfrm flipH="1">
            <a:off x="6386513" y="1123950"/>
            <a:ext cx="1065212" cy="3603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FF"/>
              </a:solidFill>
            </a:endParaRPr>
          </a:p>
        </p:txBody>
      </p:sp>
      <p:sp>
        <p:nvSpPr>
          <p:cNvPr id="6202" name="Text Box 21"/>
          <p:cNvSpPr txBox="1">
            <a:spLocks noChangeArrowheads="1"/>
          </p:cNvSpPr>
          <p:nvPr/>
        </p:nvSpPr>
        <p:spPr bwMode="auto">
          <a:xfrm>
            <a:off x="7358063" y="981075"/>
            <a:ext cx="1655762" cy="3079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sym typeface="Wingdings" pitchFamily="2" charset="2"/>
              </a:rPr>
              <a:t>n-rich Th and U</a:t>
            </a:r>
            <a:endParaRPr lang="it-IT" sz="14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6203" name="Text Box 21"/>
          <p:cNvSpPr txBox="1">
            <a:spLocks noChangeArrowheads="1"/>
          </p:cNvSpPr>
          <p:nvPr/>
        </p:nvSpPr>
        <p:spPr bwMode="auto">
          <a:xfrm>
            <a:off x="2268538" y="1970088"/>
            <a:ext cx="1655762" cy="52228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sym typeface="Wingdings" pitchFamily="2" charset="2"/>
              </a:rPr>
              <a:t>g.s. rotation</a:t>
            </a:r>
            <a:br>
              <a:rPr lang="en-US" sz="1400" b="1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1400" b="1">
                <a:solidFill>
                  <a:srgbClr val="FF0000"/>
                </a:solidFill>
                <a:sym typeface="Wingdings" pitchFamily="2" charset="2"/>
              </a:rPr>
              <a:t>in Dy, Er, Yb</a:t>
            </a:r>
            <a:endParaRPr lang="it-IT" sz="1400" b="1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6204" name="Line 57"/>
          <p:cNvSpPr>
            <a:spLocks noChangeShapeType="1"/>
          </p:cNvSpPr>
          <p:nvPr/>
        </p:nvSpPr>
        <p:spPr bwMode="auto">
          <a:xfrm>
            <a:off x="3478213" y="2493963"/>
            <a:ext cx="588962" cy="6477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FF"/>
              </a:solidFill>
            </a:endParaRPr>
          </a:p>
        </p:txBody>
      </p:sp>
      <p:sp>
        <p:nvSpPr>
          <p:cNvPr id="6205" name="Text Box 21"/>
          <p:cNvSpPr txBox="1">
            <a:spLocks noChangeArrowheads="1"/>
          </p:cNvSpPr>
          <p:nvPr/>
        </p:nvSpPr>
        <p:spPr bwMode="auto">
          <a:xfrm>
            <a:off x="152400" y="2033588"/>
            <a:ext cx="1819275" cy="523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chemeClr val="accent2"/>
                </a:solidFill>
                <a:sym typeface="Wingdings" pitchFamily="2" charset="2"/>
              </a:rPr>
              <a:t>High-lying states</a:t>
            </a:r>
            <a:br>
              <a:rPr lang="en-US" sz="1400" b="1">
                <a:solidFill>
                  <a:schemeClr val="accent2"/>
                </a:solidFill>
                <a:sym typeface="Wingdings" pitchFamily="2" charset="2"/>
              </a:rPr>
            </a:br>
            <a:r>
              <a:rPr lang="en-US" sz="1400" b="1">
                <a:solidFill>
                  <a:schemeClr val="accent2"/>
                </a:solidFill>
                <a:sym typeface="Wingdings" pitchFamily="2" charset="2"/>
              </a:rPr>
              <a:t>in </a:t>
            </a:r>
            <a:r>
              <a:rPr lang="en-US" sz="1400" b="1" baseline="30000">
                <a:solidFill>
                  <a:schemeClr val="accent2"/>
                </a:solidFill>
                <a:sym typeface="Wingdings" pitchFamily="2" charset="2"/>
              </a:rPr>
              <a:t>124</a:t>
            </a:r>
            <a:r>
              <a:rPr lang="en-US" sz="1400" b="1">
                <a:solidFill>
                  <a:schemeClr val="accent2"/>
                </a:solidFill>
                <a:sym typeface="Wingdings" pitchFamily="2" charset="2"/>
              </a:rPr>
              <a:t>Sn and </a:t>
            </a:r>
            <a:r>
              <a:rPr lang="en-US" sz="1400" b="1" baseline="30000">
                <a:solidFill>
                  <a:schemeClr val="accent2"/>
                </a:solidFill>
                <a:sym typeface="Wingdings" pitchFamily="2" charset="2"/>
              </a:rPr>
              <a:t>140</a:t>
            </a:r>
            <a:r>
              <a:rPr lang="en-US" sz="1400" b="1">
                <a:solidFill>
                  <a:schemeClr val="accent2"/>
                </a:solidFill>
                <a:sym typeface="Wingdings" pitchFamily="2" charset="2"/>
              </a:rPr>
              <a:t>Ce</a:t>
            </a:r>
            <a:endParaRPr lang="it-IT" sz="1400" b="1">
              <a:solidFill>
                <a:schemeClr val="accent2"/>
              </a:solidFill>
              <a:sym typeface="Wingdings" pitchFamily="2" charset="2"/>
            </a:endParaRPr>
          </a:p>
        </p:txBody>
      </p:sp>
      <p:sp>
        <p:nvSpPr>
          <p:cNvPr id="6206" name="Line 57"/>
          <p:cNvSpPr>
            <a:spLocks noChangeShapeType="1"/>
          </p:cNvSpPr>
          <p:nvPr/>
        </p:nvSpPr>
        <p:spPr bwMode="auto">
          <a:xfrm>
            <a:off x="1763713" y="2565400"/>
            <a:ext cx="2087562" cy="85883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200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32240" y="4545012"/>
            <a:ext cx="2241929" cy="830997"/>
          </a:xfrm>
          <a:prstGeom prst="rect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b="1" dirty="0" smtClean="0"/>
              <a:t>19 </a:t>
            </a:r>
            <a:r>
              <a:rPr lang="it-IT" sz="2400" b="1" dirty="0" smtClean="0"/>
              <a:t>(+3) exp.</a:t>
            </a:r>
            <a:br>
              <a:rPr lang="it-IT" sz="2400" b="1" dirty="0" smtClean="0"/>
            </a:br>
            <a:r>
              <a:rPr lang="it-IT" sz="2400" b="1" dirty="0" smtClean="0"/>
              <a:t>148 days</a:t>
            </a:r>
            <a:endParaRPr lang="it-IT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619672" y="5229200"/>
            <a:ext cx="7524328" cy="1628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AGATA Analysis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411760" y="2924944"/>
            <a:ext cx="4608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hlinkClick r:id="rId2"/>
              </a:rPr>
              <a:t>http://agenda.infn.it/conferenceDisplay.py?confId=3224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pic>
        <p:nvPicPr>
          <p:cNvPr id="700418" name="Picture 2" descr="EGAN 2011 Work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362200" cy="142875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1700808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and AGATA open meeting June 2011, </a:t>
            </a:r>
            <a:r>
              <a:rPr lang="en-GB" sz="2000" dirty="0" err="1" smtClean="0"/>
              <a:t>Padvoa</a:t>
            </a:r>
            <a:endParaRPr lang="en-GB" sz="2000" dirty="0"/>
          </a:p>
        </p:txBody>
      </p:sp>
      <p:sp>
        <p:nvSpPr>
          <p:cNvPr id="7" name="Rectangle 6"/>
          <p:cNvSpPr/>
          <p:nvPr/>
        </p:nvSpPr>
        <p:spPr>
          <a:xfrm>
            <a:off x="2879304" y="2204864"/>
            <a:ext cx="3348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all experiments presented</a:t>
            </a:r>
            <a:endParaRPr lang="en-GB" sz="2000" dirty="0"/>
          </a:p>
        </p:txBody>
      </p:sp>
      <p:sp>
        <p:nvSpPr>
          <p:cNvPr id="8" name="Rectangle 7"/>
          <p:cNvSpPr/>
          <p:nvPr/>
        </p:nvSpPr>
        <p:spPr>
          <a:xfrm>
            <a:off x="1403648" y="3717032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Second Workshop of the European Gamma and</a:t>
            </a:r>
          </a:p>
          <a:p>
            <a:pPr algn="ctr"/>
            <a:r>
              <a:rPr lang="en-GB" dirty="0" smtClean="0"/>
              <a:t>Ancillary Detectors Network </a:t>
            </a:r>
            <a:r>
              <a:rPr lang="en-GB" b="1" dirty="0" smtClean="0">
                <a:solidFill>
                  <a:srgbClr val="FF0000"/>
                </a:solidFill>
              </a:rPr>
              <a:t>EGAN 2012</a:t>
            </a:r>
          </a:p>
          <a:p>
            <a:pPr algn="ctr"/>
            <a:r>
              <a:rPr lang="en-GB" b="1" dirty="0" smtClean="0"/>
              <a:t>Orsay, 25-27 June 2012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Annual Open meeting of AGATA collaboration</a:t>
            </a:r>
          </a:p>
          <a:p>
            <a:pPr algn="ctr"/>
            <a:r>
              <a:rPr lang="en-GB" b="1" dirty="0" smtClean="0"/>
              <a:t>27 June 2012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059832" y="6093296"/>
            <a:ext cx="36724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accent2"/>
                </a:solidFill>
                <a:hlinkClick r:id="rId4"/>
              </a:rPr>
              <a:t>http://indico.in2p3.fr//event/egan2012</a:t>
            </a:r>
            <a:r>
              <a:rPr lang="en-GB" sz="1600" dirty="0" smtClean="0">
                <a:solidFill>
                  <a:schemeClr val="accent2"/>
                </a:solidFill>
              </a:rPr>
              <a:t> </a:t>
            </a:r>
            <a:endParaRPr lang="en-GB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2411760" y="5229200"/>
            <a:ext cx="6732240" cy="1628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728192"/>
          </a:xfrm>
        </p:spPr>
        <p:txBody>
          <a:bodyPr/>
          <a:lstStyle/>
          <a:p>
            <a:r>
              <a:rPr lang="en-GB" sz="2200" dirty="0" smtClean="0"/>
              <a:t>Collectivity at maximum nucleon </a:t>
            </a:r>
            <a:r>
              <a:rPr lang="en-GB" sz="2200" dirty="0" err="1" smtClean="0"/>
              <a:t>valency</a:t>
            </a:r>
            <a:r>
              <a:rPr lang="en-GB" sz="2200" dirty="0" smtClean="0"/>
              <a:t>:</a:t>
            </a:r>
            <a:br>
              <a:rPr lang="en-GB" sz="2200" dirty="0" smtClean="0"/>
            </a:br>
            <a:r>
              <a:rPr lang="en-GB" sz="2200" dirty="0" smtClean="0"/>
              <a:t>investigation of ground-state rotation in the </a:t>
            </a:r>
            <a:br>
              <a:rPr lang="en-GB" sz="2200" dirty="0" smtClean="0"/>
            </a:br>
            <a:r>
              <a:rPr lang="en-GB" sz="2200" dirty="0" smtClean="0"/>
              <a:t>neutron-rich </a:t>
            </a:r>
            <a:r>
              <a:rPr lang="en-GB" sz="2200" dirty="0" err="1" smtClean="0"/>
              <a:t>Dy</a:t>
            </a:r>
            <a:r>
              <a:rPr lang="en-GB" sz="2200" dirty="0" smtClean="0"/>
              <a:t>, </a:t>
            </a:r>
            <a:r>
              <a:rPr lang="en-GB" sz="2200" dirty="0" err="1" smtClean="0"/>
              <a:t>Er</a:t>
            </a:r>
            <a:r>
              <a:rPr lang="en-GB" sz="2200" dirty="0" smtClean="0"/>
              <a:t> and </a:t>
            </a:r>
            <a:r>
              <a:rPr lang="en-GB" sz="2200" dirty="0" err="1" smtClean="0"/>
              <a:t>Yb</a:t>
            </a:r>
            <a:r>
              <a:rPr lang="en-GB" sz="2200" dirty="0" smtClean="0"/>
              <a:t> nuclei</a:t>
            </a:r>
            <a:br>
              <a:rPr lang="en-GB" sz="2200" dirty="0" smtClean="0"/>
            </a:br>
            <a:r>
              <a:rPr lang="en-GB" sz="2200" dirty="0" smtClean="0"/>
              <a:t>AGATA + DANTE + PRISMA</a:t>
            </a:r>
            <a:br>
              <a:rPr lang="en-GB" sz="2200" dirty="0" smtClean="0"/>
            </a:br>
            <a:r>
              <a:rPr lang="en-GB" sz="2200" dirty="0" smtClean="0"/>
              <a:t>J. Nyberg, P-A. </a:t>
            </a:r>
            <a:r>
              <a:rPr lang="en-GB" sz="2200" dirty="0" err="1" smtClean="0"/>
              <a:t>Soderstrom</a:t>
            </a:r>
            <a:r>
              <a:rPr lang="en-GB" sz="2200" dirty="0" smtClean="0"/>
              <a:t>, J. Ollier, P.H. Regan, J. Simpson et al.,</a:t>
            </a:r>
            <a:br>
              <a:rPr lang="en-GB" sz="2200" dirty="0" smtClean="0"/>
            </a:br>
            <a:r>
              <a:rPr lang="en-GB" sz="2200" dirty="0" smtClean="0"/>
              <a:t/>
            </a:r>
            <a:br>
              <a:rPr lang="en-GB" sz="2200" dirty="0" smtClean="0"/>
            </a:br>
            <a:endParaRPr lang="en-GB" sz="2200" dirty="0"/>
          </a:p>
        </p:txBody>
      </p:sp>
      <p:pic>
        <p:nvPicPr>
          <p:cNvPr id="23" name="Picture 24" descr="nuc_chart_Y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2848407"/>
            <a:ext cx="46609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250825" y="4935969"/>
            <a:ext cx="3641725" cy="118745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>
                <a:latin typeface="Lucida Grande" pitchFamily="84" charset="0"/>
                <a:ea typeface="ヒラギノ角ゴ Pro W3" pitchFamily="84" charset="-128"/>
              </a:rPr>
              <a:t>Current limits of </a:t>
            </a:r>
            <a:r>
              <a:rPr lang="en-GB" sz="2400" dirty="0">
                <a:latin typeface="Symbol" pitchFamily="18" charset="2"/>
                <a:ea typeface="ヒラギノ角ゴ Pro W3" pitchFamily="84" charset="-128"/>
              </a:rPr>
              <a:t>g</a:t>
            </a:r>
            <a:r>
              <a:rPr lang="en-GB" sz="2400" dirty="0">
                <a:latin typeface="Lucida Grande" pitchFamily="84" charset="0"/>
                <a:ea typeface="ヒラギノ角ゴ Pro W3" pitchFamily="84" charset="-128"/>
              </a:rPr>
              <a:t>-ray</a:t>
            </a:r>
          </a:p>
          <a:p>
            <a:pPr eaLnBrk="0" hangingPunct="0">
              <a:defRPr/>
            </a:pPr>
            <a:r>
              <a:rPr lang="en-GB" sz="2400" dirty="0">
                <a:latin typeface="Lucida Grande" pitchFamily="84" charset="0"/>
                <a:ea typeface="ヒラギノ角ゴ Pro W3" pitchFamily="84" charset="-128"/>
              </a:rPr>
              <a:t>spectroscopy for neutron-</a:t>
            </a:r>
          </a:p>
          <a:p>
            <a:pPr eaLnBrk="0" hangingPunct="0">
              <a:defRPr/>
            </a:pPr>
            <a:r>
              <a:rPr lang="en-GB" sz="2400" dirty="0">
                <a:latin typeface="Lucida Grande" pitchFamily="84" charset="0"/>
                <a:ea typeface="ヒラギノ角ゴ Pro W3" pitchFamily="84" charset="-128"/>
              </a:rPr>
              <a:t>rich rare-earth nuclei</a:t>
            </a:r>
            <a:endParaRPr lang="en-US" sz="2400" dirty="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3995738" y="5512232"/>
            <a:ext cx="1008062" cy="1444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804025" y="5294744"/>
            <a:ext cx="458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000" baseline="30000" dirty="0">
                <a:latin typeface="Lucida Grande" pitchFamily="84" charset="0"/>
                <a:ea typeface="ヒラギノ角ゴ Pro W3" pitchFamily="84" charset="-128"/>
              </a:rPr>
              <a:t>176</a:t>
            </a:r>
            <a:r>
              <a:rPr lang="en-GB" sz="1000" dirty="0">
                <a:latin typeface="Lucida Grande" pitchFamily="84" charset="0"/>
                <a:ea typeface="ヒラギノ角ゴ Pro W3" pitchFamily="84" charset="-128"/>
              </a:rPr>
              <a:t>Er</a:t>
            </a:r>
            <a:endParaRPr lang="en-US" sz="1000" dirty="0"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30" name="Group 27"/>
          <p:cNvGrpSpPr>
            <a:grpSpLocks/>
          </p:cNvGrpSpPr>
          <p:nvPr/>
        </p:nvGrpSpPr>
        <p:grpSpPr bwMode="auto">
          <a:xfrm>
            <a:off x="6804025" y="5223654"/>
            <a:ext cx="458788" cy="360362"/>
            <a:chOff x="4740" y="3022"/>
            <a:chExt cx="289" cy="227"/>
          </a:xfrm>
        </p:grpSpPr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4785" y="3022"/>
              <a:ext cx="227" cy="22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4740" y="3067"/>
              <a:ext cx="28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000" baseline="30000" dirty="0">
                  <a:latin typeface="Lucida Grande" pitchFamily="84" charset="0"/>
                  <a:ea typeface="ヒラギノ角ゴ Pro W3" pitchFamily="84" charset="-128"/>
                </a:rPr>
                <a:t>176</a:t>
              </a:r>
              <a:r>
                <a:rPr lang="en-GB" sz="1000" dirty="0">
                  <a:latin typeface="Lucida Grande" pitchFamily="84" charset="0"/>
                  <a:ea typeface="ヒラギノ角ゴ Pro W3" pitchFamily="84" charset="-128"/>
                </a:rPr>
                <a:t>Er</a:t>
              </a:r>
              <a:endParaRPr lang="en-US" sz="1000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33" name="Group 27"/>
          <p:cNvGrpSpPr>
            <a:grpSpLocks/>
          </p:cNvGrpSpPr>
          <p:nvPr/>
        </p:nvGrpSpPr>
        <p:grpSpPr bwMode="auto">
          <a:xfrm>
            <a:off x="7524328" y="4503896"/>
            <a:ext cx="484188" cy="360362"/>
            <a:chOff x="4740" y="3022"/>
            <a:chExt cx="305" cy="227"/>
          </a:xfrm>
        </p:grpSpPr>
        <p:sp>
          <p:nvSpPr>
            <p:cNvPr id="34" name="Rectangle 25"/>
            <p:cNvSpPr>
              <a:spLocks noChangeArrowheads="1"/>
            </p:cNvSpPr>
            <p:nvPr/>
          </p:nvSpPr>
          <p:spPr bwMode="auto">
            <a:xfrm>
              <a:off x="4785" y="3022"/>
              <a:ext cx="227" cy="22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4740" y="3067"/>
              <a:ext cx="305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000" baseline="30000" dirty="0" smtClean="0">
                  <a:latin typeface="Lucida Grande" pitchFamily="84" charset="0"/>
                  <a:ea typeface="ヒラギノ角ゴ Pro W3" pitchFamily="84" charset="-128"/>
                </a:rPr>
                <a:t>180</a:t>
              </a:r>
              <a:r>
                <a:rPr lang="en-GB" sz="1000" dirty="0" smtClean="0">
                  <a:latin typeface="Lucida Grande" pitchFamily="84" charset="0"/>
                  <a:ea typeface="ヒラギノ角ゴ Pro W3" pitchFamily="84" charset="-128"/>
                </a:rPr>
                <a:t>Yb</a:t>
              </a:r>
              <a:endParaRPr lang="en-US" sz="1000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5364080" y="5944056"/>
            <a:ext cx="485775" cy="360362"/>
            <a:chOff x="4740" y="3022"/>
            <a:chExt cx="306" cy="227"/>
          </a:xfrm>
        </p:grpSpPr>
        <p:sp>
          <p:nvSpPr>
            <p:cNvPr id="37" name="Rectangle 25"/>
            <p:cNvSpPr>
              <a:spLocks noChangeArrowheads="1"/>
            </p:cNvSpPr>
            <p:nvPr/>
          </p:nvSpPr>
          <p:spPr bwMode="auto">
            <a:xfrm>
              <a:off x="4785" y="3022"/>
              <a:ext cx="227" cy="227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sz="2400">
                <a:latin typeface="Lucida Grande" pitchFamily="84" charset="0"/>
                <a:ea typeface="ヒラギノ角ゴ Pro W3" pitchFamily="84" charset="-128"/>
              </a:endParaRPr>
            </a:p>
          </p:txBody>
        </p:sp>
        <p:sp>
          <p:nvSpPr>
            <p:cNvPr id="38" name="Text Box 26"/>
            <p:cNvSpPr txBox="1">
              <a:spLocks noChangeArrowheads="1"/>
            </p:cNvSpPr>
            <p:nvPr/>
          </p:nvSpPr>
          <p:spPr bwMode="auto">
            <a:xfrm>
              <a:off x="4740" y="3067"/>
              <a:ext cx="30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000" baseline="30000" dirty="0" smtClean="0">
                  <a:latin typeface="Lucida Grande" pitchFamily="84" charset="0"/>
                  <a:ea typeface="ヒラギノ角ゴ Pro W3" pitchFamily="84" charset="-128"/>
                </a:rPr>
                <a:t>170</a:t>
              </a:r>
              <a:r>
                <a:rPr lang="en-GB" sz="1000" dirty="0" smtClean="0">
                  <a:latin typeface="Lucida Grande" pitchFamily="84" charset="0"/>
                  <a:ea typeface="ヒラギノ角ゴ Pro W3" pitchFamily="84" charset="-128"/>
                </a:rPr>
                <a:t>Dy</a:t>
              </a:r>
              <a:endParaRPr lang="en-US" sz="1000" dirty="0"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1835696" y="6400800"/>
            <a:ext cx="6459538" cy="4572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dirty="0">
                <a:latin typeface="Lucida Grande" pitchFamily="84" charset="0"/>
                <a:ea typeface="ヒラギノ角ゴ Pro W3" pitchFamily="84" charset="-128"/>
              </a:rPr>
              <a:t>Deep-inelastic/multi-nucleon transfer reactions</a:t>
            </a:r>
            <a:endParaRPr lang="en-US" sz="2400" dirty="0"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2276872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Evolution of collectivity</a:t>
            </a:r>
          </a:p>
          <a:p>
            <a:r>
              <a:rPr lang="en-GB" dirty="0" smtClean="0"/>
              <a:t>Rigidity</a:t>
            </a:r>
          </a:p>
          <a:p>
            <a:r>
              <a:rPr lang="en-GB" dirty="0" smtClean="0"/>
              <a:t>Maximum valance nucleons</a:t>
            </a:r>
          </a:p>
          <a:p>
            <a:r>
              <a:rPr lang="en-GB" dirty="0" smtClean="0"/>
              <a:t>Nuclear deformations and the r-process</a:t>
            </a:r>
          </a:p>
          <a:p>
            <a:r>
              <a:rPr lang="en-GB" dirty="0" smtClean="0"/>
              <a:t>High-K isomers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692275" y="5229225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0163" name="Rectangle 1027"/>
          <p:cNvSpPr>
            <a:spLocks noChangeArrowheads="1"/>
          </p:cNvSpPr>
          <p:nvPr/>
        </p:nvSpPr>
        <p:spPr bwMode="auto">
          <a:xfrm>
            <a:off x="4724400" y="441920"/>
            <a:ext cx="4114800" cy="586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 i="0"/>
          </a:p>
        </p:txBody>
      </p:sp>
      <p:sp>
        <p:nvSpPr>
          <p:cNvPr id="220164" name="Rectangle 1028"/>
          <p:cNvSpPr>
            <a:spLocks noChangeArrowheads="1"/>
          </p:cNvSpPr>
          <p:nvPr/>
        </p:nvSpPr>
        <p:spPr bwMode="auto">
          <a:xfrm>
            <a:off x="304800" y="441920"/>
            <a:ext cx="4114800" cy="586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en-GB" i="0"/>
          </a:p>
        </p:txBody>
      </p:sp>
      <p:sp>
        <p:nvSpPr>
          <p:cNvPr id="220165" name="Text Box 1029"/>
          <p:cNvSpPr txBox="1">
            <a:spLocks noChangeArrowheads="1"/>
          </p:cNvSpPr>
          <p:nvPr/>
        </p:nvSpPr>
        <p:spPr bwMode="auto">
          <a:xfrm>
            <a:off x="5066435" y="594320"/>
            <a:ext cx="342914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i="0"/>
              <a:t>Tracking Arrays based on</a:t>
            </a:r>
          </a:p>
          <a:p>
            <a:pPr algn="ctr" eaLnBrk="1" hangingPunct="1"/>
            <a:r>
              <a:rPr lang="en-US" sz="1800" i="0"/>
              <a:t>Position Sensitive Ge Detectors</a:t>
            </a:r>
          </a:p>
        </p:txBody>
      </p:sp>
      <p:sp>
        <p:nvSpPr>
          <p:cNvPr id="220166" name="Text Box 1030"/>
          <p:cNvSpPr txBox="1">
            <a:spLocks noChangeArrowheads="1"/>
          </p:cNvSpPr>
          <p:nvPr/>
        </p:nvSpPr>
        <p:spPr bwMode="auto">
          <a:xfrm>
            <a:off x="371912" y="594320"/>
            <a:ext cx="398057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i="0" dirty="0"/>
              <a:t>Large Gamma Arrays based on</a:t>
            </a:r>
          </a:p>
          <a:p>
            <a:pPr algn="ctr" eaLnBrk="1" hangingPunct="1"/>
            <a:r>
              <a:rPr lang="en-US" sz="1800" i="0" dirty="0"/>
              <a:t>Compton Suppressed Spectrometers</a:t>
            </a:r>
          </a:p>
        </p:txBody>
      </p:sp>
      <p:sp>
        <p:nvSpPr>
          <p:cNvPr id="220169" name="Line 1033"/>
          <p:cNvSpPr>
            <a:spLocks noChangeShapeType="1"/>
          </p:cNvSpPr>
          <p:nvPr/>
        </p:nvSpPr>
        <p:spPr bwMode="auto">
          <a:xfrm rot="-5400000">
            <a:off x="4533900" y="4896445"/>
            <a:ext cx="0" cy="160020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20170" name="Text Box 1034"/>
          <p:cNvSpPr txBox="1">
            <a:spLocks noChangeArrowheads="1"/>
          </p:cNvSpPr>
          <p:nvPr/>
        </p:nvSpPr>
        <p:spPr bwMode="auto">
          <a:xfrm>
            <a:off x="5467350" y="5394920"/>
            <a:ext cx="2628900" cy="82391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3200" b="1" i="0">
                <a:solidFill>
                  <a:srgbClr val="CC0000"/>
                </a:solidFill>
                <a:latin typeface="Symbol" pitchFamily="18" charset="2"/>
              </a:rPr>
              <a:t>e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GB" sz="2800" b="1" i="0">
                <a:solidFill>
                  <a:srgbClr val="CC0000"/>
                </a:solidFill>
                <a:latin typeface="Symbol" pitchFamily="18" charset="2"/>
              </a:rPr>
              <a:t>~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40 </a:t>
            </a:r>
            <a:r>
              <a:rPr lang="it-IT" sz="2800" b="1" i="0">
                <a:solidFill>
                  <a:srgbClr val="CC0000"/>
                </a:solidFill>
                <a:latin typeface="Arial" charset="0"/>
                <a:cs typeface="Arial" charset="0"/>
              </a:rPr>
              <a:t>—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20 %</a:t>
            </a:r>
          </a:p>
          <a:p>
            <a:pPr>
              <a:lnSpc>
                <a:spcPct val="80000"/>
              </a:lnSpc>
            </a:pPr>
            <a:r>
              <a:rPr lang="en-GB" sz="1800" b="1" i="0">
                <a:latin typeface="Arial" charset="0"/>
              </a:rPr>
              <a:t>        </a:t>
            </a:r>
            <a:r>
              <a:rPr lang="en-GB" sz="1600" b="1" i="0">
                <a:latin typeface="Arial" charset="0"/>
              </a:rPr>
              <a:t>( M</a:t>
            </a:r>
            <a:r>
              <a:rPr lang="en-GB" sz="1600" b="1" i="0" baseline="-25000">
                <a:latin typeface="Symbol" pitchFamily="18" charset="2"/>
              </a:rPr>
              <a:t>g</a:t>
            </a:r>
            <a:r>
              <a:rPr lang="en-GB" sz="1600" b="1" i="0">
                <a:latin typeface="Arial" charset="0"/>
              </a:rPr>
              <a:t>=1 </a:t>
            </a:r>
            <a:r>
              <a:rPr lang="it-IT" sz="1600" b="1" i="0">
                <a:solidFill>
                  <a:srgbClr val="CC0000"/>
                </a:solidFill>
                <a:latin typeface="Arial" charset="0"/>
                <a:cs typeface="Arial" charset="0"/>
              </a:rPr>
              <a:t>—</a:t>
            </a:r>
            <a:r>
              <a:rPr lang="it-IT" sz="1600" b="1" i="0">
                <a:latin typeface="Arial" charset="0"/>
              </a:rPr>
              <a:t>  </a:t>
            </a:r>
            <a:r>
              <a:rPr lang="en-GB" sz="1600" b="1" i="0">
                <a:latin typeface="Arial" charset="0"/>
              </a:rPr>
              <a:t>M</a:t>
            </a:r>
            <a:r>
              <a:rPr lang="en-GB" sz="1600" b="1" i="0" baseline="-25000">
                <a:latin typeface="Symbol" pitchFamily="18" charset="2"/>
              </a:rPr>
              <a:t>g</a:t>
            </a:r>
            <a:r>
              <a:rPr lang="en-GB" sz="1600" b="1" i="0">
                <a:latin typeface="Arial" charset="0"/>
              </a:rPr>
              <a:t>=30)</a:t>
            </a:r>
            <a:endParaRPr lang="it-IT" sz="1600" b="1" i="0">
              <a:latin typeface="Arial" charset="0"/>
            </a:endParaRPr>
          </a:p>
        </p:txBody>
      </p:sp>
      <p:sp>
        <p:nvSpPr>
          <p:cNvPr id="220171" name="Text Box 1035"/>
          <p:cNvSpPr txBox="1">
            <a:spLocks noChangeArrowheads="1"/>
          </p:cNvSpPr>
          <p:nvPr/>
        </p:nvSpPr>
        <p:spPr bwMode="auto">
          <a:xfrm>
            <a:off x="1114425" y="5394920"/>
            <a:ext cx="2495550" cy="823913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sz="3200" b="1" i="0">
                <a:solidFill>
                  <a:srgbClr val="CC0000"/>
                </a:solidFill>
                <a:latin typeface="Symbol" pitchFamily="18" charset="2"/>
              </a:rPr>
              <a:t>e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GB" sz="2800" b="1" i="0">
                <a:solidFill>
                  <a:srgbClr val="CC0000"/>
                </a:solidFill>
                <a:latin typeface="Symbol" pitchFamily="18" charset="2"/>
              </a:rPr>
              <a:t>~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10 </a:t>
            </a:r>
            <a:r>
              <a:rPr lang="it-IT" sz="2800" b="1" i="0">
                <a:solidFill>
                  <a:srgbClr val="CC0000"/>
                </a:solidFill>
                <a:latin typeface="Arial" charset="0"/>
                <a:cs typeface="Arial" charset="0"/>
              </a:rPr>
              <a:t>—</a:t>
            </a:r>
            <a:r>
              <a:rPr lang="it-IT" sz="2800" b="1" i="0">
                <a:solidFill>
                  <a:srgbClr val="CC0000"/>
                </a:solidFill>
                <a:latin typeface="Arial" charset="0"/>
              </a:rPr>
              <a:t> 5 %</a:t>
            </a:r>
          </a:p>
          <a:p>
            <a:pPr>
              <a:lnSpc>
                <a:spcPct val="80000"/>
              </a:lnSpc>
            </a:pPr>
            <a:r>
              <a:rPr lang="en-GB" sz="1800" b="1" i="0">
                <a:latin typeface="Arial" charset="0"/>
              </a:rPr>
              <a:t>        </a:t>
            </a:r>
            <a:r>
              <a:rPr lang="en-GB" sz="1600" b="1" i="0">
                <a:latin typeface="Arial" charset="0"/>
              </a:rPr>
              <a:t>( M</a:t>
            </a:r>
            <a:r>
              <a:rPr lang="en-GB" sz="1600" b="1" i="0" baseline="-25000">
                <a:latin typeface="Symbol" pitchFamily="18" charset="2"/>
              </a:rPr>
              <a:t>g</a:t>
            </a:r>
            <a:r>
              <a:rPr lang="en-GB" sz="1600" b="1" i="0">
                <a:latin typeface="Arial" charset="0"/>
              </a:rPr>
              <a:t>=1 </a:t>
            </a:r>
            <a:r>
              <a:rPr lang="it-IT" sz="1600" b="1" i="0">
                <a:solidFill>
                  <a:srgbClr val="CC0000"/>
                </a:solidFill>
                <a:latin typeface="Arial" charset="0"/>
                <a:cs typeface="Arial" charset="0"/>
              </a:rPr>
              <a:t>—</a:t>
            </a:r>
            <a:r>
              <a:rPr lang="it-IT" sz="1600" b="1" i="0">
                <a:latin typeface="Arial" charset="0"/>
              </a:rPr>
              <a:t>  </a:t>
            </a:r>
            <a:r>
              <a:rPr lang="en-GB" sz="1600" b="1" i="0">
                <a:latin typeface="Arial" charset="0"/>
              </a:rPr>
              <a:t>M</a:t>
            </a:r>
            <a:r>
              <a:rPr lang="en-GB" sz="1600" b="1" i="0" baseline="-25000">
                <a:latin typeface="Symbol" pitchFamily="18" charset="2"/>
              </a:rPr>
              <a:t>g</a:t>
            </a:r>
            <a:r>
              <a:rPr lang="en-GB" sz="1600" b="1" i="0">
                <a:latin typeface="Arial" charset="0"/>
              </a:rPr>
              <a:t>=30)</a:t>
            </a:r>
            <a:endParaRPr lang="it-IT" sz="1600" b="1" i="0">
              <a:latin typeface="Arial" charset="0"/>
            </a:endParaRPr>
          </a:p>
        </p:txBody>
      </p:sp>
      <p:pic>
        <p:nvPicPr>
          <p:cNvPr id="220172" name="Picture 1036"/>
          <p:cNvPicPr>
            <a:picLocks noChangeAspect="1" noChangeArrowheads="1"/>
          </p:cNvPicPr>
          <p:nvPr/>
        </p:nvPicPr>
        <p:blipFill>
          <a:blip r:embed="rId6" cstate="print"/>
          <a:srcRect r="6175" b="3778"/>
          <a:stretch>
            <a:fillRect/>
          </a:stretch>
        </p:blipFill>
        <p:spPr bwMode="auto">
          <a:xfrm>
            <a:off x="381000" y="2804120"/>
            <a:ext cx="1905000" cy="1981200"/>
          </a:xfrm>
          <a:prstGeom prst="rect">
            <a:avLst/>
          </a:prstGeom>
          <a:noFill/>
        </p:spPr>
      </p:pic>
      <p:pic>
        <p:nvPicPr>
          <p:cNvPr id="220173" name="Picture 1037" descr="gammasphere"/>
          <p:cNvPicPr>
            <a:picLocks noChangeAspect="1" noChangeArrowheads="1"/>
          </p:cNvPicPr>
          <p:nvPr/>
        </p:nvPicPr>
        <p:blipFill>
          <a:blip r:embed="rId7" cstate="print"/>
          <a:srcRect r="6078"/>
          <a:stretch>
            <a:fillRect/>
          </a:stretch>
        </p:blipFill>
        <p:spPr bwMode="auto">
          <a:xfrm>
            <a:off x="2427288" y="2812058"/>
            <a:ext cx="1839912" cy="1965325"/>
          </a:xfrm>
          <a:prstGeom prst="rect">
            <a:avLst/>
          </a:prstGeom>
          <a:noFill/>
        </p:spPr>
      </p:pic>
      <p:sp>
        <p:nvSpPr>
          <p:cNvPr id="220176" name="Text Box 1040"/>
          <p:cNvSpPr txBox="1">
            <a:spLocks noChangeArrowheads="1"/>
          </p:cNvSpPr>
          <p:nvPr/>
        </p:nvSpPr>
        <p:spPr bwMode="auto">
          <a:xfrm>
            <a:off x="2386013" y="4875808"/>
            <a:ext cx="19875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 i="0">
                <a:solidFill>
                  <a:srgbClr val="FF0000"/>
                </a:solidFill>
                <a:latin typeface="Arial" charset="0"/>
              </a:rPr>
              <a:t>GAMMASPHERE</a:t>
            </a:r>
            <a:endParaRPr lang="en-US" sz="1800" i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0177" name="Text Box 1041"/>
          <p:cNvSpPr txBox="1">
            <a:spLocks noChangeArrowheads="1"/>
          </p:cNvSpPr>
          <p:nvPr/>
        </p:nvSpPr>
        <p:spPr bwMode="auto">
          <a:xfrm>
            <a:off x="620713" y="4875808"/>
            <a:ext cx="14033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it-IT" sz="1800" i="0">
                <a:solidFill>
                  <a:srgbClr val="FF0000"/>
                </a:solidFill>
                <a:latin typeface="Arial" charset="0"/>
              </a:rPr>
              <a:t>EUROBALL</a:t>
            </a:r>
            <a:endParaRPr lang="en-US" sz="1800" i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0178" name="Text Box 1042"/>
          <p:cNvSpPr txBox="1">
            <a:spLocks noChangeArrowheads="1"/>
          </p:cNvSpPr>
          <p:nvPr/>
        </p:nvSpPr>
        <p:spPr bwMode="auto">
          <a:xfrm>
            <a:off x="6804248" y="4996988"/>
            <a:ext cx="205267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i="0" dirty="0" smtClean="0">
                <a:solidFill>
                  <a:srgbClr val="FF0000"/>
                </a:solidFill>
                <a:latin typeface="Arial" charset="0"/>
              </a:rPr>
              <a:t>GRETINA/GRETA</a:t>
            </a:r>
            <a:endParaRPr lang="en-US" sz="1800" i="0" dirty="0"/>
          </a:p>
        </p:txBody>
      </p:sp>
      <p:sp>
        <p:nvSpPr>
          <p:cNvPr id="220179" name="Text Box 1043"/>
          <p:cNvSpPr txBox="1">
            <a:spLocks noChangeArrowheads="1"/>
          </p:cNvSpPr>
          <p:nvPr/>
        </p:nvSpPr>
        <p:spPr bwMode="auto">
          <a:xfrm>
            <a:off x="5257800" y="4875808"/>
            <a:ext cx="958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i="0">
                <a:solidFill>
                  <a:srgbClr val="FF0000"/>
                </a:solidFill>
                <a:latin typeface="Arial" charset="0"/>
              </a:rPr>
              <a:t>AGATA</a:t>
            </a:r>
          </a:p>
        </p:txBody>
      </p:sp>
      <p:pic>
        <p:nvPicPr>
          <p:cNvPr id="18" name="2 Imagen" descr="IMGP030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5003" y="3056120"/>
            <a:ext cx="2611293" cy="17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photo 5"/>
          <p:cNvPicPr>
            <a:picLocks noChangeAspect="1" noChangeArrowheads="1"/>
          </p:cNvPicPr>
          <p:nvPr/>
        </p:nvPicPr>
        <p:blipFill>
          <a:blip r:embed="rId9" cstate="print"/>
          <a:srcRect b="29128"/>
          <a:stretch>
            <a:fillRect/>
          </a:stretch>
        </p:blipFill>
        <p:spPr>
          <a:xfrm>
            <a:off x="6739058" y="2763514"/>
            <a:ext cx="2297438" cy="2170758"/>
          </a:xfrm>
          <a:prstGeom prst="rect">
            <a:avLst/>
          </a:prstGeom>
          <a:noFill/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576263" y="-38100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Idea of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rPr>
              <a:t>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-ray tracking</a:t>
            </a: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792163" y="6299200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Huge increase in sensitivity</a:t>
            </a:r>
            <a:endParaRPr lang="en-US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controls>
      <p:control spid="334850" name="ShockwaveFlash1" r:id="rId2" imgW="2190476" imgH="1506755"/>
      <p:control spid="334851" name="ShockwaveFlash2" r:id="rId3" imgW="2668785" imgH="1506755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9672" y="5229200"/>
            <a:ext cx="7524328" cy="1628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" name="Picture 14" descr="IMG1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090987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0" y="11967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aseline="30000" dirty="0" smtClean="0"/>
              <a:t>136</a:t>
            </a:r>
            <a:r>
              <a:rPr lang="en-GB" dirty="0" smtClean="0"/>
              <a:t>Xe + </a:t>
            </a:r>
            <a:r>
              <a:rPr lang="en-GB" baseline="30000" dirty="0" smtClean="0"/>
              <a:t>176</a:t>
            </a:r>
            <a:r>
              <a:rPr lang="en-GB" dirty="0" smtClean="0"/>
              <a:t>Yb to study </a:t>
            </a:r>
            <a:r>
              <a:rPr lang="en-GB" baseline="30000" dirty="0" smtClean="0"/>
              <a:t>180</a:t>
            </a:r>
            <a:r>
              <a:rPr lang="en-GB" dirty="0" smtClean="0"/>
              <a:t>Yb.</a:t>
            </a:r>
          </a:p>
          <a:p>
            <a:r>
              <a:rPr lang="en-GB" dirty="0" smtClean="0"/>
              <a:t>AFRODITE thick target experiment, identify by partner</a:t>
            </a:r>
          </a:p>
          <a:p>
            <a:r>
              <a:rPr lang="en-GB" dirty="0" smtClean="0"/>
              <a:t>tagging</a:t>
            </a:r>
          </a:p>
          <a:p>
            <a:r>
              <a:rPr lang="en-GB" dirty="0" smtClean="0"/>
              <a:t>low beam intensity, </a:t>
            </a:r>
          </a:p>
          <a:p>
            <a:r>
              <a:rPr lang="en-GB" dirty="0" smtClean="0"/>
              <a:t>setup and reaction worked</a:t>
            </a:r>
          </a:p>
          <a:p>
            <a:r>
              <a:rPr lang="en-GB" dirty="0" smtClean="0"/>
              <a:t>Robust ground-state rotation: The search for </a:t>
            </a:r>
            <a:r>
              <a:rPr lang="en-GB" baseline="30000" dirty="0" smtClean="0"/>
              <a:t>180</a:t>
            </a:r>
            <a:r>
              <a:rPr lang="en-GB" dirty="0" smtClean="0"/>
              <a:t>Yb, J. Ollier</a:t>
            </a:r>
          </a:p>
          <a:p>
            <a:r>
              <a:rPr lang="en-GB" dirty="0" smtClean="0"/>
              <a:t>et al., Daresbury</a:t>
            </a:r>
            <a:endParaRPr lang="en-GB" dirty="0"/>
          </a:p>
        </p:txBody>
      </p:sp>
      <p:pic>
        <p:nvPicPr>
          <p:cNvPr id="70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9" y="3475556"/>
            <a:ext cx="4104703" cy="265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87824" y="188640"/>
            <a:ext cx="3128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iThemba South Africa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043608" y="1340768"/>
            <a:ext cx="6696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aseline="30000" dirty="0" smtClean="0"/>
              <a:t>136</a:t>
            </a:r>
            <a:r>
              <a:rPr lang="en-GB" sz="1800" dirty="0" smtClean="0"/>
              <a:t>Xe beam at 859 </a:t>
            </a:r>
            <a:r>
              <a:rPr lang="en-GB" sz="1800" dirty="0" err="1" smtClean="0"/>
              <a:t>MeV</a:t>
            </a:r>
            <a:r>
              <a:rPr lang="en-GB" sz="1800" dirty="0" smtClean="0"/>
              <a:t> and 0.6 </a:t>
            </a:r>
            <a:r>
              <a:rPr lang="en-GB" sz="1800" dirty="0" err="1" smtClean="0"/>
              <a:t>pnA</a:t>
            </a:r>
            <a:endParaRPr lang="en-GB" sz="1800" dirty="0" smtClean="0"/>
          </a:p>
          <a:p>
            <a:r>
              <a:rPr lang="en-GB" sz="1800" dirty="0" smtClean="0"/>
              <a:t>2 days with DANTE, 3.5 days with PRISMA+DANTE</a:t>
            </a:r>
          </a:p>
          <a:p>
            <a:r>
              <a:rPr lang="en-GB" sz="1800" dirty="0" smtClean="0"/>
              <a:t>500 g/cm2 thick self-supporting </a:t>
            </a:r>
            <a:r>
              <a:rPr lang="en-GB" sz="1800" baseline="30000" dirty="0" smtClean="0"/>
              <a:t>170</a:t>
            </a:r>
            <a:r>
              <a:rPr lang="en-GB" sz="1800" dirty="0" smtClean="0"/>
              <a:t>Er target</a:t>
            </a:r>
          </a:p>
          <a:p>
            <a:r>
              <a:rPr lang="en-GB" sz="1800" dirty="0" smtClean="0"/>
              <a:t>Beam-like fragments identified by PRISMA</a:t>
            </a:r>
          </a:p>
          <a:p>
            <a:r>
              <a:rPr lang="en-GB" sz="1800" dirty="0" smtClean="0"/>
              <a:t>DANTE for tagging of isomers in </a:t>
            </a:r>
            <a:r>
              <a:rPr lang="en-GB" sz="1800" baseline="30000" dirty="0" smtClean="0"/>
              <a:t>134</a:t>
            </a:r>
            <a:r>
              <a:rPr lang="en-GB" sz="1800" dirty="0" smtClean="0"/>
              <a:t>Ba and </a:t>
            </a:r>
            <a:r>
              <a:rPr lang="en-GB" sz="1800" baseline="30000" dirty="0" smtClean="0"/>
              <a:t>136</a:t>
            </a:r>
            <a:r>
              <a:rPr lang="en-GB" sz="1800" dirty="0" smtClean="0"/>
              <a:t>Ba</a:t>
            </a:r>
          </a:p>
          <a:p>
            <a:r>
              <a:rPr lang="en-GB" sz="1800" dirty="0" smtClean="0"/>
              <a:t>Target-like fragments reconstructed using two-body</a:t>
            </a:r>
          </a:p>
          <a:p>
            <a:r>
              <a:rPr lang="en-GB" sz="1800" dirty="0" smtClean="0"/>
              <a:t>Kinematics</a:t>
            </a:r>
          </a:p>
          <a:p>
            <a:r>
              <a:rPr lang="en-GB" sz="1800" dirty="0" smtClean="0"/>
              <a:t>AGATA 12.4 k Hz</a:t>
            </a:r>
          </a:p>
          <a:p>
            <a:r>
              <a:rPr lang="en-GB" sz="1800" dirty="0" smtClean="0"/>
              <a:t>5.2 T bytes of data (various trigger combinations)</a:t>
            </a:r>
          </a:p>
          <a:p>
            <a:endParaRPr lang="en-GB" sz="1800" dirty="0" smtClean="0"/>
          </a:p>
          <a:p>
            <a:r>
              <a:rPr lang="en-GB" sz="1800" dirty="0" smtClean="0"/>
              <a:t>Alia Gengelbach (Uppsala), Peter Hampson (Liverpool)</a:t>
            </a:r>
          </a:p>
          <a:p>
            <a:r>
              <a:rPr lang="en-GB" sz="1800" dirty="0" smtClean="0"/>
              <a:t>In progress</a:t>
            </a:r>
          </a:p>
        </p:txBody>
      </p:sp>
      <p:pic>
        <p:nvPicPr>
          <p:cNvPr id="707586" name="Picture 2" descr="D:\john\power\agata\bormio\New Folder\IMG_1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8" y="404664"/>
            <a:ext cx="7802880" cy="5852160"/>
          </a:xfrm>
          <a:prstGeom prst="rect">
            <a:avLst/>
          </a:prstGeom>
          <a:noFill/>
        </p:spPr>
      </p:pic>
      <p:pic>
        <p:nvPicPr>
          <p:cNvPr id="70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408" y="4365104"/>
            <a:ext cx="1838960" cy="187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55576" y="-27384"/>
            <a:ext cx="5241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AGATA + DANTE + PRISMA + LaBr3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GB" baseline="30000" dirty="0" smtClean="0"/>
              <a:t>170</a:t>
            </a:r>
            <a:r>
              <a:rPr lang="en-GB" dirty="0" smtClean="0"/>
              <a:t>Dy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39552" y="1369799"/>
            <a:ext cx="8064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aseline="30000" dirty="0" smtClean="0"/>
              <a:t>136</a:t>
            </a:r>
            <a:r>
              <a:rPr lang="en-GB" sz="1800" dirty="0" smtClean="0"/>
              <a:t>Xe beam at 859 </a:t>
            </a:r>
            <a:r>
              <a:rPr lang="en-GB" sz="1800" dirty="0" err="1" smtClean="0"/>
              <a:t>MeV</a:t>
            </a:r>
            <a:r>
              <a:rPr lang="en-GB" sz="1800" dirty="0" smtClean="0"/>
              <a:t> and 0.6 </a:t>
            </a:r>
            <a:r>
              <a:rPr lang="en-GB" sz="1800" dirty="0" err="1" smtClean="0"/>
              <a:t>pnA</a:t>
            </a:r>
            <a:endParaRPr lang="en-GB" sz="1800" dirty="0" smtClean="0"/>
          </a:p>
          <a:p>
            <a:r>
              <a:rPr lang="en-GB" sz="1800" dirty="0" smtClean="0"/>
              <a:t>2 days with DANTE, 3.5 days with PRISMA+DANTE</a:t>
            </a:r>
          </a:p>
          <a:p>
            <a:r>
              <a:rPr lang="en-GB" sz="1800" dirty="0" smtClean="0"/>
              <a:t>500 g/cm2 thick self-supporting </a:t>
            </a:r>
            <a:r>
              <a:rPr lang="en-GB" sz="1800" baseline="30000" dirty="0" smtClean="0"/>
              <a:t>170</a:t>
            </a:r>
            <a:r>
              <a:rPr lang="en-GB" sz="1800" dirty="0" smtClean="0"/>
              <a:t>Er target</a:t>
            </a:r>
          </a:p>
          <a:p>
            <a:r>
              <a:rPr lang="en-GB" sz="1800" dirty="0" smtClean="0"/>
              <a:t>Beam-like fragments identified by PRISMA</a:t>
            </a:r>
          </a:p>
          <a:p>
            <a:r>
              <a:rPr lang="en-GB" sz="1800" dirty="0" smtClean="0"/>
              <a:t>DANTE for tagging of isomers in </a:t>
            </a:r>
            <a:r>
              <a:rPr lang="en-GB" sz="1800" baseline="30000" dirty="0" smtClean="0"/>
              <a:t>134</a:t>
            </a:r>
            <a:r>
              <a:rPr lang="en-GB" sz="1800" dirty="0" smtClean="0"/>
              <a:t>Ba and </a:t>
            </a:r>
            <a:r>
              <a:rPr lang="en-GB" sz="1800" baseline="30000" dirty="0" smtClean="0"/>
              <a:t>136</a:t>
            </a:r>
            <a:r>
              <a:rPr lang="en-GB" sz="1800" dirty="0" smtClean="0"/>
              <a:t>Ba</a:t>
            </a:r>
          </a:p>
          <a:p>
            <a:r>
              <a:rPr lang="en-GB" sz="1800" dirty="0" smtClean="0"/>
              <a:t>Target-like fragments reconstructed using two-body</a:t>
            </a:r>
          </a:p>
          <a:p>
            <a:r>
              <a:rPr lang="en-GB" sz="1800" dirty="0" smtClean="0"/>
              <a:t>Kinematics</a:t>
            </a:r>
          </a:p>
          <a:p>
            <a:r>
              <a:rPr lang="en-GB" sz="1800" dirty="0" smtClean="0"/>
              <a:t>AGATA 12.4 k Hz</a:t>
            </a:r>
          </a:p>
          <a:p>
            <a:r>
              <a:rPr lang="en-GB" sz="1800" dirty="0" smtClean="0"/>
              <a:t>5.2 T bytes of data (various trigger combinations)</a:t>
            </a:r>
          </a:p>
          <a:p>
            <a:endParaRPr lang="en-GB" sz="1800" dirty="0" smtClean="0"/>
          </a:p>
          <a:p>
            <a:r>
              <a:rPr lang="en-GB" sz="1800" dirty="0" smtClean="0"/>
              <a:t>Alia Gengelbach (Uppsala), Peter Hampson (Liverpool) In progress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9552" y="797803"/>
            <a:ext cx="5241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AGATA + DANTE + PRISMA + LaBr3</a:t>
            </a:r>
          </a:p>
          <a:p>
            <a:endParaRPr lang="en-GB" dirty="0"/>
          </a:p>
        </p:txBody>
      </p:sp>
      <p:pic>
        <p:nvPicPr>
          <p:cNvPr id="70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13176"/>
            <a:ext cx="4427984" cy="178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979712" y="5343599"/>
            <a:ext cx="21900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Isomers </a:t>
            </a:r>
            <a:r>
              <a:rPr lang="en-GB" sz="1600" baseline="30000" dirty="0" smtClean="0"/>
              <a:t>136</a:t>
            </a:r>
            <a:r>
              <a:rPr lang="en-GB" sz="1600" dirty="0" smtClean="0"/>
              <a:t>Ba (online)</a:t>
            </a:r>
            <a:endParaRPr lang="en-GB" sz="1600" dirty="0"/>
          </a:p>
        </p:txBody>
      </p:sp>
      <p:sp>
        <p:nvSpPr>
          <p:cNvPr id="8" name="Rectangle 7"/>
          <p:cNvSpPr/>
          <p:nvPr/>
        </p:nvSpPr>
        <p:spPr>
          <a:xfrm>
            <a:off x="5436096" y="6237312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aseline="30000" dirty="0" smtClean="0">
                <a:solidFill>
                  <a:srgbClr val="FF0000"/>
                </a:solidFill>
              </a:rPr>
              <a:t>170</a:t>
            </a:r>
            <a:r>
              <a:rPr lang="en-GB" dirty="0" smtClean="0">
                <a:solidFill>
                  <a:srgbClr val="FF0000"/>
                </a:solidFill>
              </a:rPr>
              <a:t>Dy coming soon!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0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447" y="1772466"/>
            <a:ext cx="1816993" cy="18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60232" y="3594502"/>
            <a:ext cx="20192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/>
              <a:t>Fold AGATA (offline)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539552" y="116632"/>
            <a:ext cx="5572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Spectroscopy of </a:t>
            </a:r>
            <a:r>
              <a:rPr lang="en-GB" sz="3600" baseline="30000" dirty="0" smtClean="0"/>
              <a:t>170</a:t>
            </a:r>
            <a:r>
              <a:rPr lang="en-GB" sz="3600" dirty="0" smtClean="0"/>
              <a:t>Dy</a:t>
            </a:r>
            <a:endParaRPr lang="en-GB" sz="3600" dirty="0"/>
          </a:p>
        </p:txBody>
      </p:sp>
      <p:sp>
        <p:nvSpPr>
          <p:cNvPr id="12" name="Rectangle 11"/>
          <p:cNvSpPr/>
          <p:nvPr/>
        </p:nvSpPr>
        <p:spPr>
          <a:xfrm>
            <a:off x="6012160" y="260648"/>
            <a:ext cx="31318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050" b="1" dirty="0" smtClean="0"/>
              <a:t>P.-A. Söderström et al., PRC, 81:034310, 2010</a:t>
            </a:r>
            <a:endParaRPr lang="en-GB" sz="1050" b="1" dirty="0"/>
          </a:p>
        </p:txBody>
      </p:sp>
      <p:sp>
        <p:nvSpPr>
          <p:cNvPr id="13" name="Rectangle 12"/>
          <p:cNvSpPr/>
          <p:nvPr/>
        </p:nvSpPr>
        <p:spPr>
          <a:xfrm>
            <a:off x="6228184" y="528935"/>
            <a:ext cx="23042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 smtClean="0"/>
              <a:t>PRISMA + CLARA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" name="17 Grupo"/>
          <p:cNvGrpSpPr>
            <a:grpSpLocks/>
          </p:cNvGrpSpPr>
          <p:nvPr/>
        </p:nvGrpSpPr>
        <p:grpSpPr bwMode="auto">
          <a:xfrm>
            <a:off x="2771775" y="2917825"/>
            <a:ext cx="3070225" cy="2255838"/>
            <a:chOff x="5913438" y="2714625"/>
            <a:chExt cx="3070225" cy="2255838"/>
          </a:xfrm>
        </p:grpSpPr>
        <p:pic>
          <p:nvPicPr>
            <p:cNvPr id="248835" name="14 Imagen" descr="FRS copi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34238">
              <a:off x="5913438" y="2889250"/>
              <a:ext cx="2471737" cy="208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36" name="Picture 9" descr="agatadem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3330" t="6987" r="17397" b="37112"/>
            <a:stretch>
              <a:fillRect/>
            </a:stretch>
          </p:blipFill>
          <p:spPr bwMode="auto">
            <a:xfrm>
              <a:off x="8358188" y="2714625"/>
              <a:ext cx="625475" cy="107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8837" name="5 CuadroTexto"/>
          <p:cNvSpPr txBox="1">
            <a:spLocks noChangeArrowheads="1"/>
          </p:cNvSpPr>
          <p:nvPr/>
        </p:nvSpPr>
        <p:spPr bwMode="auto">
          <a:xfrm>
            <a:off x="467544" y="1989138"/>
            <a:ext cx="19613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2010- 2011</a:t>
            </a: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LNL</a:t>
            </a:r>
            <a:b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5TC</a:t>
            </a:r>
            <a:endParaRPr lang="en-US" sz="18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8838" name="6 CuadroTexto"/>
          <p:cNvSpPr txBox="1">
            <a:spLocks noChangeArrowheads="1"/>
          </p:cNvSpPr>
          <p:nvPr/>
        </p:nvSpPr>
        <p:spPr bwMode="auto">
          <a:xfrm>
            <a:off x="2700338" y="1989138"/>
            <a:ext cx="314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2012 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 GSI/FRS</a:t>
            </a:r>
            <a:br>
              <a:rPr lang="en-US" sz="1800" b="1" dirty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5TC+5DC</a:t>
            </a:r>
            <a:endParaRPr lang="en-US" sz="18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8839" name="7 CuadroTexto"/>
          <p:cNvSpPr txBox="1">
            <a:spLocks noChangeArrowheads="1"/>
          </p:cNvSpPr>
          <p:nvPr/>
        </p:nvSpPr>
        <p:spPr bwMode="auto">
          <a:xfrm>
            <a:off x="5867400" y="1989138"/>
            <a:ext cx="32051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Comic Sans MS" pitchFamily="66" charset="0"/>
              </a:rPr>
              <a:t>2014 </a:t>
            </a:r>
            <a:r>
              <a:rPr lang="en-US" sz="18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 GANIL/SPIRAL2  </a:t>
            </a:r>
            <a:br>
              <a:rPr lang="en-US" sz="18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</a:br>
            <a:r>
              <a:rPr lang="en-US" sz="1800" b="1">
                <a:solidFill>
                  <a:srgbClr val="000000"/>
                </a:solidFill>
                <a:latin typeface="Comic Sans MS" pitchFamily="66" charset="0"/>
                <a:sym typeface="Wingdings" pitchFamily="2" charset="2"/>
              </a:rPr>
              <a:t> ~15TC</a:t>
            </a:r>
            <a:endParaRPr lang="en-US" sz="18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8840" name="5 CuadroTexto"/>
          <p:cNvSpPr txBox="1">
            <a:spLocks noChangeArrowheads="1"/>
          </p:cNvSpPr>
          <p:nvPr/>
        </p:nvSpPr>
        <p:spPr bwMode="auto">
          <a:xfrm>
            <a:off x="142875" y="5526088"/>
            <a:ext cx="2857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</a:rPr>
              <a:t>AGATA +PRISMA</a:t>
            </a:r>
            <a:endParaRPr lang="en-US" sz="2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8841" name="6 CuadroTexto"/>
          <p:cNvSpPr txBox="1">
            <a:spLocks noChangeArrowheads="1"/>
          </p:cNvSpPr>
          <p:nvPr/>
        </p:nvSpPr>
        <p:spPr bwMode="auto">
          <a:xfrm>
            <a:off x="6156325" y="5451475"/>
            <a:ext cx="2643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AGATA </a:t>
            </a: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+ VAMOS</a:t>
            </a:r>
            <a:b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</a:br>
            <a:r>
              <a:rPr lang="en-US" sz="1800" b="1" dirty="0">
                <a:solidFill>
                  <a:srgbClr val="000000"/>
                </a:solidFill>
                <a:latin typeface="Comic Sans MS" pitchFamily="66" charset="0"/>
              </a:rPr>
              <a:t>+ </a:t>
            </a:r>
            <a:r>
              <a:rPr lang="en-US" sz="1800" b="1" dirty="0" smtClean="0">
                <a:solidFill>
                  <a:srgbClr val="000000"/>
                </a:solidFill>
                <a:latin typeface="Comic Sans MS" pitchFamily="66" charset="0"/>
              </a:rPr>
              <a:t>EXOGAM+</a:t>
            </a:r>
            <a:endParaRPr lang="en-US" sz="18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8842" name="6 CuadroTexto"/>
          <p:cNvSpPr txBox="1">
            <a:spLocks noChangeArrowheads="1"/>
          </p:cNvSpPr>
          <p:nvPr/>
        </p:nvSpPr>
        <p:spPr bwMode="auto">
          <a:xfrm>
            <a:off x="3059113" y="5526088"/>
            <a:ext cx="300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AGATA </a:t>
            </a:r>
            <a:r>
              <a:rPr lang="en-US" sz="20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@ FRS</a:t>
            </a:r>
          </a:p>
        </p:txBody>
      </p:sp>
      <p:sp>
        <p:nvSpPr>
          <p:cNvPr id="33" name="32 Flecha derecha"/>
          <p:cNvSpPr/>
          <p:nvPr/>
        </p:nvSpPr>
        <p:spPr>
          <a:xfrm>
            <a:off x="2643188" y="2132013"/>
            <a:ext cx="285750" cy="5000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4" name="33 Flecha derecha"/>
          <p:cNvSpPr/>
          <p:nvPr/>
        </p:nvSpPr>
        <p:spPr>
          <a:xfrm>
            <a:off x="5651500" y="2132013"/>
            <a:ext cx="285750" cy="5000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  <p:pic>
        <p:nvPicPr>
          <p:cNvPr id="248845" name="Picture 4" descr="C:\Documents and Settings\Gilles\Mes documents\Agata\ADatGANIL\implantation-45deg-v3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06" t="17537" r="27560" b="20335"/>
          <a:stretch>
            <a:fillRect/>
          </a:stretch>
        </p:blipFill>
        <p:spPr bwMode="auto">
          <a:xfrm>
            <a:off x="6176963" y="2774950"/>
            <a:ext cx="26431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6" name="35 CuadroTexto"/>
          <p:cNvSpPr txBox="1">
            <a:spLocks noChangeArrowheads="1"/>
          </p:cNvSpPr>
          <p:nvPr/>
        </p:nvSpPr>
        <p:spPr bwMode="auto">
          <a:xfrm>
            <a:off x="3059113" y="6126163"/>
            <a:ext cx="2928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Comic Sans MS" pitchFamily="66" charset="0"/>
              </a:rPr>
              <a:t>Total Eff. &gt; 10% </a:t>
            </a:r>
          </a:p>
        </p:txBody>
      </p:sp>
      <p:sp>
        <p:nvSpPr>
          <p:cNvPr id="248847" name="Rectangle 15"/>
          <p:cNvSpPr>
            <a:spLocks noGrp="1" noChangeArrowheads="1"/>
          </p:cNvSpPr>
          <p:nvPr>
            <p:ph type="title"/>
          </p:nvPr>
        </p:nvSpPr>
        <p:spPr>
          <a:xfrm>
            <a:off x="179388" y="45076"/>
            <a:ext cx="8640762" cy="1446550"/>
          </a:xfrm>
          <a:noFill/>
          <a:ln/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AGATA’s Movements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48848" name="35 CuadroTexto"/>
          <p:cNvSpPr txBox="1">
            <a:spLocks noChangeArrowheads="1"/>
          </p:cNvSpPr>
          <p:nvPr/>
        </p:nvSpPr>
        <p:spPr bwMode="auto">
          <a:xfrm>
            <a:off x="6084888" y="6127750"/>
            <a:ext cx="2928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Comic Sans MS" pitchFamily="66" charset="0"/>
              </a:rPr>
              <a:t>Total Eff. &gt; 20% </a:t>
            </a:r>
          </a:p>
        </p:txBody>
      </p:sp>
      <p:sp>
        <p:nvSpPr>
          <p:cNvPr id="248849" name="35 CuadroTexto"/>
          <p:cNvSpPr txBox="1">
            <a:spLocks noChangeArrowheads="1"/>
          </p:cNvSpPr>
          <p:nvPr/>
        </p:nvSpPr>
        <p:spPr bwMode="auto">
          <a:xfrm>
            <a:off x="179388" y="6127750"/>
            <a:ext cx="29289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000000"/>
                </a:solidFill>
                <a:latin typeface="Comic Sans MS" pitchFamily="66" charset="0"/>
              </a:rPr>
              <a:t>Total Eff. ~6%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283" t="25659" r="30292" b="22372"/>
          <a:stretch/>
        </p:blipFill>
        <p:spPr>
          <a:xfrm>
            <a:off x="395536" y="2971228"/>
            <a:ext cx="2088356" cy="2041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9672" y="5229200"/>
            <a:ext cx="7524328" cy="1628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581634" name="Picture 2" descr="Prespec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4401" cy="641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14901" y="5517232"/>
            <a:ext cx="3404971" cy="1077218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cs typeface="Times New Roman" pitchFamily="18" charset="0"/>
              </a:rPr>
              <a:t>photopeak efficiency:    </a:t>
            </a:r>
            <a:r>
              <a:rPr lang="el-GR" sz="1600" dirty="0">
                <a:solidFill>
                  <a:srgbClr val="FF0000"/>
                </a:solidFill>
                <a:cs typeface="Times New Roman" pitchFamily="18" charset="0"/>
              </a:rPr>
              <a:t>ε</a:t>
            </a:r>
            <a:r>
              <a:rPr lang="el-GR" sz="1600" baseline="-25000" dirty="0">
                <a:solidFill>
                  <a:srgbClr val="FF0000"/>
                </a:solidFill>
                <a:cs typeface="Times New Roman" pitchFamily="18" charset="0"/>
              </a:rPr>
              <a:t>γ</a:t>
            </a:r>
            <a:r>
              <a:rPr lang="de-DE" sz="1600" baseline="-25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1600" dirty="0">
                <a:solidFill>
                  <a:srgbClr val="FF0000"/>
                </a:solidFill>
                <a:cs typeface="Times New Roman" pitchFamily="18" charset="0"/>
              </a:rPr>
              <a:t>= 2.8%</a:t>
            </a:r>
          </a:p>
          <a:p>
            <a:r>
              <a:rPr lang="de-DE" sz="1600" dirty="0">
                <a:cs typeface="Times New Roman" pitchFamily="18" charset="0"/>
              </a:rPr>
              <a:t>energy resolution:       </a:t>
            </a:r>
            <a:r>
              <a:rPr lang="el-GR" sz="1600" dirty="0">
                <a:solidFill>
                  <a:srgbClr val="FF0000"/>
                </a:solidFill>
                <a:cs typeface="Arial" pitchFamily="34" charset="0"/>
              </a:rPr>
              <a:t>Δ</a:t>
            </a:r>
            <a:r>
              <a:rPr lang="de-DE" sz="1600" dirty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el-GR" sz="1600" baseline="-25000" dirty="0">
                <a:solidFill>
                  <a:srgbClr val="FF0000"/>
                </a:solidFill>
                <a:cs typeface="Times New Roman" pitchFamily="18" charset="0"/>
              </a:rPr>
              <a:t>γ</a:t>
            </a:r>
            <a:r>
              <a:rPr lang="de-DE" sz="1600" baseline="-25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1600" dirty="0">
                <a:solidFill>
                  <a:srgbClr val="FF0000"/>
                </a:solidFill>
                <a:cs typeface="Times New Roman" pitchFamily="18" charset="0"/>
              </a:rPr>
              <a:t>= 21 keV</a:t>
            </a:r>
          </a:p>
          <a:p>
            <a:endParaRPr lang="de-DE" sz="1600" dirty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de-DE" sz="1600" dirty="0">
                <a:cs typeface="Times New Roman" pitchFamily="18" charset="0"/>
              </a:rPr>
              <a:t>distance to target d = 70 cm</a:t>
            </a:r>
            <a:endParaRPr lang="el-GR" sz="1600" dirty="0">
              <a:cs typeface="Times New Roman" pitchFamily="18" charset="0"/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467544" y="260648"/>
            <a:ext cx="56166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smtClean="0"/>
              <a:t>AGATA replaces RISING at GSI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"/>
          <p:cNvSpPr>
            <a:spLocks noChangeArrowheads="1"/>
          </p:cNvSpPr>
          <p:nvPr/>
        </p:nvSpPr>
        <p:spPr bwMode="auto">
          <a:xfrm>
            <a:off x="971550" y="508476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23850" y="1019175"/>
            <a:ext cx="8591550" cy="5838825"/>
            <a:chOff x="145" y="253"/>
            <a:chExt cx="5412" cy="367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28" y="253"/>
              <a:ext cx="5229" cy="3407"/>
              <a:chOff x="328" y="253"/>
              <a:chExt cx="5229" cy="3407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419" y="253"/>
                <a:ext cx="5138" cy="3370"/>
                <a:chOff x="476" y="249"/>
                <a:chExt cx="5138" cy="3370"/>
              </a:xfrm>
            </p:grpSpPr>
            <p:sp>
              <p:nvSpPr>
                <p:cNvPr id="529413" name="Freeform 5"/>
                <p:cNvSpPr>
                  <a:spLocks/>
                </p:cNvSpPr>
                <p:nvPr/>
              </p:nvSpPr>
              <p:spPr bwMode="auto">
                <a:xfrm>
                  <a:off x="476" y="249"/>
                  <a:ext cx="5138" cy="3363"/>
                </a:xfrm>
                <a:custGeom>
                  <a:avLst/>
                  <a:gdLst>
                    <a:gd name="T0" fmla="*/ 67 w 5138"/>
                    <a:gd name="T1" fmla="*/ 3152 h 3363"/>
                    <a:gd name="T2" fmla="*/ 126 w 5138"/>
                    <a:gd name="T3" fmla="*/ 3085 h 3363"/>
                    <a:gd name="T4" fmla="*/ 184 w 5138"/>
                    <a:gd name="T5" fmla="*/ 2992 h 3363"/>
                    <a:gd name="T6" fmla="*/ 251 w 5138"/>
                    <a:gd name="T7" fmla="*/ 2899 h 3363"/>
                    <a:gd name="T8" fmla="*/ 310 w 5138"/>
                    <a:gd name="T9" fmla="*/ 2840 h 3363"/>
                    <a:gd name="T10" fmla="*/ 369 w 5138"/>
                    <a:gd name="T11" fmla="*/ 2773 h 3363"/>
                    <a:gd name="T12" fmla="*/ 427 w 5138"/>
                    <a:gd name="T13" fmla="*/ 2714 h 3363"/>
                    <a:gd name="T14" fmla="*/ 494 w 5138"/>
                    <a:gd name="T15" fmla="*/ 2646 h 3363"/>
                    <a:gd name="T16" fmla="*/ 519 w 5138"/>
                    <a:gd name="T17" fmla="*/ 2596 h 3363"/>
                    <a:gd name="T18" fmla="*/ 586 w 5138"/>
                    <a:gd name="T19" fmla="*/ 2528 h 3363"/>
                    <a:gd name="T20" fmla="*/ 703 w 5138"/>
                    <a:gd name="T21" fmla="*/ 2469 h 3363"/>
                    <a:gd name="T22" fmla="*/ 770 w 5138"/>
                    <a:gd name="T23" fmla="*/ 2402 h 3363"/>
                    <a:gd name="T24" fmla="*/ 862 w 5138"/>
                    <a:gd name="T25" fmla="*/ 2343 h 3363"/>
                    <a:gd name="T26" fmla="*/ 921 w 5138"/>
                    <a:gd name="T27" fmla="*/ 2284 h 3363"/>
                    <a:gd name="T28" fmla="*/ 979 w 5138"/>
                    <a:gd name="T29" fmla="*/ 2225 h 3363"/>
                    <a:gd name="T30" fmla="*/ 1046 w 5138"/>
                    <a:gd name="T31" fmla="*/ 2158 h 3363"/>
                    <a:gd name="T32" fmla="*/ 1138 w 5138"/>
                    <a:gd name="T33" fmla="*/ 2099 h 3363"/>
                    <a:gd name="T34" fmla="*/ 1289 w 5138"/>
                    <a:gd name="T35" fmla="*/ 1972 h 3363"/>
                    <a:gd name="T36" fmla="*/ 1414 w 5138"/>
                    <a:gd name="T37" fmla="*/ 1880 h 3363"/>
                    <a:gd name="T38" fmla="*/ 1598 w 5138"/>
                    <a:gd name="T39" fmla="*/ 1821 h 3363"/>
                    <a:gd name="T40" fmla="*/ 1657 w 5138"/>
                    <a:gd name="T41" fmla="*/ 1762 h 3363"/>
                    <a:gd name="T42" fmla="*/ 1716 w 5138"/>
                    <a:gd name="T43" fmla="*/ 1694 h 3363"/>
                    <a:gd name="T44" fmla="*/ 1841 w 5138"/>
                    <a:gd name="T45" fmla="*/ 1635 h 3363"/>
                    <a:gd name="T46" fmla="*/ 1900 w 5138"/>
                    <a:gd name="T47" fmla="*/ 1576 h 3363"/>
                    <a:gd name="T48" fmla="*/ 2017 w 5138"/>
                    <a:gd name="T49" fmla="*/ 1517 h 3363"/>
                    <a:gd name="T50" fmla="*/ 2084 w 5138"/>
                    <a:gd name="T51" fmla="*/ 1450 h 3363"/>
                    <a:gd name="T52" fmla="*/ 2209 w 5138"/>
                    <a:gd name="T53" fmla="*/ 1391 h 3363"/>
                    <a:gd name="T54" fmla="*/ 2293 w 5138"/>
                    <a:gd name="T55" fmla="*/ 1323 h 3363"/>
                    <a:gd name="T56" fmla="*/ 2393 w 5138"/>
                    <a:gd name="T57" fmla="*/ 1273 h 3363"/>
                    <a:gd name="T58" fmla="*/ 2452 w 5138"/>
                    <a:gd name="T59" fmla="*/ 1205 h 3363"/>
                    <a:gd name="T60" fmla="*/ 2519 w 5138"/>
                    <a:gd name="T61" fmla="*/ 1146 h 3363"/>
                    <a:gd name="T62" fmla="*/ 2636 w 5138"/>
                    <a:gd name="T63" fmla="*/ 1079 h 3363"/>
                    <a:gd name="T64" fmla="*/ 2820 w 5138"/>
                    <a:gd name="T65" fmla="*/ 1020 h 3363"/>
                    <a:gd name="T66" fmla="*/ 2879 w 5138"/>
                    <a:gd name="T67" fmla="*/ 961 h 3363"/>
                    <a:gd name="T68" fmla="*/ 3004 w 5138"/>
                    <a:gd name="T69" fmla="*/ 894 h 3363"/>
                    <a:gd name="T70" fmla="*/ 2971 w 5138"/>
                    <a:gd name="T71" fmla="*/ 860 h 3363"/>
                    <a:gd name="T72" fmla="*/ 3372 w 5138"/>
                    <a:gd name="T73" fmla="*/ 548 h 3363"/>
                    <a:gd name="T74" fmla="*/ 4234 w 5138"/>
                    <a:gd name="T75" fmla="*/ 135 h 3363"/>
                    <a:gd name="T76" fmla="*/ 4627 w 5138"/>
                    <a:gd name="T77" fmla="*/ 9 h 3363"/>
                    <a:gd name="T78" fmla="*/ 5138 w 5138"/>
                    <a:gd name="T79" fmla="*/ 1492 h 3363"/>
                    <a:gd name="T80" fmla="*/ 4477 w 5138"/>
                    <a:gd name="T81" fmla="*/ 1576 h 3363"/>
                    <a:gd name="T82" fmla="*/ 4033 w 5138"/>
                    <a:gd name="T83" fmla="*/ 1804 h 3363"/>
                    <a:gd name="T84" fmla="*/ 3849 w 5138"/>
                    <a:gd name="T85" fmla="*/ 2023 h 3363"/>
                    <a:gd name="T86" fmla="*/ 3448 w 5138"/>
                    <a:gd name="T87" fmla="*/ 2073 h 3363"/>
                    <a:gd name="T88" fmla="*/ 3121 w 5138"/>
                    <a:gd name="T89" fmla="*/ 2149 h 3363"/>
                    <a:gd name="T90" fmla="*/ 2360 w 5138"/>
                    <a:gd name="T91" fmla="*/ 2528 h 3363"/>
                    <a:gd name="T92" fmla="*/ 1205 w 5138"/>
                    <a:gd name="T93" fmla="*/ 2950 h 3363"/>
                    <a:gd name="T94" fmla="*/ 770 w 5138"/>
                    <a:gd name="T95" fmla="*/ 3085 h 3363"/>
                    <a:gd name="T96" fmla="*/ 703 w 5138"/>
                    <a:gd name="T97" fmla="*/ 3110 h 3363"/>
                    <a:gd name="T98" fmla="*/ 461 w 5138"/>
                    <a:gd name="T99" fmla="*/ 3152 h 3363"/>
                    <a:gd name="T100" fmla="*/ 402 w 5138"/>
                    <a:gd name="T101" fmla="*/ 3202 h 3363"/>
                    <a:gd name="T102" fmla="*/ 343 w 5138"/>
                    <a:gd name="T103" fmla="*/ 3236 h 3363"/>
                    <a:gd name="T104" fmla="*/ 276 w 5138"/>
                    <a:gd name="T105" fmla="*/ 3236 h 3363"/>
                    <a:gd name="T106" fmla="*/ 218 w 5138"/>
                    <a:gd name="T107" fmla="*/ 3270 h 3363"/>
                    <a:gd name="T108" fmla="*/ 151 w 5138"/>
                    <a:gd name="T109" fmla="*/ 3295 h 3363"/>
                    <a:gd name="T110" fmla="*/ 101 w 5138"/>
                    <a:gd name="T111" fmla="*/ 3329 h 3363"/>
                    <a:gd name="T112" fmla="*/ 34 w 5138"/>
                    <a:gd name="T113" fmla="*/ 3329 h 3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138" h="3363">
                      <a:moveTo>
                        <a:pt x="0" y="3329"/>
                      </a:moveTo>
                      <a:lnTo>
                        <a:pt x="0" y="3202"/>
                      </a:lnTo>
                      <a:lnTo>
                        <a:pt x="67" y="3202"/>
                      </a:lnTo>
                      <a:lnTo>
                        <a:pt x="67" y="3152"/>
                      </a:lnTo>
                      <a:lnTo>
                        <a:pt x="151" y="3152"/>
                      </a:lnTo>
                      <a:lnTo>
                        <a:pt x="151" y="3118"/>
                      </a:lnTo>
                      <a:lnTo>
                        <a:pt x="126" y="3118"/>
                      </a:lnTo>
                      <a:lnTo>
                        <a:pt x="126" y="3085"/>
                      </a:lnTo>
                      <a:lnTo>
                        <a:pt x="151" y="3085"/>
                      </a:lnTo>
                      <a:lnTo>
                        <a:pt x="151" y="3026"/>
                      </a:lnTo>
                      <a:lnTo>
                        <a:pt x="184" y="3026"/>
                      </a:lnTo>
                      <a:lnTo>
                        <a:pt x="184" y="2992"/>
                      </a:lnTo>
                      <a:lnTo>
                        <a:pt x="151" y="2992"/>
                      </a:lnTo>
                      <a:lnTo>
                        <a:pt x="151" y="2958"/>
                      </a:lnTo>
                      <a:lnTo>
                        <a:pt x="251" y="2958"/>
                      </a:lnTo>
                      <a:lnTo>
                        <a:pt x="251" y="2899"/>
                      </a:lnTo>
                      <a:lnTo>
                        <a:pt x="343" y="2899"/>
                      </a:lnTo>
                      <a:lnTo>
                        <a:pt x="343" y="2874"/>
                      </a:lnTo>
                      <a:lnTo>
                        <a:pt x="310" y="2874"/>
                      </a:lnTo>
                      <a:lnTo>
                        <a:pt x="310" y="2840"/>
                      </a:lnTo>
                      <a:lnTo>
                        <a:pt x="402" y="2840"/>
                      </a:lnTo>
                      <a:lnTo>
                        <a:pt x="402" y="2806"/>
                      </a:lnTo>
                      <a:lnTo>
                        <a:pt x="369" y="2806"/>
                      </a:lnTo>
                      <a:lnTo>
                        <a:pt x="369" y="2773"/>
                      </a:lnTo>
                      <a:lnTo>
                        <a:pt x="494" y="2773"/>
                      </a:lnTo>
                      <a:lnTo>
                        <a:pt x="494" y="2747"/>
                      </a:lnTo>
                      <a:lnTo>
                        <a:pt x="427" y="2747"/>
                      </a:lnTo>
                      <a:lnTo>
                        <a:pt x="427" y="2714"/>
                      </a:lnTo>
                      <a:lnTo>
                        <a:pt x="553" y="2714"/>
                      </a:lnTo>
                      <a:lnTo>
                        <a:pt x="553" y="2680"/>
                      </a:lnTo>
                      <a:lnTo>
                        <a:pt x="494" y="2680"/>
                      </a:lnTo>
                      <a:lnTo>
                        <a:pt x="494" y="2646"/>
                      </a:lnTo>
                      <a:lnTo>
                        <a:pt x="553" y="2646"/>
                      </a:lnTo>
                      <a:lnTo>
                        <a:pt x="553" y="2621"/>
                      </a:lnTo>
                      <a:lnTo>
                        <a:pt x="519" y="2621"/>
                      </a:lnTo>
                      <a:lnTo>
                        <a:pt x="519" y="2596"/>
                      </a:lnTo>
                      <a:lnTo>
                        <a:pt x="620" y="2596"/>
                      </a:lnTo>
                      <a:lnTo>
                        <a:pt x="620" y="2562"/>
                      </a:lnTo>
                      <a:lnTo>
                        <a:pt x="586" y="2562"/>
                      </a:lnTo>
                      <a:lnTo>
                        <a:pt x="586" y="2528"/>
                      </a:lnTo>
                      <a:lnTo>
                        <a:pt x="737" y="2528"/>
                      </a:lnTo>
                      <a:lnTo>
                        <a:pt x="737" y="2495"/>
                      </a:lnTo>
                      <a:lnTo>
                        <a:pt x="703" y="2495"/>
                      </a:lnTo>
                      <a:lnTo>
                        <a:pt x="703" y="2469"/>
                      </a:lnTo>
                      <a:lnTo>
                        <a:pt x="795" y="2469"/>
                      </a:lnTo>
                      <a:lnTo>
                        <a:pt x="795" y="2436"/>
                      </a:lnTo>
                      <a:lnTo>
                        <a:pt x="770" y="2436"/>
                      </a:lnTo>
                      <a:lnTo>
                        <a:pt x="770" y="2402"/>
                      </a:lnTo>
                      <a:lnTo>
                        <a:pt x="921" y="2402"/>
                      </a:lnTo>
                      <a:lnTo>
                        <a:pt x="921" y="2368"/>
                      </a:lnTo>
                      <a:lnTo>
                        <a:pt x="862" y="2368"/>
                      </a:lnTo>
                      <a:lnTo>
                        <a:pt x="862" y="2343"/>
                      </a:lnTo>
                      <a:lnTo>
                        <a:pt x="979" y="2343"/>
                      </a:lnTo>
                      <a:lnTo>
                        <a:pt x="979" y="2318"/>
                      </a:lnTo>
                      <a:lnTo>
                        <a:pt x="921" y="2318"/>
                      </a:lnTo>
                      <a:lnTo>
                        <a:pt x="921" y="2284"/>
                      </a:lnTo>
                      <a:lnTo>
                        <a:pt x="1046" y="2284"/>
                      </a:lnTo>
                      <a:lnTo>
                        <a:pt x="1046" y="2250"/>
                      </a:lnTo>
                      <a:lnTo>
                        <a:pt x="979" y="2250"/>
                      </a:lnTo>
                      <a:lnTo>
                        <a:pt x="979" y="2225"/>
                      </a:lnTo>
                      <a:lnTo>
                        <a:pt x="1105" y="2225"/>
                      </a:lnTo>
                      <a:lnTo>
                        <a:pt x="1105" y="2191"/>
                      </a:lnTo>
                      <a:lnTo>
                        <a:pt x="1046" y="2191"/>
                      </a:lnTo>
                      <a:lnTo>
                        <a:pt x="1046" y="2158"/>
                      </a:lnTo>
                      <a:lnTo>
                        <a:pt x="1172" y="2158"/>
                      </a:lnTo>
                      <a:lnTo>
                        <a:pt x="1172" y="2124"/>
                      </a:lnTo>
                      <a:lnTo>
                        <a:pt x="1138" y="2124"/>
                      </a:lnTo>
                      <a:lnTo>
                        <a:pt x="1138" y="2099"/>
                      </a:lnTo>
                      <a:lnTo>
                        <a:pt x="1222" y="2099"/>
                      </a:lnTo>
                      <a:lnTo>
                        <a:pt x="1222" y="2040"/>
                      </a:lnTo>
                      <a:lnTo>
                        <a:pt x="1289" y="2040"/>
                      </a:lnTo>
                      <a:lnTo>
                        <a:pt x="1289" y="1972"/>
                      </a:lnTo>
                      <a:lnTo>
                        <a:pt x="1347" y="1972"/>
                      </a:lnTo>
                      <a:lnTo>
                        <a:pt x="1347" y="1913"/>
                      </a:lnTo>
                      <a:lnTo>
                        <a:pt x="1414" y="1913"/>
                      </a:lnTo>
                      <a:lnTo>
                        <a:pt x="1414" y="1880"/>
                      </a:lnTo>
                      <a:lnTo>
                        <a:pt x="1381" y="1880"/>
                      </a:lnTo>
                      <a:lnTo>
                        <a:pt x="1381" y="1846"/>
                      </a:lnTo>
                      <a:lnTo>
                        <a:pt x="1598" y="1846"/>
                      </a:lnTo>
                      <a:lnTo>
                        <a:pt x="1598" y="1821"/>
                      </a:lnTo>
                      <a:lnTo>
                        <a:pt x="1532" y="1821"/>
                      </a:lnTo>
                      <a:lnTo>
                        <a:pt x="1532" y="1795"/>
                      </a:lnTo>
                      <a:lnTo>
                        <a:pt x="1657" y="1795"/>
                      </a:lnTo>
                      <a:lnTo>
                        <a:pt x="1657" y="1762"/>
                      </a:lnTo>
                      <a:lnTo>
                        <a:pt x="1598" y="1762"/>
                      </a:lnTo>
                      <a:lnTo>
                        <a:pt x="1598" y="1728"/>
                      </a:lnTo>
                      <a:lnTo>
                        <a:pt x="1716" y="1728"/>
                      </a:lnTo>
                      <a:lnTo>
                        <a:pt x="1716" y="1694"/>
                      </a:lnTo>
                      <a:lnTo>
                        <a:pt x="1690" y="1694"/>
                      </a:lnTo>
                      <a:lnTo>
                        <a:pt x="1690" y="1669"/>
                      </a:lnTo>
                      <a:lnTo>
                        <a:pt x="1841" y="1669"/>
                      </a:lnTo>
                      <a:lnTo>
                        <a:pt x="1841" y="1635"/>
                      </a:lnTo>
                      <a:lnTo>
                        <a:pt x="1741" y="1635"/>
                      </a:lnTo>
                      <a:lnTo>
                        <a:pt x="1741" y="1601"/>
                      </a:lnTo>
                      <a:lnTo>
                        <a:pt x="1900" y="1601"/>
                      </a:lnTo>
                      <a:lnTo>
                        <a:pt x="1900" y="1576"/>
                      </a:lnTo>
                      <a:lnTo>
                        <a:pt x="1808" y="1576"/>
                      </a:lnTo>
                      <a:lnTo>
                        <a:pt x="1808" y="1542"/>
                      </a:lnTo>
                      <a:lnTo>
                        <a:pt x="2017" y="1542"/>
                      </a:lnTo>
                      <a:lnTo>
                        <a:pt x="2017" y="1517"/>
                      </a:lnTo>
                      <a:lnTo>
                        <a:pt x="1900" y="1517"/>
                      </a:lnTo>
                      <a:lnTo>
                        <a:pt x="1900" y="1483"/>
                      </a:lnTo>
                      <a:lnTo>
                        <a:pt x="2084" y="1483"/>
                      </a:lnTo>
                      <a:lnTo>
                        <a:pt x="2084" y="1450"/>
                      </a:lnTo>
                      <a:lnTo>
                        <a:pt x="1992" y="1450"/>
                      </a:lnTo>
                      <a:lnTo>
                        <a:pt x="1992" y="1424"/>
                      </a:lnTo>
                      <a:lnTo>
                        <a:pt x="2209" y="1424"/>
                      </a:lnTo>
                      <a:lnTo>
                        <a:pt x="2209" y="1391"/>
                      </a:lnTo>
                      <a:lnTo>
                        <a:pt x="2117" y="1391"/>
                      </a:lnTo>
                      <a:lnTo>
                        <a:pt x="2117" y="1357"/>
                      </a:lnTo>
                      <a:lnTo>
                        <a:pt x="2293" y="1357"/>
                      </a:lnTo>
                      <a:lnTo>
                        <a:pt x="2293" y="1323"/>
                      </a:lnTo>
                      <a:lnTo>
                        <a:pt x="2209" y="1323"/>
                      </a:lnTo>
                      <a:lnTo>
                        <a:pt x="2209" y="1298"/>
                      </a:lnTo>
                      <a:lnTo>
                        <a:pt x="2393" y="1298"/>
                      </a:lnTo>
                      <a:lnTo>
                        <a:pt x="2393" y="1273"/>
                      </a:lnTo>
                      <a:lnTo>
                        <a:pt x="2268" y="1273"/>
                      </a:lnTo>
                      <a:lnTo>
                        <a:pt x="2268" y="1239"/>
                      </a:lnTo>
                      <a:lnTo>
                        <a:pt x="2452" y="1239"/>
                      </a:lnTo>
                      <a:lnTo>
                        <a:pt x="2452" y="1205"/>
                      </a:lnTo>
                      <a:lnTo>
                        <a:pt x="2326" y="1205"/>
                      </a:lnTo>
                      <a:lnTo>
                        <a:pt x="2326" y="1172"/>
                      </a:lnTo>
                      <a:lnTo>
                        <a:pt x="2519" y="1172"/>
                      </a:lnTo>
                      <a:lnTo>
                        <a:pt x="2519" y="1146"/>
                      </a:lnTo>
                      <a:lnTo>
                        <a:pt x="2418" y="1146"/>
                      </a:lnTo>
                      <a:lnTo>
                        <a:pt x="2418" y="1113"/>
                      </a:lnTo>
                      <a:lnTo>
                        <a:pt x="2636" y="1113"/>
                      </a:lnTo>
                      <a:lnTo>
                        <a:pt x="2636" y="1079"/>
                      </a:lnTo>
                      <a:lnTo>
                        <a:pt x="2519" y="1079"/>
                      </a:lnTo>
                      <a:lnTo>
                        <a:pt x="2519" y="1045"/>
                      </a:lnTo>
                      <a:lnTo>
                        <a:pt x="2820" y="1045"/>
                      </a:lnTo>
                      <a:lnTo>
                        <a:pt x="2820" y="1020"/>
                      </a:lnTo>
                      <a:lnTo>
                        <a:pt x="2695" y="1020"/>
                      </a:lnTo>
                      <a:lnTo>
                        <a:pt x="2695" y="995"/>
                      </a:lnTo>
                      <a:lnTo>
                        <a:pt x="2879" y="995"/>
                      </a:lnTo>
                      <a:lnTo>
                        <a:pt x="2879" y="961"/>
                      </a:lnTo>
                      <a:lnTo>
                        <a:pt x="2795" y="961"/>
                      </a:lnTo>
                      <a:lnTo>
                        <a:pt x="2795" y="927"/>
                      </a:lnTo>
                      <a:lnTo>
                        <a:pt x="3004" y="927"/>
                      </a:lnTo>
                      <a:lnTo>
                        <a:pt x="3004" y="894"/>
                      </a:lnTo>
                      <a:lnTo>
                        <a:pt x="2937" y="894"/>
                      </a:lnTo>
                      <a:lnTo>
                        <a:pt x="2937" y="868"/>
                      </a:lnTo>
                      <a:lnTo>
                        <a:pt x="2979" y="868"/>
                      </a:lnTo>
                      <a:lnTo>
                        <a:pt x="2971" y="860"/>
                      </a:lnTo>
                      <a:lnTo>
                        <a:pt x="3063" y="750"/>
                      </a:lnTo>
                      <a:lnTo>
                        <a:pt x="3163" y="666"/>
                      </a:lnTo>
                      <a:lnTo>
                        <a:pt x="3263" y="599"/>
                      </a:lnTo>
                      <a:lnTo>
                        <a:pt x="3372" y="548"/>
                      </a:lnTo>
                      <a:lnTo>
                        <a:pt x="3606" y="455"/>
                      </a:lnTo>
                      <a:lnTo>
                        <a:pt x="3866" y="354"/>
                      </a:lnTo>
                      <a:lnTo>
                        <a:pt x="4067" y="245"/>
                      </a:lnTo>
                      <a:lnTo>
                        <a:pt x="4234" y="135"/>
                      </a:lnTo>
                      <a:lnTo>
                        <a:pt x="4326" y="85"/>
                      </a:lnTo>
                      <a:lnTo>
                        <a:pt x="4410" y="43"/>
                      </a:lnTo>
                      <a:lnTo>
                        <a:pt x="4510" y="17"/>
                      </a:lnTo>
                      <a:lnTo>
                        <a:pt x="4627" y="9"/>
                      </a:lnTo>
                      <a:lnTo>
                        <a:pt x="4627" y="0"/>
                      </a:lnTo>
                      <a:lnTo>
                        <a:pt x="5138" y="0"/>
                      </a:lnTo>
                      <a:lnTo>
                        <a:pt x="5138" y="1273"/>
                      </a:lnTo>
                      <a:lnTo>
                        <a:pt x="5138" y="1492"/>
                      </a:lnTo>
                      <a:lnTo>
                        <a:pt x="5012" y="1517"/>
                      </a:lnTo>
                      <a:lnTo>
                        <a:pt x="4903" y="1534"/>
                      </a:lnTo>
                      <a:lnTo>
                        <a:pt x="4694" y="1559"/>
                      </a:lnTo>
                      <a:lnTo>
                        <a:pt x="4477" y="1576"/>
                      </a:lnTo>
                      <a:lnTo>
                        <a:pt x="4242" y="1618"/>
                      </a:lnTo>
                      <a:lnTo>
                        <a:pt x="4150" y="1660"/>
                      </a:lnTo>
                      <a:lnTo>
                        <a:pt x="4083" y="1719"/>
                      </a:lnTo>
                      <a:lnTo>
                        <a:pt x="4033" y="1804"/>
                      </a:lnTo>
                      <a:lnTo>
                        <a:pt x="3983" y="1896"/>
                      </a:lnTo>
                      <a:lnTo>
                        <a:pt x="3950" y="1955"/>
                      </a:lnTo>
                      <a:lnTo>
                        <a:pt x="3899" y="1997"/>
                      </a:lnTo>
                      <a:lnTo>
                        <a:pt x="3849" y="2023"/>
                      </a:lnTo>
                      <a:lnTo>
                        <a:pt x="3791" y="2048"/>
                      </a:lnTo>
                      <a:lnTo>
                        <a:pt x="3657" y="2065"/>
                      </a:lnTo>
                      <a:lnTo>
                        <a:pt x="3514" y="2065"/>
                      </a:lnTo>
                      <a:lnTo>
                        <a:pt x="3448" y="2073"/>
                      </a:lnTo>
                      <a:lnTo>
                        <a:pt x="3389" y="2099"/>
                      </a:lnTo>
                      <a:lnTo>
                        <a:pt x="3330" y="2124"/>
                      </a:lnTo>
                      <a:lnTo>
                        <a:pt x="3272" y="2132"/>
                      </a:lnTo>
                      <a:lnTo>
                        <a:pt x="3121" y="2149"/>
                      </a:lnTo>
                      <a:lnTo>
                        <a:pt x="3012" y="2191"/>
                      </a:lnTo>
                      <a:lnTo>
                        <a:pt x="2795" y="2309"/>
                      </a:lnTo>
                      <a:lnTo>
                        <a:pt x="2594" y="2410"/>
                      </a:lnTo>
                      <a:lnTo>
                        <a:pt x="2360" y="2528"/>
                      </a:lnTo>
                      <a:lnTo>
                        <a:pt x="2117" y="2613"/>
                      </a:lnTo>
                      <a:lnTo>
                        <a:pt x="1665" y="2806"/>
                      </a:lnTo>
                      <a:lnTo>
                        <a:pt x="1414" y="2891"/>
                      </a:lnTo>
                      <a:lnTo>
                        <a:pt x="1205" y="2950"/>
                      </a:lnTo>
                      <a:lnTo>
                        <a:pt x="1013" y="3000"/>
                      </a:lnTo>
                      <a:lnTo>
                        <a:pt x="795" y="3076"/>
                      </a:lnTo>
                      <a:lnTo>
                        <a:pt x="795" y="3085"/>
                      </a:lnTo>
                      <a:lnTo>
                        <a:pt x="770" y="3085"/>
                      </a:lnTo>
                      <a:lnTo>
                        <a:pt x="737" y="3101"/>
                      </a:lnTo>
                      <a:lnTo>
                        <a:pt x="737" y="3118"/>
                      </a:lnTo>
                      <a:lnTo>
                        <a:pt x="703" y="3118"/>
                      </a:lnTo>
                      <a:lnTo>
                        <a:pt x="703" y="3110"/>
                      </a:lnTo>
                      <a:lnTo>
                        <a:pt x="586" y="3169"/>
                      </a:lnTo>
                      <a:lnTo>
                        <a:pt x="494" y="3169"/>
                      </a:lnTo>
                      <a:lnTo>
                        <a:pt x="461" y="3169"/>
                      </a:lnTo>
                      <a:lnTo>
                        <a:pt x="461" y="3152"/>
                      </a:lnTo>
                      <a:lnTo>
                        <a:pt x="427" y="3152"/>
                      </a:lnTo>
                      <a:lnTo>
                        <a:pt x="427" y="3236"/>
                      </a:lnTo>
                      <a:lnTo>
                        <a:pt x="402" y="3236"/>
                      </a:lnTo>
                      <a:lnTo>
                        <a:pt x="402" y="3202"/>
                      </a:lnTo>
                      <a:lnTo>
                        <a:pt x="369" y="3202"/>
                      </a:lnTo>
                      <a:lnTo>
                        <a:pt x="369" y="3270"/>
                      </a:lnTo>
                      <a:lnTo>
                        <a:pt x="343" y="3270"/>
                      </a:lnTo>
                      <a:lnTo>
                        <a:pt x="343" y="3236"/>
                      </a:lnTo>
                      <a:lnTo>
                        <a:pt x="310" y="3236"/>
                      </a:lnTo>
                      <a:lnTo>
                        <a:pt x="310" y="3270"/>
                      </a:lnTo>
                      <a:lnTo>
                        <a:pt x="276" y="3270"/>
                      </a:lnTo>
                      <a:lnTo>
                        <a:pt x="276" y="3236"/>
                      </a:lnTo>
                      <a:lnTo>
                        <a:pt x="251" y="3236"/>
                      </a:lnTo>
                      <a:lnTo>
                        <a:pt x="251" y="3295"/>
                      </a:lnTo>
                      <a:lnTo>
                        <a:pt x="218" y="3295"/>
                      </a:lnTo>
                      <a:lnTo>
                        <a:pt x="218" y="3270"/>
                      </a:lnTo>
                      <a:lnTo>
                        <a:pt x="184" y="3270"/>
                      </a:lnTo>
                      <a:lnTo>
                        <a:pt x="184" y="3329"/>
                      </a:lnTo>
                      <a:lnTo>
                        <a:pt x="151" y="3329"/>
                      </a:lnTo>
                      <a:lnTo>
                        <a:pt x="151" y="3295"/>
                      </a:lnTo>
                      <a:lnTo>
                        <a:pt x="126" y="3295"/>
                      </a:lnTo>
                      <a:lnTo>
                        <a:pt x="126" y="3363"/>
                      </a:lnTo>
                      <a:lnTo>
                        <a:pt x="101" y="3363"/>
                      </a:lnTo>
                      <a:lnTo>
                        <a:pt x="101" y="3329"/>
                      </a:lnTo>
                      <a:lnTo>
                        <a:pt x="67" y="3329"/>
                      </a:lnTo>
                      <a:lnTo>
                        <a:pt x="67" y="3363"/>
                      </a:lnTo>
                      <a:lnTo>
                        <a:pt x="34" y="3363"/>
                      </a:lnTo>
                      <a:lnTo>
                        <a:pt x="34" y="3329"/>
                      </a:lnTo>
                      <a:lnTo>
                        <a:pt x="0" y="332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B5F4AA">
                        <a:gamma/>
                        <a:shade val="46275"/>
                        <a:invGamma/>
                      </a:srgbClr>
                    </a:gs>
                    <a:gs pos="100000">
                      <a:srgbClr val="B5F4AA"/>
                    </a:gs>
                  </a:gsLst>
                  <a:path path="rect">
                    <a:fillToRect l="50000" t="50000" r="50000" b="50000"/>
                  </a:path>
                </a:gradFill>
                <a:ln w="12700">
                  <a:solidFill>
                    <a:srgbClr val="F9BDA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/>
                  </a:endParaRPr>
                </a:p>
              </p:txBody>
            </p:sp>
            <p:sp>
              <p:nvSpPr>
                <p:cNvPr id="529414" name="Freeform 6"/>
                <p:cNvSpPr>
                  <a:spLocks noChangeAspect="1"/>
                </p:cNvSpPr>
                <p:nvPr/>
              </p:nvSpPr>
              <p:spPr bwMode="auto">
                <a:xfrm>
                  <a:off x="476" y="281"/>
                  <a:ext cx="4846" cy="3338"/>
                </a:xfrm>
                <a:custGeom>
                  <a:avLst/>
                  <a:gdLst>
                    <a:gd name="T0" fmla="*/ 93 w 4801"/>
                    <a:gd name="T1" fmla="*/ 3285 h 3286"/>
                    <a:gd name="T2" fmla="*/ 211 w 4801"/>
                    <a:gd name="T3" fmla="*/ 3192 h 3286"/>
                    <a:gd name="T4" fmla="*/ 305 w 4801"/>
                    <a:gd name="T5" fmla="*/ 3161 h 3286"/>
                    <a:gd name="T6" fmla="*/ 423 w 4801"/>
                    <a:gd name="T7" fmla="*/ 3161 h 3286"/>
                    <a:gd name="T8" fmla="*/ 516 w 4801"/>
                    <a:gd name="T9" fmla="*/ 3067 h 3286"/>
                    <a:gd name="T10" fmla="*/ 665 w 4801"/>
                    <a:gd name="T11" fmla="*/ 3011 h 3286"/>
                    <a:gd name="T12" fmla="*/ 696 w 4801"/>
                    <a:gd name="T13" fmla="*/ 2887 h 3286"/>
                    <a:gd name="T14" fmla="*/ 1001 w 4801"/>
                    <a:gd name="T15" fmla="*/ 2769 h 3286"/>
                    <a:gd name="T16" fmla="*/ 1063 w 4801"/>
                    <a:gd name="T17" fmla="*/ 2644 h 3286"/>
                    <a:gd name="T18" fmla="*/ 1275 w 4801"/>
                    <a:gd name="T19" fmla="*/ 2526 h 3286"/>
                    <a:gd name="T20" fmla="*/ 1455 w 4801"/>
                    <a:gd name="T21" fmla="*/ 2433 h 3286"/>
                    <a:gd name="T22" fmla="*/ 1673 w 4801"/>
                    <a:gd name="T23" fmla="*/ 2277 h 3286"/>
                    <a:gd name="T24" fmla="*/ 1946 w 4801"/>
                    <a:gd name="T25" fmla="*/ 2190 h 3286"/>
                    <a:gd name="T26" fmla="*/ 1971 w 4801"/>
                    <a:gd name="T27" fmla="*/ 2066 h 3286"/>
                    <a:gd name="T28" fmla="*/ 2189 w 4801"/>
                    <a:gd name="T29" fmla="*/ 1978 h 3286"/>
                    <a:gd name="T30" fmla="*/ 2431 w 4801"/>
                    <a:gd name="T31" fmla="*/ 1854 h 3286"/>
                    <a:gd name="T32" fmla="*/ 2642 w 4801"/>
                    <a:gd name="T33" fmla="*/ 1736 h 3286"/>
                    <a:gd name="T34" fmla="*/ 2736 w 4801"/>
                    <a:gd name="T35" fmla="*/ 1580 h 3286"/>
                    <a:gd name="T36" fmla="*/ 2885 w 4801"/>
                    <a:gd name="T37" fmla="*/ 1487 h 3286"/>
                    <a:gd name="T38" fmla="*/ 2978 w 4801"/>
                    <a:gd name="T39" fmla="*/ 1338 h 3286"/>
                    <a:gd name="T40" fmla="*/ 3190 w 4801"/>
                    <a:gd name="T41" fmla="*/ 1244 h 3286"/>
                    <a:gd name="T42" fmla="*/ 3370 w 4801"/>
                    <a:gd name="T43" fmla="*/ 1095 h 3286"/>
                    <a:gd name="T44" fmla="*/ 3612 w 4801"/>
                    <a:gd name="T45" fmla="*/ 1002 h 3286"/>
                    <a:gd name="T46" fmla="*/ 3799 w 4801"/>
                    <a:gd name="T47" fmla="*/ 883 h 3286"/>
                    <a:gd name="T48" fmla="*/ 4128 w 4801"/>
                    <a:gd name="T49" fmla="*/ 759 h 3286"/>
                    <a:gd name="T50" fmla="*/ 4340 w 4801"/>
                    <a:gd name="T51" fmla="*/ 610 h 3286"/>
                    <a:gd name="T52" fmla="*/ 4464 w 4801"/>
                    <a:gd name="T53" fmla="*/ 516 h 3286"/>
                    <a:gd name="T54" fmla="*/ 4613 w 4801"/>
                    <a:gd name="T55" fmla="*/ 367 h 3286"/>
                    <a:gd name="T56" fmla="*/ 4800 w 4801"/>
                    <a:gd name="T57" fmla="*/ 243 h 3286"/>
                    <a:gd name="T58" fmla="*/ 4707 w 4801"/>
                    <a:gd name="T59" fmla="*/ 93 h 3286"/>
                    <a:gd name="T60" fmla="*/ 4589 w 4801"/>
                    <a:gd name="T61" fmla="*/ 93 h 3286"/>
                    <a:gd name="T62" fmla="*/ 4464 w 4801"/>
                    <a:gd name="T63" fmla="*/ 180 h 3286"/>
                    <a:gd name="T64" fmla="*/ 4222 w 4801"/>
                    <a:gd name="T65" fmla="*/ 305 h 3286"/>
                    <a:gd name="T66" fmla="*/ 4160 w 4801"/>
                    <a:gd name="T67" fmla="*/ 398 h 3286"/>
                    <a:gd name="T68" fmla="*/ 3979 w 4801"/>
                    <a:gd name="T69" fmla="*/ 516 h 3286"/>
                    <a:gd name="T70" fmla="*/ 3550 w 4801"/>
                    <a:gd name="T71" fmla="*/ 610 h 3286"/>
                    <a:gd name="T72" fmla="*/ 3308 w 4801"/>
                    <a:gd name="T73" fmla="*/ 728 h 3286"/>
                    <a:gd name="T74" fmla="*/ 2947 w 4801"/>
                    <a:gd name="T75" fmla="*/ 821 h 3286"/>
                    <a:gd name="T76" fmla="*/ 2761 w 4801"/>
                    <a:gd name="T77" fmla="*/ 946 h 3286"/>
                    <a:gd name="T78" fmla="*/ 2518 w 4801"/>
                    <a:gd name="T79" fmla="*/ 1033 h 3286"/>
                    <a:gd name="T80" fmla="*/ 2338 w 4801"/>
                    <a:gd name="T81" fmla="*/ 1157 h 3286"/>
                    <a:gd name="T82" fmla="*/ 2307 w 4801"/>
                    <a:gd name="T83" fmla="*/ 1275 h 3286"/>
                    <a:gd name="T84" fmla="*/ 2064 w 4801"/>
                    <a:gd name="T85" fmla="*/ 1400 h 3286"/>
                    <a:gd name="T86" fmla="*/ 1884 w 4801"/>
                    <a:gd name="T87" fmla="*/ 1580 h 3286"/>
                    <a:gd name="T88" fmla="*/ 1610 w 4801"/>
                    <a:gd name="T89" fmla="*/ 1674 h 3286"/>
                    <a:gd name="T90" fmla="*/ 1399 w 4801"/>
                    <a:gd name="T91" fmla="*/ 1854 h 3286"/>
                    <a:gd name="T92" fmla="*/ 1212 w 4801"/>
                    <a:gd name="T93" fmla="*/ 2066 h 3286"/>
                    <a:gd name="T94" fmla="*/ 1063 w 4801"/>
                    <a:gd name="T95" fmla="*/ 2159 h 3286"/>
                    <a:gd name="T96" fmla="*/ 883 w 4801"/>
                    <a:gd name="T97" fmla="*/ 2277 h 3286"/>
                    <a:gd name="T98" fmla="*/ 727 w 4801"/>
                    <a:gd name="T99" fmla="*/ 2402 h 3286"/>
                    <a:gd name="T100" fmla="*/ 516 w 4801"/>
                    <a:gd name="T101" fmla="*/ 2551 h 3286"/>
                    <a:gd name="T102" fmla="*/ 423 w 4801"/>
                    <a:gd name="T103" fmla="*/ 2644 h 3286"/>
                    <a:gd name="T104" fmla="*/ 392 w 4801"/>
                    <a:gd name="T105" fmla="*/ 2769 h 3286"/>
                    <a:gd name="T106" fmla="*/ 149 w 4801"/>
                    <a:gd name="T107" fmla="*/ 2887 h 3286"/>
                    <a:gd name="T108" fmla="*/ 118 w 4801"/>
                    <a:gd name="T109" fmla="*/ 3042 h 3286"/>
                    <a:gd name="T110" fmla="*/ 0 w 4801"/>
                    <a:gd name="T111" fmla="*/ 3254 h 3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801" h="3286">
                      <a:moveTo>
                        <a:pt x="0" y="3254"/>
                      </a:moveTo>
                      <a:lnTo>
                        <a:pt x="31" y="3254"/>
                      </a:lnTo>
                      <a:lnTo>
                        <a:pt x="31" y="3285"/>
                      </a:lnTo>
                      <a:lnTo>
                        <a:pt x="62" y="3285"/>
                      </a:lnTo>
                      <a:lnTo>
                        <a:pt x="62" y="3254"/>
                      </a:lnTo>
                      <a:lnTo>
                        <a:pt x="93" y="3254"/>
                      </a:lnTo>
                      <a:lnTo>
                        <a:pt x="93" y="3285"/>
                      </a:lnTo>
                      <a:lnTo>
                        <a:pt x="118" y="3285"/>
                      </a:lnTo>
                      <a:lnTo>
                        <a:pt x="118" y="3223"/>
                      </a:lnTo>
                      <a:lnTo>
                        <a:pt x="149" y="3223"/>
                      </a:lnTo>
                      <a:lnTo>
                        <a:pt x="149" y="3254"/>
                      </a:lnTo>
                      <a:lnTo>
                        <a:pt x="180" y="3254"/>
                      </a:lnTo>
                      <a:lnTo>
                        <a:pt x="180" y="3192"/>
                      </a:lnTo>
                      <a:lnTo>
                        <a:pt x="211" y="3192"/>
                      </a:lnTo>
                      <a:lnTo>
                        <a:pt x="211" y="3223"/>
                      </a:lnTo>
                      <a:lnTo>
                        <a:pt x="242" y="3223"/>
                      </a:lnTo>
                      <a:lnTo>
                        <a:pt x="242" y="3161"/>
                      </a:lnTo>
                      <a:lnTo>
                        <a:pt x="274" y="3161"/>
                      </a:lnTo>
                      <a:lnTo>
                        <a:pt x="274" y="3192"/>
                      </a:lnTo>
                      <a:lnTo>
                        <a:pt x="305" y="3192"/>
                      </a:lnTo>
                      <a:lnTo>
                        <a:pt x="305" y="3161"/>
                      </a:lnTo>
                      <a:lnTo>
                        <a:pt x="336" y="3161"/>
                      </a:lnTo>
                      <a:lnTo>
                        <a:pt x="336" y="3192"/>
                      </a:lnTo>
                      <a:lnTo>
                        <a:pt x="367" y="3192"/>
                      </a:lnTo>
                      <a:lnTo>
                        <a:pt x="367" y="3129"/>
                      </a:lnTo>
                      <a:lnTo>
                        <a:pt x="392" y="3129"/>
                      </a:lnTo>
                      <a:lnTo>
                        <a:pt x="392" y="3161"/>
                      </a:lnTo>
                      <a:lnTo>
                        <a:pt x="423" y="3161"/>
                      </a:lnTo>
                      <a:lnTo>
                        <a:pt x="423" y="3067"/>
                      </a:lnTo>
                      <a:lnTo>
                        <a:pt x="454" y="3067"/>
                      </a:lnTo>
                      <a:lnTo>
                        <a:pt x="454" y="3098"/>
                      </a:lnTo>
                      <a:lnTo>
                        <a:pt x="485" y="3098"/>
                      </a:lnTo>
                      <a:lnTo>
                        <a:pt x="485" y="3042"/>
                      </a:lnTo>
                      <a:lnTo>
                        <a:pt x="516" y="3042"/>
                      </a:lnTo>
                      <a:lnTo>
                        <a:pt x="516" y="3067"/>
                      </a:lnTo>
                      <a:lnTo>
                        <a:pt x="547" y="3067"/>
                      </a:lnTo>
                      <a:lnTo>
                        <a:pt x="547" y="3011"/>
                      </a:lnTo>
                      <a:lnTo>
                        <a:pt x="578" y="3011"/>
                      </a:lnTo>
                      <a:lnTo>
                        <a:pt x="578" y="3042"/>
                      </a:lnTo>
                      <a:lnTo>
                        <a:pt x="609" y="3042"/>
                      </a:lnTo>
                      <a:lnTo>
                        <a:pt x="609" y="3011"/>
                      </a:lnTo>
                      <a:lnTo>
                        <a:pt x="665" y="3011"/>
                      </a:lnTo>
                      <a:lnTo>
                        <a:pt x="665" y="2980"/>
                      </a:lnTo>
                      <a:lnTo>
                        <a:pt x="609" y="2980"/>
                      </a:lnTo>
                      <a:lnTo>
                        <a:pt x="609" y="2949"/>
                      </a:lnTo>
                      <a:lnTo>
                        <a:pt x="640" y="2949"/>
                      </a:lnTo>
                      <a:lnTo>
                        <a:pt x="640" y="2918"/>
                      </a:lnTo>
                      <a:lnTo>
                        <a:pt x="696" y="2918"/>
                      </a:lnTo>
                      <a:lnTo>
                        <a:pt x="696" y="2887"/>
                      </a:lnTo>
                      <a:lnTo>
                        <a:pt x="759" y="2887"/>
                      </a:lnTo>
                      <a:lnTo>
                        <a:pt x="759" y="2856"/>
                      </a:lnTo>
                      <a:lnTo>
                        <a:pt x="790" y="2856"/>
                      </a:lnTo>
                      <a:lnTo>
                        <a:pt x="790" y="2800"/>
                      </a:lnTo>
                      <a:lnTo>
                        <a:pt x="821" y="2800"/>
                      </a:lnTo>
                      <a:lnTo>
                        <a:pt x="821" y="2769"/>
                      </a:lnTo>
                      <a:lnTo>
                        <a:pt x="1001" y="2769"/>
                      </a:lnTo>
                      <a:lnTo>
                        <a:pt x="1001" y="2738"/>
                      </a:lnTo>
                      <a:lnTo>
                        <a:pt x="939" y="2738"/>
                      </a:lnTo>
                      <a:lnTo>
                        <a:pt x="939" y="2706"/>
                      </a:lnTo>
                      <a:lnTo>
                        <a:pt x="939" y="2675"/>
                      </a:lnTo>
                      <a:lnTo>
                        <a:pt x="1001" y="2675"/>
                      </a:lnTo>
                      <a:lnTo>
                        <a:pt x="1001" y="2644"/>
                      </a:lnTo>
                      <a:lnTo>
                        <a:pt x="1063" y="2644"/>
                      </a:lnTo>
                      <a:lnTo>
                        <a:pt x="1063" y="2613"/>
                      </a:lnTo>
                      <a:lnTo>
                        <a:pt x="1094" y="2613"/>
                      </a:lnTo>
                      <a:lnTo>
                        <a:pt x="1094" y="2582"/>
                      </a:lnTo>
                      <a:lnTo>
                        <a:pt x="1156" y="2582"/>
                      </a:lnTo>
                      <a:lnTo>
                        <a:pt x="1156" y="2551"/>
                      </a:lnTo>
                      <a:lnTo>
                        <a:pt x="1275" y="2551"/>
                      </a:lnTo>
                      <a:lnTo>
                        <a:pt x="1275" y="2526"/>
                      </a:lnTo>
                      <a:lnTo>
                        <a:pt x="1306" y="2526"/>
                      </a:lnTo>
                      <a:lnTo>
                        <a:pt x="1306" y="2495"/>
                      </a:lnTo>
                      <a:lnTo>
                        <a:pt x="1337" y="2495"/>
                      </a:lnTo>
                      <a:lnTo>
                        <a:pt x="1430" y="2495"/>
                      </a:lnTo>
                      <a:lnTo>
                        <a:pt x="1430" y="2464"/>
                      </a:lnTo>
                      <a:lnTo>
                        <a:pt x="1455" y="2464"/>
                      </a:lnTo>
                      <a:lnTo>
                        <a:pt x="1455" y="2433"/>
                      </a:lnTo>
                      <a:lnTo>
                        <a:pt x="1455" y="2402"/>
                      </a:lnTo>
                      <a:lnTo>
                        <a:pt x="1579" y="2402"/>
                      </a:lnTo>
                      <a:lnTo>
                        <a:pt x="1579" y="2339"/>
                      </a:lnTo>
                      <a:lnTo>
                        <a:pt x="1641" y="2339"/>
                      </a:lnTo>
                      <a:lnTo>
                        <a:pt x="1641" y="2308"/>
                      </a:lnTo>
                      <a:lnTo>
                        <a:pt x="1673" y="2308"/>
                      </a:lnTo>
                      <a:lnTo>
                        <a:pt x="1673" y="2277"/>
                      </a:lnTo>
                      <a:lnTo>
                        <a:pt x="1728" y="2277"/>
                      </a:lnTo>
                      <a:lnTo>
                        <a:pt x="1728" y="2252"/>
                      </a:lnTo>
                      <a:lnTo>
                        <a:pt x="1791" y="2252"/>
                      </a:lnTo>
                      <a:lnTo>
                        <a:pt x="1791" y="2221"/>
                      </a:lnTo>
                      <a:lnTo>
                        <a:pt x="1971" y="2221"/>
                      </a:lnTo>
                      <a:lnTo>
                        <a:pt x="1971" y="2190"/>
                      </a:lnTo>
                      <a:lnTo>
                        <a:pt x="1946" y="2190"/>
                      </a:lnTo>
                      <a:lnTo>
                        <a:pt x="1946" y="2159"/>
                      </a:lnTo>
                      <a:lnTo>
                        <a:pt x="1915" y="2159"/>
                      </a:lnTo>
                      <a:lnTo>
                        <a:pt x="1915" y="2128"/>
                      </a:lnTo>
                      <a:lnTo>
                        <a:pt x="1946" y="2128"/>
                      </a:lnTo>
                      <a:lnTo>
                        <a:pt x="1946" y="2097"/>
                      </a:lnTo>
                      <a:lnTo>
                        <a:pt x="1971" y="2097"/>
                      </a:lnTo>
                      <a:lnTo>
                        <a:pt x="1971" y="2066"/>
                      </a:lnTo>
                      <a:lnTo>
                        <a:pt x="2033" y="2066"/>
                      </a:lnTo>
                      <a:lnTo>
                        <a:pt x="2033" y="2034"/>
                      </a:lnTo>
                      <a:lnTo>
                        <a:pt x="2095" y="2034"/>
                      </a:lnTo>
                      <a:lnTo>
                        <a:pt x="2095" y="2003"/>
                      </a:lnTo>
                      <a:lnTo>
                        <a:pt x="2126" y="2003"/>
                      </a:lnTo>
                      <a:lnTo>
                        <a:pt x="2126" y="1978"/>
                      </a:lnTo>
                      <a:lnTo>
                        <a:pt x="2189" y="1978"/>
                      </a:lnTo>
                      <a:lnTo>
                        <a:pt x="2189" y="1947"/>
                      </a:lnTo>
                      <a:lnTo>
                        <a:pt x="2245" y="1947"/>
                      </a:lnTo>
                      <a:lnTo>
                        <a:pt x="2245" y="1916"/>
                      </a:lnTo>
                      <a:lnTo>
                        <a:pt x="2338" y="1916"/>
                      </a:lnTo>
                      <a:lnTo>
                        <a:pt x="2338" y="1885"/>
                      </a:lnTo>
                      <a:lnTo>
                        <a:pt x="2431" y="1885"/>
                      </a:lnTo>
                      <a:lnTo>
                        <a:pt x="2431" y="1854"/>
                      </a:lnTo>
                      <a:lnTo>
                        <a:pt x="2487" y="1854"/>
                      </a:lnTo>
                      <a:lnTo>
                        <a:pt x="2487" y="1792"/>
                      </a:lnTo>
                      <a:lnTo>
                        <a:pt x="2518" y="1792"/>
                      </a:lnTo>
                      <a:lnTo>
                        <a:pt x="2518" y="1761"/>
                      </a:lnTo>
                      <a:lnTo>
                        <a:pt x="2549" y="1761"/>
                      </a:lnTo>
                      <a:lnTo>
                        <a:pt x="2549" y="1736"/>
                      </a:lnTo>
                      <a:lnTo>
                        <a:pt x="2642" y="1736"/>
                      </a:lnTo>
                      <a:lnTo>
                        <a:pt x="2642" y="1705"/>
                      </a:lnTo>
                      <a:lnTo>
                        <a:pt x="2705" y="1705"/>
                      </a:lnTo>
                      <a:lnTo>
                        <a:pt x="2705" y="1674"/>
                      </a:lnTo>
                      <a:lnTo>
                        <a:pt x="2761" y="1674"/>
                      </a:lnTo>
                      <a:lnTo>
                        <a:pt x="2761" y="1611"/>
                      </a:lnTo>
                      <a:lnTo>
                        <a:pt x="2736" y="1611"/>
                      </a:lnTo>
                      <a:lnTo>
                        <a:pt x="2736" y="1580"/>
                      </a:lnTo>
                      <a:lnTo>
                        <a:pt x="2792" y="1580"/>
                      </a:lnTo>
                      <a:lnTo>
                        <a:pt x="2792" y="1549"/>
                      </a:lnTo>
                      <a:lnTo>
                        <a:pt x="2823" y="1549"/>
                      </a:lnTo>
                      <a:lnTo>
                        <a:pt x="2823" y="1518"/>
                      </a:lnTo>
                      <a:lnTo>
                        <a:pt x="2854" y="1518"/>
                      </a:lnTo>
                      <a:lnTo>
                        <a:pt x="2854" y="1487"/>
                      </a:lnTo>
                      <a:lnTo>
                        <a:pt x="2885" y="1487"/>
                      </a:lnTo>
                      <a:lnTo>
                        <a:pt x="2885" y="1462"/>
                      </a:lnTo>
                      <a:lnTo>
                        <a:pt x="2916" y="1462"/>
                      </a:lnTo>
                      <a:lnTo>
                        <a:pt x="2916" y="1431"/>
                      </a:lnTo>
                      <a:lnTo>
                        <a:pt x="2947" y="1431"/>
                      </a:lnTo>
                      <a:lnTo>
                        <a:pt x="2947" y="1400"/>
                      </a:lnTo>
                      <a:lnTo>
                        <a:pt x="2978" y="1400"/>
                      </a:lnTo>
                      <a:lnTo>
                        <a:pt x="2978" y="1338"/>
                      </a:lnTo>
                      <a:lnTo>
                        <a:pt x="3034" y="1338"/>
                      </a:lnTo>
                      <a:lnTo>
                        <a:pt x="3034" y="1307"/>
                      </a:lnTo>
                      <a:lnTo>
                        <a:pt x="3065" y="1307"/>
                      </a:lnTo>
                      <a:lnTo>
                        <a:pt x="3065" y="1275"/>
                      </a:lnTo>
                      <a:lnTo>
                        <a:pt x="3127" y="1275"/>
                      </a:lnTo>
                      <a:lnTo>
                        <a:pt x="3127" y="1244"/>
                      </a:lnTo>
                      <a:lnTo>
                        <a:pt x="3190" y="1244"/>
                      </a:lnTo>
                      <a:lnTo>
                        <a:pt x="3190" y="1213"/>
                      </a:lnTo>
                      <a:lnTo>
                        <a:pt x="3277" y="1213"/>
                      </a:lnTo>
                      <a:lnTo>
                        <a:pt x="3277" y="1188"/>
                      </a:lnTo>
                      <a:lnTo>
                        <a:pt x="3339" y="1188"/>
                      </a:lnTo>
                      <a:lnTo>
                        <a:pt x="3339" y="1126"/>
                      </a:lnTo>
                      <a:lnTo>
                        <a:pt x="3370" y="1126"/>
                      </a:lnTo>
                      <a:lnTo>
                        <a:pt x="3370" y="1095"/>
                      </a:lnTo>
                      <a:lnTo>
                        <a:pt x="3463" y="1095"/>
                      </a:lnTo>
                      <a:lnTo>
                        <a:pt x="3463" y="1064"/>
                      </a:lnTo>
                      <a:lnTo>
                        <a:pt x="3494" y="1064"/>
                      </a:lnTo>
                      <a:lnTo>
                        <a:pt x="3494" y="1033"/>
                      </a:lnTo>
                      <a:lnTo>
                        <a:pt x="3581" y="1033"/>
                      </a:lnTo>
                      <a:lnTo>
                        <a:pt x="3581" y="1002"/>
                      </a:lnTo>
                      <a:lnTo>
                        <a:pt x="3612" y="1002"/>
                      </a:lnTo>
                      <a:lnTo>
                        <a:pt x="3612" y="971"/>
                      </a:lnTo>
                      <a:lnTo>
                        <a:pt x="3675" y="971"/>
                      </a:lnTo>
                      <a:lnTo>
                        <a:pt x="3675" y="946"/>
                      </a:lnTo>
                      <a:lnTo>
                        <a:pt x="3737" y="946"/>
                      </a:lnTo>
                      <a:lnTo>
                        <a:pt x="3737" y="915"/>
                      </a:lnTo>
                      <a:lnTo>
                        <a:pt x="3799" y="915"/>
                      </a:lnTo>
                      <a:lnTo>
                        <a:pt x="3799" y="883"/>
                      </a:lnTo>
                      <a:lnTo>
                        <a:pt x="3855" y="883"/>
                      </a:lnTo>
                      <a:lnTo>
                        <a:pt x="3855" y="852"/>
                      </a:lnTo>
                      <a:lnTo>
                        <a:pt x="3948" y="852"/>
                      </a:lnTo>
                      <a:lnTo>
                        <a:pt x="3948" y="790"/>
                      </a:lnTo>
                      <a:lnTo>
                        <a:pt x="4010" y="790"/>
                      </a:lnTo>
                      <a:lnTo>
                        <a:pt x="4010" y="759"/>
                      </a:lnTo>
                      <a:lnTo>
                        <a:pt x="4128" y="759"/>
                      </a:lnTo>
                      <a:lnTo>
                        <a:pt x="4128" y="728"/>
                      </a:lnTo>
                      <a:lnTo>
                        <a:pt x="4253" y="728"/>
                      </a:lnTo>
                      <a:lnTo>
                        <a:pt x="4253" y="697"/>
                      </a:lnTo>
                      <a:lnTo>
                        <a:pt x="4315" y="697"/>
                      </a:lnTo>
                      <a:lnTo>
                        <a:pt x="4315" y="641"/>
                      </a:lnTo>
                      <a:lnTo>
                        <a:pt x="4340" y="641"/>
                      </a:lnTo>
                      <a:lnTo>
                        <a:pt x="4340" y="610"/>
                      </a:lnTo>
                      <a:lnTo>
                        <a:pt x="4371" y="610"/>
                      </a:lnTo>
                      <a:lnTo>
                        <a:pt x="4371" y="579"/>
                      </a:lnTo>
                      <a:lnTo>
                        <a:pt x="4402" y="579"/>
                      </a:lnTo>
                      <a:lnTo>
                        <a:pt x="4402" y="548"/>
                      </a:lnTo>
                      <a:lnTo>
                        <a:pt x="4495" y="548"/>
                      </a:lnTo>
                      <a:lnTo>
                        <a:pt x="4495" y="516"/>
                      </a:lnTo>
                      <a:lnTo>
                        <a:pt x="4464" y="516"/>
                      </a:lnTo>
                      <a:lnTo>
                        <a:pt x="4464" y="485"/>
                      </a:lnTo>
                      <a:lnTo>
                        <a:pt x="4558" y="485"/>
                      </a:lnTo>
                      <a:lnTo>
                        <a:pt x="4558" y="429"/>
                      </a:lnTo>
                      <a:lnTo>
                        <a:pt x="4645" y="429"/>
                      </a:lnTo>
                      <a:lnTo>
                        <a:pt x="4645" y="398"/>
                      </a:lnTo>
                      <a:lnTo>
                        <a:pt x="4613" y="398"/>
                      </a:lnTo>
                      <a:lnTo>
                        <a:pt x="4613" y="367"/>
                      </a:lnTo>
                      <a:lnTo>
                        <a:pt x="4738" y="367"/>
                      </a:lnTo>
                      <a:lnTo>
                        <a:pt x="4738" y="336"/>
                      </a:lnTo>
                      <a:lnTo>
                        <a:pt x="4707" y="336"/>
                      </a:lnTo>
                      <a:lnTo>
                        <a:pt x="4707" y="305"/>
                      </a:lnTo>
                      <a:lnTo>
                        <a:pt x="4769" y="305"/>
                      </a:lnTo>
                      <a:lnTo>
                        <a:pt x="4769" y="243"/>
                      </a:lnTo>
                      <a:lnTo>
                        <a:pt x="4800" y="243"/>
                      </a:lnTo>
                      <a:lnTo>
                        <a:pt x="4800" y="212"/>
                      </a:lnTo>
                      <a:lnTo>
                        <a:pt x="4769" y="212"/>
                      </a:lnTo>
                      <a:lnTo>
                        <a:pt x="4769" y="180"/>
                      </a:lnTo>
                      <a:lnTo>
                        <a:pt x="4738" y="180"/>
                      </a:lnTo>
                      <a:lnTo>
                        <a:pt x="4738" y="156"/>
                      </a:lnTo>
                      <a:lnTo>
                        <a:pt x="4707" y="156"/>
                      </a:lnTo>
                      <a:lnTo>
                        <a:pt x="4707" y="93"/>
                      </a:lnTo>
                      <a:lnTo>
                        <a:pt x="4707" y="62"/>
                      </a:lnTo>
                      <a:lnTo>
                        <a:pt x="4707" y="0"/>
                      </a:lnTo>
                      <a:lnTo>
                        <a:pt x="4676" y="0"/>
                      </a:lnTo>
                      <a:lnTo>
                        <a:pt x="4676" y="31"/>
                      </a:lnTo>
                      <a:lnTo>
                        <a:pt x="4676" y="62"/>
                      </a:lnTo>
                      <a:lnTo>
                        <a:pt x="4589" y="62"/>
                      </a:lnTo>
                      <a:lnTo>
                        <a:pt x="4589" y="93"/>
                      </a:lnTo>
                      <a:lnTo>
                        <a:pt x="4558" y="93"/>
                      </a:lnTo>
                      <a:lnTo>
                        <a:pt x="4558" y="124"/>
                      </a:lnTo>
                      <a:lnTo>
                        <a:pt x="4464" y="124"/>
                      </a:lnTo>
                      <a:lnTo>
                        <a:pt x="4464" y="156"/>
                      </a:lnTo>
                      <a:lnTo>
                        <a:pt x="4433" y="156"/>
                      </a:lnTo>
                      <a:lnTo>
                        <a:pt x="4433" y="180"/>
                      </a:lnTo>
                      <a:lnTo>
                        <a:pt x="4464" y="180"/>
                      </a:lnTo>
                      <a:lnTo>
                        <a:pt x="4464" y="212"/>
                      </a:lnTo>
                      <a:lnTo>
                        <a:pt x="4402" y="212"/>
                      </a:lnTo>
                      <a:lnTo>
                        <a:pt x="4402" y="243"/>
                      </a:lnTo>
                      <a:lnTo>
                        <a:pt x="4340" y="243"/>
                      </a:lnTo>
                      <a:lnTo>
                        <a:pt x="4340" y="274"/>
                      </a:lnTo>
                      <a:lnTo>
                        <a:pt x="4222" y="274"/>
                      </a:lnTo>
                      <a:lnTo>
                        <a:pt x="4222" y="305"/>
                      </a:lnTo>
                      <a:lnTo>
                        <a:pt x="4284" y="305"/>
                      </a:lnTo>
                      <a:lnTo>
                        <a:pt x="4284" y="336"/>
                      </a:lnTo>
                      <a:lnTo>
                        <a:pt x="4191" y="336"/>
                      </a:lnTo>
                      <a:lnTo>
                        <a:pt x="4191" y="367"/>
                      </a:lnTo>
                      <a:lnTo>
                        <a:pt x="4222" y="367"/>
                      </a:lnTo>
                      <a:lnTo>
                        <a:pt x="4222" y="398"/>
                      </a:lnTo>
                      <a:lnTo>
                        <a:pt x="4160" y="398"/>
                      </a:lnTo>
                      <a:lnTo>
                        <a:pt x="4160" y="429"/>
                      </a:lnTo>
                      <a:lnTo>
                        <a:pt x="4066" y="429"/>
                      </a:lnTo>
                      <a:lnTo>
                        <a:pt x="4066" y="454"/>
                      </a:lnTo>
                      <a:lnTo>
                        <a:pt x="4097" y="454"/>
                      </a:lnTo>
                      <a:lnTo>
                        <a:pt x="4097" y="485"/>
                      </a:lnTo>
                      <a:lnTo>
                        <a:pt x="3979" y="485"/>
                      </a:lnTo>
                      <a:lnTo>
                        <a:pt x="3979" y="516"/>
                      </a:lnTo>
                      <a:lnTo>
                        <a:pt x="3855" y="516"/>
                      </a:lnTo>
                      <a:lnTo>
                        <a:pt x="3855" y="548"/>
                      </a:lnTo>
                      <a:lnTo>
                        <a:pt x="3675" y="548"/>
                      </a:lnTo>
                      <a:lnTo>
                        <a:pt x="3675" y="579"/>
                      </a:lnTo>
                      <a:lnTo>
                        <a:pt x="3612" y="579"/>
                      </a:lnTo>
                      <a:lnTo>
                        <a:pt x="3612" y="610"/>
                      </a:lnTo>
                      <a:lnTo>
                        <a:pt x="3550" y="610"/>
                      </a:lnTo>
                      <a:lnTo>
                        <a:pt x="3550" y="641"/>
                      </a:lnTo>
                      <a:lnTo>
                        <a:pt x="3494" y="641"/>
                      </a:lnTo>
                      <a:lnTo>
                        <a:pt x="3494" y="672"/>
                      </a:lnTo>
                      <a:lnTo>
                        <a:pt x="3370" y="672"/>
                      </a:lnTo>
                      <a:lnTo>
                        <a:pt x="3370" y="697"/>
                      </a:lnTo>
                      <a:lnTo>
                        <a:pt x="3308" y="697"/>
                      </a:lnTo>
                      <a:lnTo>
                        <a:pt x="3308" y="728"/>
                      </a:lnTo>
                      <a:lnTo>
                        <a:pt x="3277" y="728"/>
                      </a:lnTo>
                      <a:lnTo>
                        <a:pt x="3277" y="759"/>
                      </a:lnTo>
                      <a:lnTo>
                        <a:pt x="3190" y="759"/>
                      </a:lnTo>
                      <a:lnTo>
                        <a:pt x="3190" y="790"/>
                      </a:lnTo>
                      <a:lnTo>
                        <a:pt x="3065" y="790"/>
                      </a:lnTo>
                      <a:lnTo>
                        <a:pt x="3065" y="821"/>
                      </a:lnTo>
                      <a:lnTo>
                        <a:pt x="2947" y="821"/>
                      </a:lnTo>
                      <a:lnTo>
                        <a:pt x="2947" y="852"/>
                      </a:lnTo>
                      <a:lnTo>
                        <a:pt x="2885" y="852"/>
                      </a:lnTo>
                      <a:lnTo>
                        <a:pt x="2885" y="883"/>
                      </a:lnTo>
                      <a:lnTo>
                        <a:pt x="2792" y="883"/>
                      </a:lnTo>
                      <a:lnTo>
                        <a:pt x="2792" y="915"/>
                      </a:lnTo>
                      <a:lnTo>
                        <a:pt x="2761" y="915"/>
                      </a:lnTo>
                      <a:lnTo>
                        <a:pt x="2761" y="946"/>
                      </a:lnTo>
                      <a:lnTo>
                        <a:pt x="2642" y="946"/>
                      </a:lnTo>
                      <a:lnTo>
                        <a:pt x="2642" y="971"/>
                      </a:lnTo>
                      <a:lnTo>
                        <a:pt x="2611" y="971"/>
                      </a:lnTo>
                      <a:lnTo>
                        <a:pt x="2611" y="1002"/>
                      </a:lnTo>
                      <a:lnTo>
                        <a:pt x="2549" y="1002"/>
                      </a:lnTo>
                      <a:lnTo>
                        <a:pt x="2549" y="1033"/>
                      </a:lnTo>
                      <a:lnTo>
                        <a:pt x="2518" y="1033"/>
                      </a:lnTo>
                      <a:lnTo>
                        <a:pt x="2518" y="1064"/>
                      </a:lnTo>
                      <a:lnTo>
                        <a:pt x="2462" y="1064"/>
                      </a:lnTo>
                      <a:lnTo>
                        <a:pt x="2462" y="1095"/>
                      </a:lnTo>
                      <a:lnTo>
                        <a:pt x="2462" y="1126"/>
                      </a:lnTo>
                      <a:lnTo>
                        <a:pt x="2400" y="1126"/>
                      </a:lnTo>
                      <a:lnTo>
                        <a:pt x="2400" y="1157"/>
                      </a:lnTo>
                      <a:lnTo>
                        <a:pt x="2338" y="1157"/>
                      </a:lnTo>
                      <a:lnTo>
                        <a:pt x="2338" y="1188"/>
                      </a:lnTo>
                      <a:lnTo>
                        <a:pt x="2369" y="1188"/>
                      </a:lnTo>
                      <a:lnTo>
                        <a:pt x="2369" y="1213"/>
                      </a:lnTo>
                      <a:lnTo>
                        <a:pt x="2276" y="1213"/>
                      </a:lnTo>
                      <a:lnTo>
                        <a:pt x="2276" y="1244"/>
                      </a:lnTo>
                      <a:lnTo>
                        <a:pt x="2307" y="1244"/>
                      </a:lnTo>
                      <a:lnTo>
                        <a:pt x="2307" y="1275"/>
                      </a:lnTo>
                      <a:lnTo>
                        <a:pt x="2245" y="1275"/>
                      </a:lnTo>
                      <a:lnTo>
                        <a:pt x="2245" y="1307"/>
                      </a:lnTo>
                      <a:lnTo>
                        <a:pt x="2189" y="1307"/>
                      </a:lnTo>
                      <a:lnTo>
                        <a:pt x="2189" y="1369"/>
                      </a:lnTo>
                      <a:lnTo>
                        <a:pt x="2126" y="1369"/>
                      </a:lnTo>
                      <a:lnTo>
                        <a:pt x="2126" y="1400"/>
                      </a:lnTo>
                      <a:lnTo>
                        <a:pt x="2064" y="1400"/>
                      </a:lnTo>
                      <a:lnTo>
                        <a:pt x="2064" y="1431"/>
                      </a:lnTo>
                      <a:lnTo>
                        <a:pt x="2002" y="1431"/>
                      </a:lnTo>
                      <a:lnTo>
                        <a:pt x="2002" y="1487"/>
                      </a:lnTo>
                      <a:lnTo>
                        <a:pt x="1946" y="1487"/>
                      </a:lnTo>
                      <a:lnTo>
                        <a:pt x="1946" y="1518"/>
                      </a:lnTo>
                      <a:lnTo>
                        <a:pt x="1884" y="1518"/>
                      </a:lnTo>
                      <a:lnTo>
                        <a:pt x="1884" y="1580"/>
                      </a:lnTo>
                      <a:lnTo>
                        <a:pt x="1822" y="1580"/>
                      </a:lnTo>
                      <a:lnTo>
                        <a:pt x="1822" y="1611"/>
                      </a:lnTo>
                      <a:lnTo>
                        <a:pt x="1760" y="1611"/>
                      </a:lnTo>
                      <a:lnTo>
                        <a:pt x="1760" y="1643"/>
                      </a:lnTo>
                      <a:lnTo>
                        <a:pt x="1673" y="1643"/>
                      </a:lnTo>
                      <a:lnTo>
                        <a:pt x="1673" y="1674"/>
                      </a:lnTo>
                      <a:lnTo>
                        <a:pt x="1610" y="1674"/>
                      </a:lnTo>
                      <a:lnTo>
                        <a:pt x="1610" y="1736"/>
                      </a:lnTo>
                      <a:lnTo>
                        <a:pt x="1548" y="1736"/>
                      </a:lnTo>
                      <a:lnTo>
                        <a:pt x="1548" y="1761"/>
                      </a:lnTo>
                      <a:lnTo>
                        <a:pt x="1486" y="1761"/>
                      </a:lnTo>
                      <a:lnTo>
                        <a:pt x="1486" y="1792"/>
                      </a:lnTo>
                      <a:lnTo>
                        <a:pt x="1399" y="1792"/>
                      </a:lnTo>
                      <a:lnTo>
                        <a:pt x="1399" y="1854"/>
                      </a:lnTo>
                      <a:lnTo>
                        <a:pt x="1337" y="1854"/>
                      </a:lnTo>
                      <a:lnTo>
                        <a:pt x="1337" y="1916"/>
                      </a:lnTo>
                      <a:lnTo>
                        <a:pt x="1275" y="1916"/>
                      </a:lnTo>
                      <a:lnTo>
                        <a:pt x="1275" y="1978"/>
                      </a:lnTo>
                      <a:lnTo>
                        <a:pt x="1212" y="1978"/>
                      </a:lnTo>
                      <a:lnTo>
                        <a:pt x="1212" y="2034"/>
                      </a:lnTo>
                      <a:lnTo>
                        <a:pt x="1212" y="2066"/>
                      </a:lnTo>
                      <a:lnTo>
                        <a:pt x="1156" y="2066"/>
                      </a:lnTo>
                      <a:lnTo>
                        <a:pt x="1156" y="2097"/>
                      </a:lnTo>
                      <a:lnTo>
                        <a:pt x="1125" y="2097"/>
                      </a:lnTo>
                      <a:lnTo>
                        <a:pt x="1125" y="2128"/>
                      </a:lnTo>
                      <a:lnTo>
                        <a:pt x="1094" y="2128"/>
                      </a:lnTo>
                      <a:lnTo>
                        <a:pt x="1094" y="2159"/>
                      </a:lnTo>
                      <a:lnTo>
                        <a:pt x="1063" y="2159"/>
                      </a:lnTo>
                      <a:lnTo>
                        <a:pt x="1063" y="2190"/>
                      </a:lnTo>
                      <a:lnTo>
                        <a:pt x="1032" y="2190"/>
                      </a:lnTo>
                      <a:lnTo>
                        <a:pt x="1032" y="2221"/>
                      </a:lnTo>
                      <a:lnTo>
                        <a:pt x="939" y="2221"/>
                      </a:lnTo>
                      <a:lnTo>
                        <a:pt x="939" y="2252"/>
                      </a:lnTo>
                      <a:lnTo>
                        <a:pt x="939" y="2277"/>
                      </a:lnTo>
                      <a:lnTo>
                        <a:pt x="883" y="2277"/>
                      </a:lnTo>
                      <a:lnTo>
                        <a:pt x="883" y="2308"/>
                      </a:lnTo>
                      <a:lnTo>
                        <a:pt x="883" y="2339"/>
                      </a:lnTo>
                      <a:lnTo>
                        <a:pt x="790" y="2339"/>
                      </a:lnTo>
                      <a:lnTo>
                        <a:pt x="790" y="2370"/>
                      </a:lnTo>
                      <a:lnTo>
                        <a:pt x="821" y="2370"/>
                      </a:lnTo>
                      <a:lnTo>
                        <a:pt x="821" y="2402"/>
                      </a:lnTo>
                      <a:lnTo>
                        <a:pt x="727" y="2402"/>
                      </a:lnTo>
                      <a:lnTo>
                        <a:pt x="727" y="2433"/>
                      </a:lnTo>
                      <a:lnTo>
                        <a:pt x="696" y="2433"/>
                      </a:lnTo>
                      <a:lnTo>
                        <a:pt x="696" y="2464"/>
                      </a:lnTo>
                      <a:lnTo>
                        <a:pt x="609" y="2464"/>
                      </a:lnTo>
                      <a:lnTo>
                        <a:pt x="609" y="2526"/>
                      </a:lnTo>
                      <a:lnTo>
                        <a:pt x="516" y="2526"/>
                      </a:lnTo>
                      <a:lnTo>
                        <a:pt x="516" y="2551"/>
                      </a:lnTo>
                      <a:lnTo>
                        <a:pt x="547" y="2551"/>
                      </a:lnTo>
                      <a:lnTo>
                        <a:pt x="547" y="2582"/>
                      </a:lnTo>
                      <a:lnTo>
                        <a:pt x="485" y="2582"/>
                      </a:lnTo>
                      <a:lnTo>
                        <a:pt x="485" y="2613"/>
                      </a:lnTo>
                      <a:lnTo>
                        <a:pt x="516" y="2613"/>
                      </a:lnTo>
                      <a:lnTo>
                        <a:pt x="516" y="2644"/>
                      </a:lnTo>
                      <a:lnTo>
                        <a:pt x="423" y="2644"/>
                      </a:lnTo>
                      <a:lnTo>
                        <a:pt x="423" y="2675"/>
                      </a:lnTo>
                      <a:lnTo>
                        <a:pt x="485" y="2675"/>
                      </a:lnTo>
                      <a:lnTo>
                        <a:pt x="485" y="2706"/>
                      </a:lnTo>
                      <a:lnTo>
                        <a:pt x="367" y="2706"/>
                      </a:lnTo>
                      <a:lnTo>
                        <a:pt x="367" y="2738"/>
                      </a:lnTo>
                      <a:lnTo>
                        <a:pt x="392" y="2738"/>
                      </a:lnTo>
                      <a:lnTo>
                        <a:pt x="392" y="2769"/>
                      </a:lnTo>
                      <a:lnTo>
                        <a:pt x="305" y="2769"/>
                      </a:lnTo>
                      <a:lnTo>
                        <a:pt x="305" y="2800"/>
                      </a:lnTo>
                      <a:lnTo>
                        <a:pt x="336" y="2800"/>
                      </a:lnTo>
                      <a:lnTo>
                        <a:pt x="336" y="2825"/>
                      </a:lnTo>
                      <a:lnTo>
                        <a:pt x="242" y="2825"/>
                      </a:lnTo>
                      <a:lnTo>
                        <a:pt x="242" y="2887"/>
                      </a:lnTo>
                      <a:lnTo>
                        <a:pt x="149" y="2887"/>
                      </a:lnTo>
                      <a:lnTo>
                        <a:pt x="149" y="2918"/>
                      </a:lnTo>
                      <a:lnTo>
                        <a:pt x="180" y="2918"/>
                      </a:lnTo>
                      <a:lnTo>
                        <a:pt x="180" y="2949"/>
                      </a:lnTo>
                      <a:lnTo>
                        <a:pt x="149" y="2949"/>
                      </a:lnTo>
                      <a:lnTo>
                        <a:pt x="149" y="3011"/>
                      </a:lnTo>
                      <a:lnTo>
                        <a:pt x="118" y="3011"/>
                      </a:lnTo>
                      <a:lnTo>
                        <a:pt x="118" y="3042"/>
                      </a:lnTo>
                      <a:lnTo>
                        <a:pt x="149" y="3042"/>
                      </a:lnTo>
                      <a:lnTo>
                        <a:pt x="149" y="3067"/>
                      </a:lnTo>
                      <a:lnTo>
                        <a:pt x="62" y="3067"/>
                      </a:lnTo>
                      <a:lnTo>
                        <a:pt x="62" y="3129"/>
                      </a:lnTo>
                      <a:lnTo>
                        <a:pt x="0" y="3129"/>
                      </a:lnTo>
                      <a:lnTo>
                        <a:pt x="0" y="3223"/>
                      </a:lnTo>
                      <a:lnTo>
                        <a:pt x="0" y="3254"/>
                      </a:lnTo>
                    </a:path>
                  </a:pathLst>
                </a:custGeom>
                <a:solidFill>
                  <a:srgbClr val="F1F293"/>
                </a:solidFill>
                <a:ln w="12700" cap="rnd" cmpd="sng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prstShdw prst="shdw17" dist="17961" dir="2700000">
                    <a:schemeClr val="bg1">
                      <a:gamma/>
                      <a:shade val="60000"/>
                      <a:invGamma/>
                      <a:alpha val="74998"/>
                    </a:schemeClr>
                  </a:prstShdw>
                </a:effectLst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mtClean="0">
                    <a:solidFill>
                      <a:srgbClr val="000000"/>
                    </a:solidFill>
                    <a:latin typeface="Times New Roman" charset="0"/>
                    <a:ea typeface="ＭＳ Ｐゴシック" charset="0"/>
                    <a:cs typeface="ＭＳ Ｐゴシック"/>
                  </a:endParaRPr>
                </a:p>
              </p:txBody>
            </p:sp>
          </p:grpSp>
          <p:pic>
            <p:nvPicPr>
              <p:cNvPr id="529415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" y="810"/>
                <a:ext cx="4506" cy="2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" name="Group 8"/>
            <p:cNvGrpSpPr>
              <a:grpSpLocks/>
            </p:cNvGrpSpPr>
            <p:nvPr/>
          </p:nvGrpSpPr>
          <p:grpSpPr bwMode="auto">
            <a:xfrm>
              <a:off x="145" y="1765"/>
              <a:ext cx="2219" cy="1892"/>
              <a:chOff x="253" y="1754"/>
              <a:chExt cx="2219" cy="1892"/>
            </a:xfrm>
          </p:grpSpPr>
          <p:sp>
            <p:nvSpPr>
              <p:cNvPr id="529417" name="Rectangle 9"/>
              <p:cNvSpPr>
                <a:spLocks noChangeAspect="1" noChangeArrowheads="1"/>
              </p:cNvSpPr>
              <p:nvPr/>
            </p:nvSpPr>
            <p:spPr bwMode="auto">
              <a:xfrm rot="16200000">
                <a:off x="26" y="2231"/>
                <a:ext cx="734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38112" tIns="69850" rIns="138112" bIns="69850">
                <a:spAutoFit/>
              </a:bodyPr>
              <a:lstStyle/>
              <a:p>
                <a:pPr defTabSz="2057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000000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protons</a:t>
                </a:r>
              </a:p>
            </p:txBody>
          </p:sp>
          <p:sp>
            <p:nvSpPr>
              <p:cNvPr id="529418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282" y="1754"/>
                <a:ext cx="1" cy="9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19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1423" y="3366"/>
                <a:ext cx="823" cy="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138112" tIns="69850" rIns="138112" bIns="69850">
                <a:spAutoFit/>
              </a:bodyPr>
              <a:lstStyle/>
              <a:p>
                <a:pPr defTabSz="2057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b="1" smtClean="0">
                    <a:solidFill>
                      <a:srgbClr val="000000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neutrons</a:t>
                </a:r>
              </a:p>
            </p:txBody>
          </p:sp>
          <p:sp>
            <p:nvSpPr>
              <p:cNvPr id="529420" name="Line 12"/>
              <p:cNvSpPr>
                <a:spLocks noChangeAspect="1" noChangeShapeType="1"/>
              </p:cNvSpPr>
              <p:nvPr/>
            </p:nvSpPr>
            <p:spPr bwMode="auto">
              <a:xfrm>
                <a:off x="1651" y="3381"/>
                <a:ext cx="821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167" y="389"/>
              <a:ext cx="4541" cy="3542"/>
              <a:chOff x="167" y="389"/>
              <a:chExt cx="4541" cy="3542"/>
            </a:xfrm>
          </p:grpSpPr>
          <p:sp>
            <p:nvSpPr>
              <p:cNvPr id="529422" name="Line 14"/>
              <p:cNvSpPr>
                <a:spLocks noChangeAspect="1" noChangeShapeType="1"/>
              </p:cNvSpPr>
              <p:nvPr/>
            </p:nvSpPr>
            <p:spPr bwMode="auto">
              <a:xfrm flipV="1">
                <a:off x="962" y="2734"/>
                <a:ext cx="0" cy="77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3" name="Line 15"/>
              <p:cNvSpPr>
                <a:spLocks noChangeAspect="1" noChangeShapeType="1"/>
              </p:cNvSpPr>
              <p:nvPr/>
            </p:nvSpPr>
            <p:spPr bwMode="auto">
              <a:xfrm>
                <a:off x="722" y="3049"/>
                <a:ext cx="867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4" name="Line 16"/>
              <p:cNvSpPr>
                <a:spLocks noChangeAspect="1" noChangeShapeType="1"/>
              </p:cNvSpPr>
              <p:nvPr/>
            </p:nvSpPr>
            <p:spPr bwMode="auto">
              <a:xfrm flipV="1">
                <a:off x="1208" y="2652"/>
                <a:ext cx="0" cy="717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5" name="Line 17"/>
              <p:cNvSpPr>
                <a:spLocks noChangeAspect="1" noChangeShapeType="1"/>
              </p:cNvSpPr>
              <p:nvPr/>
            </p:nvSpPr>
            <p:spPr bwMode="auto">
              <a:xfrm flipV="1">
                <a:off x="1879" y="1991"/>
                <a:ext cx="0" cy="1167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6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2860" y="1287"/>
                <a:ext cx="0" cy="150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7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4203" y="609"/>
                <a:ext cx="0" cy="84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8" name="Line 20"/>
              <p:cNvSpPr>
                <a:spLocks noChangeAspect="1" noChangeShapeType="1"/>
              </p:cNvSpPr>
              <p:nvPr/>
            </p:nvSpPr>
            <p:spPr bwMode="auto">
              <a:xfrm>
                <a:off x="893" y="2804"/>
                <a:ext cx="1181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29" name="Line 21"/>
              <p:cNvSpPr>
                <a:spLocks noChangeAspect="1" noChangeShapeType="1"/>
              </p:cNvSpPr>
              <p:nvPr/>
            </p:nvSpPr>
            <p:spPr bwMode="auto">
              <a:xfrm>
                <a:off x="1711" y="2130"/>
                <a:ext cx="1499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0" name="Line 22"/>
              <p:cNvSpPr>
                <a:spLocks noChangeAspect="1" noChangeShapeType="1"/>
              </p:cNvSpPr>
              <p:nvPr/>
            </p:nvSpPr>
            <p:spPr bwMode="auto">
              <a:xfrm>
                <a:off x="3200" y="1156"/>
                <a:ext cx="1508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1" name="Line 23"/>
              <p:cNvSpPr>
                <a:spLocks noChangeAspect="1" noChangeShapeType="1"/>
              </p:cNvSpPr>
              <p:nvPr/>
            </p:nvSpPr>
            <p:spPr bwMode="auto">
              <a:xfrm>
                <a:off x="432" y="3420"/>
                <a:ext cx="647" cy="0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2" name="Line 24"/>
              <p:cNvSpPr>
                <a:spLocks noChangeAspect="1" noChangeShapeType="1"/>
              </p:cNvSpPr>
              <p:nvPr/>
            </p:nvSpPr>
            <p:spPr bwMode="auto">
              <a:xfrm>
                <a:off x="311" y="3604"/>
                <a:ext cx="340" cy="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3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421" y="3486"/>
                <a:ext cx="0" cy="22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4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598" y="3115"/>
                <a:ext cx="0" cy="581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mtClean="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/>
                </a:endParaRPr>
              </a:p>
            </p:txBody>
          </p:sp>
          <p:sp>
            <p:nvSpPr>
              <p:cNvPr id="529435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738" y="2795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82</a:t>
                </a:r>
              </a:p>
            </p:txBody>
          </p:sp>
          <p:sp>
            <p:nvSpPr>
              <p:cNvPr id="529436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1753" y="3156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50</a:t>
                </a:r>
              </a:p>
            </p:txBody>
          </p:sp>
          <p:sp>
            <p:nvSpPr>
              <p:cNvPr id="529437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1075" y="3331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28</a:t>
                </a:r>
              </a:p>
            </p:txBody>
          </p:sp>
          <p:sp>
            <p:nvSpPr>
              <p:cNvPr id="529438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625" y="2675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28</a:t>
                </a:r>
              </a:p>
            </p:txBody>
          </p:sp>
          <p:sp>
            <p:nvSpPr>
              <p:cNvPr id="529439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1365" y="2010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50</a:t>
                </a:r>
              </a:p>
            </p:txBody>
          </p:sp>
          <p:sp>
            <p:nvSpPr>
              <p:cNvPr id="529440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2907" y="1026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82</a:t>
                </a:r>
              </a:p>
            </p:txBody>
          </p:sp>
          <p:sp>
            <p:nvSpPr>
              <p:cNvPr id="529441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838" y="3492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20</a:t>
                </a:r>
              </a:p>
            </p:txBody>
          </p:sp>
          <p:sp>
            <p:nvSpPr>
              <p:cNvPr id="529442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507" y="3672"/>
                <a:ext cx="18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8</a:t>
                </a:r>
              </a:p>
            </p:txBody>
          </p:sp>
          <p:sp>
            <p:nvSpPr>
              <p:cNvPr id="529443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335" y="3702"/>
                <a:ext cx="18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</a:t>
                </a:r>
              </a:p>
            </p:txBody>
          </p:sp>
          <p:sp>
            <p:nvSpPr>
              <p:cNvPr id="529444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167" y="3480"/>
                <a:ext cx="18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</a:t>
                </a:r>
              </a:p>
            </p:txBody>
          </p:sp>
          <p:sp>
            <p:nvSpPr>
              <p:cNvPr id="529445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237" y="3295"/>
                <a:ext cx="18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8</a:t>
                </a:r>
              </a:p>
            </p:txBody>
          </p:sp>
          <p:sp>
            <p:nvSpPr>
              <p:cNvPr id="529446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43" y="2888"/>
                <a:ext cx="258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20</a:t>
                </a:r>
              </a:p>
            </p:txBody>
          </p:sp>
          <p:sp>
            <p:nvSpPr>
              <p:cNvPr id="529447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027" y="389"/>
                <a:ext cx="330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E4F2F2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9999"/>
                    </a:solidFill>
                    <a:latin typeface="Palatino" charset="0"/>
                    <a:ea typeface="ＭＳ Ｐゴシック" charset="0"/>
                    <a:cs typeface="ＭＳ Ｐゴシック"/>
                  </a:rPr>
                  <a:t>126</a:t>
                </a:r>
              </a:p>
            </p:txBody>
          </p:sp>
        </p:grpSp>
      </p:grpSp>
      <p:sp>
        <p:nvSpPr>
          <p:cNvPr id="529448" name="Rectangle 40"/>
          <p:cNvSpPr>
            <a:spLocks noChangeArrowheads="1"/>
          </p:cNvSpPr>
          <p:nvPr/>
        </p:nvSpPr>
        <p:spPr bwMode="auto">
          <a:xfrm>
            <a:off x="4430095" y="44624"/>
            <a:ext cx="2662186" cy="65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000000"/>
                </a:solidFill>
                <a:latin typeface="Comic Sans MS"/>
                <a:ea typeface="ＭＳ Ｐゴシック" charset="0"/>
                <a:cs typeface="Comic Sans MS"/>
              </a:rPr>
              <a:t>proposals</a:t>
            </a:r>
            <a:endParaRPr lang="el-GR" sz="4000" dirty="0" smtClean="0">
              <a:solidFill>
                <a:srgbClr val="000000"/>
              </a:solidFill>
              <a:latin typeface="Comic Sans MS"/>
              <a:ea typeface="ＭＳ Ｐゴシック" charset="0"/>
              <a:cs typeface="Comic Sans MS"/>
            </a:endParaRPr>
          </a:p>
        </p:txBody>
      </p:sp>
      <p:pic>
        <p:nvPicPr>
          <p:cNvPr id="529449" name="Picture 41" descr="AGAT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20" y="-31550"/>
            <a:ext cx="1103796" cy="149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9453" name="Oval 45"/>
          <p:cNvSpPr>
            <a:spLocks noChangeAspect="1" noChangeArrowheads="1"/>
          </p:cNvSpPr>
          <p:nvPr/>
        </p:nvSpPr>
        <p:spPr bwMode="auto">
          <a:xfrm>
            <a:off x="2321450" y="4606916"/>
            <a:ext cx="180000" cy="18000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529454" name="Text Box 46"/>
          <p:cNvSpPr txBox="1">
            <a:spLocks noChangeArrowheads="1"/>
          </p:cNvSpPr>
          <p:nvPr/>
        </p:nvSpPr>
        <p:spPr bwMode="auto">
          <a:xfrm>
            <a:off x="5453589" y="4416949"/>
            <a:ext cx="34804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Ø"/>
            </a:pPr>
            <a:r>
              <a:rPr lang="en-GB" sz="1800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 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Evolution of nuclear collectivity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70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Kr,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106,108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Zr,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202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Pt</a:t>
            </a:r>
          </a:p>
        </p:txBody>
      </p:sp>
      <p:sp>
        <p:nvSpPr>
          <p:cNvPr id="529455" name="Text Box 47"/>
          <p:cNvSpPr txBox="1">
            <a:spLocks noChangeArrowheads="1"/>
          </p:cNvSpPr>
          <p:nvPr/>
        </p:nvSpPr>
        <p:spPr bwMode="auto">
          <a:xfrm>
            <a:off x="5096769" y="4954876"/>
            <a:ext cx="40158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Ø"/>
            </a:pP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 Evolution of nuclear shell structure :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131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In</a:t>
            </a:r>
          </a:p>
        </p:txBody>
      </p:sp>
      <p:sp>
        <p:nvSpPr>
          <p:cNvPr id="529459" name="Text Box 51"/>
          <p:cNvSpPr txBox="1">
            <a:spLocks noChangeArrowheads="1"/>
          </p:cNvSpPr>
          <p:nvPr/>
        </p:nvSpPr>
        <p:spPr bwMode="auto">
          <a:xfrm>
            <a:off x="4521047" y="5551775"/>
            <a:ext cx="37497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charset="0"/>
              <a:buChar char="Ø"/>
            </a:pPr>
            <a:r>
              <a:rPr lang="en-GB" sz="1800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 </a:t>
            </a:r>
            <a:r>
              <a:rPr lang="en-GB" sz="1800" b="1" i="1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N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uclear structure at the N=Z line :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44,46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Cr,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52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Fe</a:t>
            </a:r>
          </a:p>
        </p:txBody>
      </p:sp>
      <p:sp>
        <p:nvSpPr>
          <p:cNvPr id="529460" name="Text Box 52"/>
          <p:cNvSpPr txBox="1">
            <a:spLocks noChangeArrowheads="1"/>
          </p:cNvSpPr>
          <p:nvPr/>
        </p:nvSpPr>
        <p:spPr bwMode="auto">
          <a:xfrm>
            <a:off x="4140051" y="6216939"/>
            <a:ext cx="49392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CC"/>
              </a:buClr>
              <a:buFont typeface="Wingdings" charset="0"/>
              <a:buChar char="Ø"/>
            </a:pP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 Dipole and </a:t>
            </a:r>
            <a:r>
              <a:rPr lang="en-GB" sz="1800" b="1" i="1" dirty="0" err="1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octupole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 strength :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64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Fe,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85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Br, </a:t>
            </a:r>
            <a:r>
              <a:rPr lang="en-GB" sz="1800" b="1" i="1" baseline="30000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132</a:t>
            </a:r>
            <a:r>
              <a:rPr lang="en-GB" sz="1800" b="1" i="1" dirty="0" smtClean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/>
              </a:rPr>
              <a:t>Sn </a:t>
            </a:r>
          </a:p>
        </p:txBody>
      </p:sp>
      <p:sp>
        <p:nvSpPr>
          <p:cNvPr id="529461" name="Oval 53"/>
          <p:cNvSpPr>
            <a:spLocks noChangeArrowheads="1"/>
          </p:cNvSpPr>
          <p:nvPr/>
        </p:nvSpPr>
        <p:spPr bwMode="auto">
          <a:xfrm>
            <a:off x="3037939" y="4633891"/>
            <a:ext cx="180000" cy="18000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pic>
        <p:nvPicPr>
          <p:cNvPr id="529466" name="Picture 58" descr="Prespec_text_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9268" y="116632"/>
            <a:ext cx="30416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67" name="Text Box 59"/>
          <p:cNvSpPr txBox="1">
            <a:spLocks noChangeArrowheads="1"/>
          </p:cNvSpPr>
          <p:nvPr/>
        </p:nvSpPr>
        <p:spPr bwMode="auto">
          <a:xfrm>
            <a:off x="-10578" y="1340768"/>
            <a:ext cx="5995680" cy="1938992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May 2010: Presentation of 35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LoIs</a:t>
            </a:r>
            <a:endParaRPr lang="en-US" b="1" i="1" dirty="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G-PAC (Nov. 2011):   11 proposals (80 days)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G-PAC (Fall 2012): ~15 proposals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12+ </a:t>
            </a:r>
            <a:r>
              <a:rPr lang="en-US" sz="2400" b="1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weeks of beam time for AGATA (2012/13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8 (+1 </a:t>
            </a:r>
            <a:r>
              <a:rPr lang="en-US" b="1" i="1" dirty="0" err="1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comm</a:t>
            </a:r>
            <a:r>
              <a:rPr lang="en-US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) approved, 146 days</a:t>
            </a:r>
            <a:endParaRPr lang="en-US" sz="2400" b="1" i="1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0" name="Oval 45"/>
          <p:cNvSpPr>
            <a:spLocks noChangeAspect="1" noChangeArrowheads="1"/>
          </p:cNvSpPr>
          <p:nvPr/>
        </p:nvSpPr>
        <p:spPr bwMode="auto">
          <a:xfrm>
            <a:off x="2304521" y="5089508"/>
            <a:ext cx="180000" cy="18000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1" name="Oval 45"/>
          <p:cNvSpPr>
            <a:spLocks noChangeArrowheads="1"/>
          </p:cNvSpPr>
          <p:nvPr/>
        </p:nvSpPr>
        <p:spPr bwMode="auto">
          <a:xfrm>
            <a:off x="3659159" y="4285201"/>
            <a:ext cx="288000" cy="18000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2" name="Oval 45"/>
          <p:cNvSpPr>
            <a:spLocks noChangeArrowheads="1"/>
          </p:cNvSpPr>
          <p:nvPr/>
        </p:nvSpPr>
        <p:spPr bwMode="auto">
          <a:xfrm>
            <a:off x="6486525" y="2486554"/>
            <a:ext cx="346009" cy="174096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3" name="Oval 42"/>
          <p:cNvSpPr>
            <a:spLocks noChangeArrowheads="1"/>
          </p:cNvSpPr>
          <p:nvPr/>
        </p:nvSpPr>
        <p:spPr bwMode="auto">
          <a:xfrm>
            <a:off x="4527022" y="3947583"/>
            <a:ext cx="208489" cy="220663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4" name="Oval 53"/>
          <p:cNvSpPr>
            <a:spLocks noChangeArrowheads="1"/>
          </p:cNvSpPr>
          <p:nvPr/>
        </p:nvSpPr>
        <p:spPr bwMode="auto">
          <a:xfrm>
            <a:off x="1586972" y="5197495"/>
            <a:ext cx="351365" cy="129085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5" name="Oval 45"/>
          <p:cNvSpPr>
            <a:spLocks noChangeAspect="1" noChangeArrowheads="1"/>
          </p:cNvSpPr>
          <p:nvPr/>
        </p:nvSpPr>
        <p:spPr bwMode="auto">
          <a:xfrm>
            <a:off x="1881196" y="5030253"/>
            <a:ext cx="180000" cy="18000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547664" y="908720"/>
            <a:ext cx="4513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Conveners: </a:t>
            </a:r>
            <a:r>
              <a:rPr lang="en-US" b="1" i="1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/>
              </a:rPr>
              <a:t>M. Bentley, W. Korten</a:t>
            </a:r>
            <a:endParaRPr lang="en-US" b="1" i="1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27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971550" y="508476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03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00216979"/>
              </p:ext>
            </p:extLst>
          </p:nvPr>
        </p:nvGraphicFramePr>
        <p:xfrm>
          <a:off x="588328" y="665163"/>
          <a:ext cx="6332537" cy="2141537"/>
        </p:xfrm>
        <a:graphic>
          <a:graphicData uri="http://schemas.openxmlformats.org/presentationml/2006/ole">
            <p:oleObj spid="_x0000_s696322" name="Photo Editor Photo" r:id="rId3" imgW="7914286" imgH="2676899" progId="">
              <p:embed/>
            </p:oleObj>
          </a:graphicData>
        </a:graphic>
      </p:graphicFrame>
      <p:pic>
        <p:nvPicPr>
          <p:cNvPr id="50" name="Picture 5" descr="S2pChamb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00" r="25330" b="10333"/>
          <a:stretch>
            <a:fillRect/>
          </a:stretch>
        </p:blipFill>
        <p:spPr bwMode="auto">
          <a:xfrm>
            <a:off x="6314282" y="851319"/>
            <a:ext cx="1236662" cy="96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5801433" y="2280088"/>
            <a:ext cx="3227313" cy="2250002"/>
            <a:chOff x="3560" y="422"/>
            <a:chExt cx="2077" cy="1479"/>
          </a:xfrm>
        </p:grpSpPr>
        <p:pic>
          <p:nvPicPr>
            <p:cNvPr id="503862" name="Picture 5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422"/>
              <a:ext cx="2077" cy="1349"/>
            </a:xfrm>
            <a:prstGeom prst="rect">
              <a:avLst/>
            </a:prstGeom>
            <a:blipFill dpi="0" rotWithShape="0">
              <a:blip cstate="print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59"/>
            <p:cNvGrpSpPr>
              <a:grpSpLocks/>
            </p:cNvGrpSpPr>
            <p:nvPr/>
          </p:nvGrpSpPr>
          <p:grpSpPr bwMode="auto">
            <a:xfrm>
              <a:off x="4517" y="754"/>
              <a:ext cx="722" cy="508"/>
              <a:chOff x="1430" y="2701"/>
              <a:chExt cx="722" cy="508"/>
            </a:xfrm>
          </p:grpSpPr>
          <p:sp>
            <p:nvSpPr>
              <p:cNvPr id="503863" name="Line 55"/>
              <p:cNvSpPr>
                <a:spLocks noChangeShapeType="1"/>
              </p:cNvSpPr>
              <p:nvPr/>
            </p:nvSpPr>
            <p:spPr bwMode="auto">
              <a:xfrm flipH="1">
                <a:off x="1430" y="2952"/>
                <a:ext cx="362" cy="257"/>
              </a:xfrm>
              <a:prstGeom prst="line">
                <a:avLst/>
              </a:prstGeom>
              <a:noFill/>
              <a:ln w="72000">
                <a:solidFill>
                  <a:srgbClr val="FFCC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864" name="Text Box 56"/>
              <p:cNvSpPr txBox="1">
                <a:spLocks noChangeArrowheads="1"/>
              </p:cNvSpPr>
              <p:nvPr/>
            </p:nvSpPr>
            <p:spPr bwMode="auto">
              <a:xfrm>
                <a:off x="1689" y="2701"/>
                <a:ext cx="463" cy="3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7947" tIns="97947" rIns="97947" bIns="97947" anchor="ctr" anchorCtr="1">
                <a:spAutoFit/>
              </a:bodyPr>
              <a:lstStyle>
                <a:lvl1pPr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4143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828675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244600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658938" defTabSz="828675"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sz="2200" b="1" baseline="33000">
                    <a:solidFill>
                      <a:srgbClr val="000000"/>
                    </a:solidFill>
                    <a:latin typeface="Times New Roman" charset="0"/>
                  </a:rPr>
                  <a:t>56</a:t>
                </a:r>
                <a:r>
                  <a:rPr lang="en-GB" sz="2200" b="1">
                    <a:solidFill>
                      <a:srgbClr val="000000"/>
                    </a:solidFill>
                    <a:latin typeface="Times New Roman" charset="0"/>
                  </a:rPr>
                  <a:t>Cr</a:t>
                </a:r>
              </a:p>
            </p:txBody>
          </p:sp>
        </p:grpSp>
        <p:sp>
          <p:nvSpPr>
            <p:cNvPr id="503865" name="Text Box 57"/>
            <p:cNvSpPr txBox="1">
              <a:spLocks noChangeArrowheads="1"/>
            </p:cNvSpPr>
            <p:nvPr/>
          </p:nvSpPr>
          <p:spPr bwMode="auto">
            <a:xfrm>
              <a:off x="3571" y="1019"/>
              <a:ext cx="104" cy="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2200" b="1" dirty="0">
                  <a:solidFill>
                    <a:srgbClr val="000000"/>
                  </a:solidFill>
                  <a:latin typeface="Times New Roman" charset="0"/>
                </a:rPr>
                <a:t>Z</a:t>
              </a:r>
            </a:p>
          </p:txBody>
        </p:sp>
        <p:sp>
          <p:nvSpPr>
            <p:cNvPr id="503866" name="Text Box 58"/>
            <p:cNvSpPr txBox="1">
              <a:spLocks noChangeArrowheads="1"/>
            </p:cNvSpPr>
            <p:nvPr/>
          </p:nvSpPr>
          <p:spPr bwMode="auto">
            <a:xfrm>
              <a:off x="4513" y="1758"/>
              <a:ext cx="272" cy="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414338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828675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244600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658938" defTabSz="8286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600" b="1" dirty="0">
                  <a:solidFill>
                    <a:srgbClr val="000000"/>
                  </a:solidFill>
                  <a:latin typeface="Times New Roman" charset="0"/>
                </a:rPr>
                <a:t>A/Q</a:t>
              </a:r>
            </a:p>
          </p:txBody>
        </p:sp>
      </p:grpSp>
      <p:sp>
        <p:nvSpPr>
          <p:cNvPr id="503814" name="Text Box 6"/>
          <p:cNvSpPr txBox="1">
            <a:spLocks noChangeArrowheads="1"/>
          </p:cNvSpPr>
          <p:nvPr/>
        </p:nvSpPr>
        <p:spPr bwMode="auto">
          <a:xfrm>
            <a:off x="613410" y="1475423"/>
            <a:ext cx="1057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 baseline="30000" dirty="0">
                <a:solidFill>
                  <a:srgbClr val="FF00FF"/>
                </a:solidFill>
              </a:rPr>
              <a:t>86</a:t>
            </a:r>
            <a:r>
              <a:rPr lang="en-US" sz="1000" b="1" dirty="0">
                <a:solidFill>
                  <a:srgbClr val="FF00FF"/>
                </a:solidFill>
              </a:rPr>
              <a:t>Kr, 480MeV/u</a:t>
            </a:r>
          </a:p>
          <a:p>
            <a:endParaRPr lang="en-US" sz="1000" dirty="0">
              <a:solidFill>
                <a:srgbClr val="FF00FF"/>
              </a:solidFill>
            </a:endParaRPr>
          </a:p>
        </p:txBody>
      </p:sp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1154113" y="5053013"/>
            <a:ext cx="5505450" cy="1008062"/>
            <a:chOff x="340" y="1020"/>
            <a:chExt cx="3468" cy="635"/>
          </a:xfrm>
        </p:grpSpPr>
        <p:sp>
          <p:nvSpPr>
            <p:cNvPr id="503872" name="Rectangle 64"/>
            <p:cNvSpPr>
              <a:spLocks noChangeArrowheads="1"/>
            </p:cNvSpPr>
            <p:nvPr/>
          </p:nvSpPr>
          <p:spPr bwMode="auto">
            <a:xfrm>
              <a:off x="906" y="1133"/>
              <a:ext cx="45" cy="40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3" name="Rectangle 65"/>
            <p:cNvSpPr>
              <a:spLocks noChangeArrowheads="1"/>
            </p:cNvSpPr>
            <p:nvPr/>
          </p:nvSpPr>
          <p:spPr bwMode="auto">
            <a:xfrm>
              <a:off x="997" y="1065"/>
              <a:ext cx="23" cy="5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4" name="Rectangle 66"/>
            <p:cNvSpPr>
              <a:spLocks noChangeArrowheads="1"/>
            </p:cNvSpPr>
            <p:nvPr/>
          </p:nvSpPr>
          <p:spPr bwMode="auto">
            <a:xfrm>
              <a:off x="3400" y="1065"/>
              <a:ext cx="23" cy="54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5" name="Rectangle 67"/>
            <p:cNvSpPr>
              <a:spLocks noChangeArrowheads="1"/>
            </p:cNvSpPr>
            <p:nvPr/>
          </p:nvSpPr>
          <p:spPr bwMode="auto">
            <a:xfrm>
              <a:off x="1065" y="1110"/>
              <a:ext cx="23" cy="453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6" name="Rectangle 68"/>
            <p:cNvSpPr>
              <a:spLocks noChangeArrowheads="1"/>
            </p:cNvSpPr>
            <p:nvPr/>
          </p:nvSpPr>
          <p:spPr bwMode="auto">
            <a:xfrm>
              <a:off x="3264" y="1110"/>
              <a:ext cx="23" cy="453"/>
            </a:xfrm>
            <a:prstGeom prst="rect">
              <a:avLst/>
            </a:prstGeom>
            <a:solidFill>
              <a:srgbClr val="5F5F5F"/>
            </a:solidFill>
            <a:ln w="9525">
              <a:solidFill>
                <a:srgbClr val="5F5F5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7" name="Rectangle 69"/>
            <p:cNvSpPr>
              <a:spLocks noChangeArrowheads="1"/>
            </p:cNvSpPr>
            <p:nvPr/>
          </p:nvSpPr>
          <p:spPr bwMode="auto">
            <a:xfrm>
              <a:off x="3468" y="1065"/>
              <a:ext cx="272" cy="1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8" name="Rectangle 70"/>
            <p:cNvSpPr>
              <a:spLocks noChangeArrowheads="1"/>
            </p:cNvSpPr>
            <p:nvPr/>
          </p:nvSpPr>
          <p:spPr bwMode="auto">
            <a:xfrm>
              <a:off x="3468" y="1246"/>
              <a:ext cx="272" cy="1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79" name="Rectangle 71"/>
            <p:cNvSpPr>
              <a:spLocks noChangeArrowheads="1"/>
            </p:cNvSpPr>
            <p:nvPr/>
          </p:nvSpPr>
          <p:spPr bwMode="auto">
            <a:xfrm>
              <a:off x="3468" y="1428"/>
              <a:ext cx="272" cy="18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80" name="Rectangle 72"/>
            <p:cNvSpPr>
              <a:spLocks noChangeArrowheads="1"/>
            </p:cNvSpPr>
            <p:nvPr/>
          </p:nvSpPr>
          <p:spPr bwMode="auto">
            <a:xfrm>
              <a:off x="3355" y="1020"/>
              <a:ext cx="453" cy="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1800"/>
            </a:p>
          </p:txBody>
        </p:sp>
        <p:sp>
          <p:nvSpPr>
            <p:cNvPr id="503881" name="Line 73"/>
            <p:cNvSpPr>
              <a:spLocks noChangeShapeType="1"/>
            </p:cNvSpPr>
            <p:nvPr/>
          </p:nvSpPr>
          <p:spPr bwMode="auto">
            <a:xfrm flipV="1">
              <a:off x="340" y="1337"/>
              <a:ext cx="544" cy="7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03882" name="Line 74"/>
            <p:cNvSpPr>
              <a:spLocks noChangeShapeType="1"/>
            </p:cNvSpPr>
            <p:nvPr/>
          </p:nvSpPr>
          <p:spPr bwMode="auto">
            <a:xfrm flipV="1">
              <a:off x="952" y="1337"/>
              <a:ext cx="2720" cy="7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503883" name="Text Box 75"/>
          <p:cNvSpPr txBox="1">
            <a:spLocks noChangeArrowheads="1"/>
          </p:cNvSpPr>
          <p:nvPr/>
        </p:nvSpPr>
        <p:spPr bwMode="auto">
          <a:xfrm>
            <a:off x="395288" y="5118100"/>
            <a:ext cx="1620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0000CC"/>
                </a:solidFill>
              </a:rPr>
              <a:t>RIB from FRS</a:t>
            </a:r>
          </a:p>
        </p:txBody>
      </p:sp>
      <p:sp>
        <p:nvSpPr>
          <p:cNvPr id="503884" name="Text Box 76"/>
          <p:cNvSpPr txBox="1">
            <a:spLocks noChangeArrowheads="1"/>
          </p:cNvSpPr>
          <p:nvPr/>
        </p:nvSpPr>
        <p:spPr bwMode="auto">
          <a:xfrm>
            <a:off x="395288" y="4116388"/>
            <a:ext cx="124906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secondary</a:t>
            </a:r>
          </a:p>
          <a:p>
            <a:r>
              <a:rPr lang="de-DE" sz="1800"/>
              <a:t>target</a:t>
            </a:r>
          </a:p>
        </p:txBody>
      </p:sp>
      <p:sp>
        <p:nvSpPr>
          <p:cNvPr id="503885" name="Text Box 77"/>
          <p:cNvSpPr txBox="1">
            <a:spLocks noChangeArrowheads="1"/>
          </p:cNvSpPr>
          <p:nvPr/>
        </p:nvSpPr>
        <p:spPr bwMode="auto">
          <a:xfrm>
            <a:off x="1763713" y="4214813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</a:rPr>
              <a:t>DSSSD</a:t>
            </a:r>
          </a:p>
        </p:txBody>
      </p:sp>
      <p:sp>
        <p:nvSpPr>
          <p:cNvPr id="503887" name="Text Box 79"/>
          <p:cNvSpPr txBox="1">
            <a:spLocks noChangeArrowheads="1"/>
          </p:cNvSpPr>
          <p:nvPr/>
        </p:nvSpPr>
        <p:spPr bwMode="auto">
          <a:xfrm>
            <a:off x="6083300" y="5654675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CsI</a:t>
            </a:r>
          </a:p>
        </p:txBody>
      </p:sp>
      <p:sp>
        <p:nvSpPr>
          <p:cNvPr id="503888" name="Text Box 80"/>
          <p:cNvSpPr txBox="1">
            <a:spLocks noChangeArrowheads="1"/>
          </p:cNvSpPr>
          <p:nvPr/>
        </p:nvSpPr>
        <p:spPr bwMode="auto">
          <a:xfrm>
            <a:off x="6080125" y="5078413"/>
            <a:ext cx="530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/>
              <a:t>CsI</a:t>
            </a:r>
          </a:p>
        </p:txBody>
      </p:sp>
      <p:sp>
        <p:nvSpPr>
          <p:cNvPr id="503889" name="Line 81"/>
          <p:cNvSpPr>
            <a:spLocks noChangeShapeType="1"/>
          </p:cNvSpPr>
          <p:nvPr/>
        </p:nvSpPr>
        <p:spPr bwMode="auto">
          <a:xfrm flipV="1">
            <a:off x="2339975" y="6049963"/>
            <a:ext cx="0" cy="515937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0" name="Line 82"/>
          <p:cNvSpPr>
            <a:spLocks noChangeShapeType="1"/>
          </p:cNvSpPr>
          <p:nvPr/>
        </p:nvSpPr>
        <p:spPr bwMode="auto">
          <a:xfrm flipV="1">
            <a:off x="5795963" y="6049963"/>
            <a:ext cx="0" cy="515937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1" name="Line 83"/>
          <p:cNvSpPr>
            <a:spLocks noChangeShapeType="1"/>
          </p:cNvSpPr>
          <p:nvPr/>
        </p:nvSpPr>
        <p:spPr bwMode="auto">
          <a:xfrm>
            <a:off x="2339975" y="6565900"/>
            <a:ext cx="971550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2" name="Text Box 84"/>
          <p:cNvSpPr txBox="1">
            <a:spLocks noChangeArrowheads="1"/>
          </p:cNvSpPr>
          <p:nvPr/>
        </p:nvSpPr>
        <p:spPr bwMode="auto">
          <a:xfrm>
            <a:off x="3348038" y="6342063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333333"/>
                </a:solidFill>
              </a:rPr>
              <a:t>time-of-flight</a:t>
            </a:r>
          </a:p>
        </p:txBody>
      </p:sp>
      <p:sp>
        <p:nvSpPr>
          <p:cNvPr id="503893" name="Line 85"/>
          <p:cNvSpPr>
            <a:spLocks noChangeShapeType="1"/>
          </p:cNvSpPr>
          <p:nvPr/>
        </p:nvSpPr>
        <p:spPr bwMode="auto">
          <a:xfrm>
            <a:off x="4824413" y="6554788"/>
            <a:ext cx="971550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4" name="Line 86"/>
          <p:cNvSpPr>
            <a:spLocks noChangeShapeType="1"/>
          </p:cNvSpPr>
          <p:nvPr/>
        </p:nvSpPr>
        <p:spPr bwMode="auto">
          <a:xfrm>
            <a:off x="1485900" y="4738688"/>
            <a:ext cx="503238" cy="4000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5" name="Text Box 87"/>
          <p:cNvSpPr txBox="1">
            <a:spLocks noChangeArrowheads="1"/>
          </p:cNvSpPr>
          <p:nvPr/>
        </p:nvSpPr>
        <p:spPr bwMode="auto">
          <a:xfrm>
            <a:off x="1725613" y="4538663"/>
            <a:ext cx="988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</a:rPr>
              <a:t>(x,y,</a:t>
            </a:r>
            <a:r>
              <a:rPr lang="el-GR" sz="1800">
                <a:solidFill>
                  <a:srgbClr val="FF0000"/>
                </a:solidFill>
                <a:cs typeface="Times New Roman" charset="0"/>
              </a:rPr>
              <a:t>Δ</a:t>
            </a:r>
            <a:r>
              <a:rPr lang="de-DE" sz="1800">
                <a:solidFill>
                  <a:srgbClr val="FF0000"/>
                </a:solidFill>
                <a:cs typeface="Times New Roman" charset="0"/>
              </a:rPr>
              <a:t>E)</a:t>
            </a:r>
            <a:endParaRPr lang="el-GR" sz="1800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503897" name="Text Box 89"/>
          <p:cNvSpPr txBox="1">
            <a:spLocks noChangeArrowheads="1"/>
          </p:cNvSpPr>
          <p:nvPr/>
        </p:nvSpPr>
        <p:spPr bwMode="auto">
          <a:xfrm>
            <a:off x="2843808" y="4149080"/>
            <a:ext cx="19672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333333"/>
                </a:solidFill>
              </a:rPr>
              <a:t>Plastic (diamond)</a:t>
            </a:r>
            <a:endParaRPr lang="de-DE" sz="1800" dirty="0">
              <a:solidFill>
                <a:srgbClr val="333333"/>
              </a:solidFill>
            </a:endParaRPr>
          </a:p>
        </p:txBody>
      </p:sp>
      <p:sp>
        <p:nvSpPr>
          <p:cNvPr id="503898" name="Line 90"/>
          <p:cNvSpPr>
            <a:spLocks noChangeShapeType="1"/>
          </p:cNvSpPr>
          <p:nvPr/>
        </p:nvSpPr>
        <p:spPr bwMode="auto">
          <a:xfrm rot="3600000">
            <a:off x="2853933" y="4284265"/>
            <a:ext cx="0" cy="1187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503899" name="Line 91"/>
          <p:cNvSpPr>
            <a:spLocks noChangeShapeType="1"/>
          </p:cNvSpPr>
          <p:nvPr/>
        </p:nvSpPr>
        <p:spPr bwMode="auto">
          <a:xfrm rot="7200000">
            <a:off x="6310317" y="5724425"/>
            <a:ext cx="0" cy="1187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/>
          </a:p>
        </p:txBody>
      </p:sp>
      <p:pic>
        <p:nvPicPr>
          <p:cNvPr id="503900" name="Picture 92" descr="Szintillator01medi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97152"/>
            <a:ext cx="136366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3901" name="Picture 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0627" y="881063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3902" name="Picture 94" descr="LYCCA_telescope_fro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4527" y="881063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903" name="Text Box 95"/>
          <p:cNvSpPr txBox="1">
            <a:spLocks noChangeArrowheads="1"/>
          </p:cNvSpPr>
          <p:nvPr/>
        </p:nvSpPr>
        <p:spPr bwMode="auto">
          <a:xfrm>
            <a:off x="7463304" y="1612265"/>
            <a:ext cx="173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</a:t>
            </a:r>
            <a:r>
              <a:rPr lang="en-GB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und-</a:t>
            </a: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Y</a:t>
            </a:r>
            <a:r>
              <a:rPr lang="en-GB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ork-</a:t>
            </a:r>
            <a:r>
              <a:rPr lang="en-GB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</a:t>
            </a:r>
            <a:r>
              <a:rPr lang="en-GB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ologne </a:t>
            </a:r>
            <a:endParaRPr lang="en-GB" sz="1200" b="1" dirty="0" smtClean="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/>
            <a:r>
              <a:rPr lang="en-GB" sz="1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</a:t>
            </a:r>
            <a:r>
              <a:rPr lang="en-GB" sz="12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lorimeter</a:t>
            </a:r>
            <a:r>
              <a:rPr lang="en-GB" sz="12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GB" sz="1200" b="1" dirty="0">
                <a:solidFill>
                  <a:srgbClr val="33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(LYCCA)</a:t>
            </a:r>
            <a:endParaRPr lang="en-US" sz="1200" b="1" dirty="0">
              <a:solidFill>
                <a:srgbClr val="3333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216023" y="44450"/>
            <a:ext cx="903649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GB" sz="2800" b="1" dirty="0" smtClean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In-flight Spectroscopy at relativistic energies </a:t>
            </a:r>
            <a:endParaRPr lang="en-GB" sz="2800" b="1" dirty="0">
              <a:solidFill>
                <a:srgbClr val="333399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99" y="2773078"/>
            <a:ext cx="5987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</a:rPr>
              <a:t>Higher SIS intensities </a:t>
            </a:r>
            <a:r>
              <a:rPr lang="en-GB" sz="1600" b="1" dirty="0" smtClean="0"/>
              <a:t>and </a:t>
            </a:r>
            <a:r>
              <a:rPr lang="en-GB" sz="1600" b="1" dirty="0" smtClean="0">
                <a:solidFill>
                  <a:srgbClr val="0000FF"/>
                </a:solidFill>
              </a:rPr>
              <a:t>fast ramping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FF0000"/>
                </a:solidFill>
              </a:rPr>
              <a:t>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9</a:t>
            </a:r>
            <a:r>
              <a:rPr lang="en-GB" sz="1600" b="1" dirty="0" smtClean="0"/>
              <a:t>(</a:t>
            </a:r>
            <a:r>
              <a:rPr lang="en-GB" sz="1600" b="1" dirty="0" smtClean="0">
                <a:solidFill>
                  <a:srgbClr val="FF0000"/>
                </a:solidFill>
              </a:rPr>
              <a:t>U</a:t>
            </a:r>
            <a:r>
              <a:rPr lang="en-GB" sz="1600" b="1" dirty="0" smtClean="0"/>
              <a:t>) to </a:t>
            </a:r>
            <a:r>
              <a:rPr lang="en-GB" sz="1600" b="1" dirty="0" smtClean="0">
                <a:solidFill>
                  <a:srgbClr val="FF0000"/>
                </a:solidFill>
              </a:rPr>
              <a:t>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10</a:t>
            </a:r>
            <a:r>
              <a:rPr lang="en-GB" sz="1600" b="1" dirty="0" smtClean="0"/>
              <a:t> (</a:t>
            </a:r>
            <a:r>
              <a:rPr lang="en-GB" sz="1600" b="1" dirty="0" err="1" smtClean="0">
                <a:solidFill>
                  <a:srgbClr val="FF0000"/>
                </a:solidFill>
              </a:rPr>
              <a:t>Xe</a:t>
            </a:r>
            <a:r>
              <a:rPr lang="en-GB" sz="1600" b="1" dirty="0" smtClean="0">
                <a:solidFill>
                  <a:srgbClr val="FF0000"/>
                </a:solidFill>
              </a:rPr>
              <a:t>, Kr</a:t>
            </a:r>
            <a:r>
              <a:rPr lang="en-GB" sz="1600" b="1" dirty="0" smtClean="0"/>
              <a:t>) ions</a:t>
            </a:r>
            <a:r>
              <a:rPr lang="en-GB" sz="1600" b="1" dirty="0" smtClean="0">
                <a:solidFill>
                  <a:srgbClr val="000000"/>
                </a:solidFill>
              </a:rPr>
              <a:t>/spill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</a:rPr>
              <a:t>New FRS tracking detectors </a:t>
            </a:r>
            <a:r>
              <a:rPr lang="en-GB" sz="1600" b="1" dirty="0" smtClean="0"/>
              <a:t>(</a:t>
            </a:r>
            <a:r>
              <a:rPr lang="en-GB" sz="1600" b="1" dirty="0" smtClean="0">
                <a:solidFill>
                  <a:srgbClr val="FF0000"/>
                </a:solidFill>
              </a:rPr>
              <a:t>&gt;10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6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smtClean="0"/>
              <a:t>s</a:t>
            </a:r>
            <a:r>
              <a:rPr lang="en-GB" sz="1600" b="1" baseline="30000" dirty="0" smtClean="0"/>
              <a:t>-1</a:t>
            </a:r>
            <a:r>
              <a:rPr lang="en-GB" sz="1600" b="1" dirty="0" smtClean="0"/>
              <a:t> at S2, </a:t>
            </a:r>
            <a:r>
              <a:rPr lang="en-GB" sz="1600" b="1" dirty="0" smtClean="0">
                <a:solidFill>
                  <a:srgbClr val="FF0000"/>
                </a:solidFill>
              </a:rPr>
              <a:t>10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5</a:t>
            </a:r>
            <a:r>
              <a:rPr lang="en-GB" sz="1600" b="1" dirty="0" smtClean="0"/>
              <a:t>s</a:t>
            </a:r>
            <a:r>
              <a:rPr lang="en-GB" sz="1600" b="1" baseline="30000" dirty="0" smtClean="0"/>
              <a:t>-1</a:t>
            </a:r>
            <a:r>
              <a:rPr lang="en-GB" sz="1600" b="1" dirty="0" smtClean="0"/>
              <a:t> at S4)</a:t>
            </a:r>
          </a:p>
          <a:p>
            <a:pPr marL="285750" indent="-285750">
              <a:buFont typeface="Wingdings" charset="2"/>
              <a:buChar char="Ø"/>
            </a:pPr>
            <a:r>
              <a:rPr lang="en-GB" sz="1600" b="1" dirty="0" smtClean="0">
                <a:solidFill>
                  <a:srgbClr val="0000FF"/>
                </a:solidFill>
              </a:rPr>
              <a:t>New LYCCA-0 particle identification </a:t>
            </a:r>
            <a:r>
              <a:rPr lang="en-GB" sz="1600" b="1" dirty="0" smtClean="0"/>
              <a:t>and </a:t>
            </a:r>
            <a:r>
              <a:rPr lang="en-GB" sz="1600" b="1" dirty="0" smtClean="0">
                <a:solidFill>
                  <a:srgbClr val="0000FF"/>
                </a:solidFill>
              </a:rPr>
              <a:t>tracking</a:t>
            </a:r>
            <a:r>
              <a:rPr lang="en-GB" sz="1600" b="1" dirty="0" smtClean="0"/>
              <a:t> system</a:t>
            </a:r>
            <a:endParaRPr lang="en-GB" sz="1600" b="1" dirty="0"/>
          </a:p>
        </p:txBody>
      </p:sp>
      <p:pic>
        <p:nvPicPr>
          <p:cNvPr id="69" name="Picture 68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2384" y="2253139"/>
            <a:ext cx="3246120" cy="2234883"/>
          </a:xfrm>
          <a:prstGeom prst="rect">
            <a:avLst/>
          </a:prstGeom>
          <a:noFill/>
          <a:ln>
            <a:noFill/>
          </a:ln>
        </p:spPr>
      </p:pic>
      <p:sp>
        <p:nvSpPr>
          <p:cNvPr id="503859" name="Text Box 51"/>
          <p:cNvSpPr txBox="1">
            <a:spLocks noChangeArrowheads="1"/>
          </p:cNvSpPr>
          <p:nvPr/>
        </p:nvSpPr>
        <p:spPr bwMode="auto">
          <a:xfrm>
            <a:off x="5791200" y="1034415"/>
            <a:ext cx="1008063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rIns="36000">
            <a:spAutoFit/>
          </a:bodyPr>
          <a:lstStyle/>
          <a:p>
            <a:r>
              <a:rPr lang="en-US" sz="1000" b="1" baseline="30000" dirty="0" smtClean="0">
                <a:solidFill>
                  <a:srgbClr val="0000CC"/>
                </a:solidFill>
              </a:rPr>
              <a:t>56</a:t>
            </a:r>
            <a:r>
              <a:rPr lang="en-US" sz="1000" b="1" dirty="0" smtClean="0">
                <a:solidFill>
                  <a:srgbClr val="0000CC"/>
                </a:solidFill>
              </a:rPr>
              <a:t>Cr </a:t>
            </a:r>
          </a:p>
          <a:p>
            <a:endParaRPr lang="en-US" sz="1000" b="1" dirty="0" smtClean="0">
              <a:solidFill>
                <a:srgbClr val="0000CC"/>
              </a:solidFill>
            </a:endParaRPr>
          </a:p>
          <a:p>
            <a:r>
              <a:rPr lang="en-US" sz="1000" b="1" dirty="0" smtClean="0">
                <a:solidFill>
                  <a:srgbClr val="0000CC"/>
                </a:solidFill>
              </a:rPr>
              <a:t>100-200 </a:t>
            </a:r>
          </a:p>
          <a:p>
            <a:r>
              <a:rPr lang="en-US" sz="1000" b="1" dirty="0" smtClean="0">
                <a:solidFill>
                  <a:srgbClr val="0000CC"/>
                </a:solidFill>
              </a:rPr>
              <a:t>MeV</a:t>
            </a:r>
            <a:r>
              <a:rPr lang="en-US" sz="1000" b="1" dirty="0">
                <a:solidFill>
                  <a:srgbClr val="0000CC"/>
                </a:solidFill>
              </a:rPr>
              <a:t>/u</a:t>
            </a:r>
            <a:endParaRPr lang="en-US" sz="1000" dirty="0">
              <a:solidFill>
                <a:srgbClr val="0000CC"/>
              </a:solidFill>
            </a:endParaRPr>
          </a:p>
        </p:txBody>
      </p:sp>
      <p:sp>
        <p:nvSpPr>
          <p:cNvPr id="503860" name="Line 52"/>
          <p:cNvSpPr>
            <a:spLocks noChangeShapeType="1"/>
          </p:cNvSpPr>
          <p:nvPr/>
        </p:nvSpPr>
        <p:spPr bwMode="auto">
          <a:xfrm>
            <a:off x="5731510" y="1321753"/>
            <a:ext cx="83185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Text Box 95"/>
          <p:cNvSpPr txBox="1">
            <a:spLocks noChangeArrowheads="1"/>
          </p:cNvSpPr>
          <p:nvPr/>
        </p:nvSpPr>
        <p:spPr bwMode="auto">
          <a:xfrm>
            <a:off x="6147415" y="1761490"/>
            <a:ext cx="17351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AGATA</a:t>
            </a:r>
          </a:p>
          <a:p>
            <a:pPr algn="ctr"/>
            <a:r>
              <a:rPr lang="en-GB" sz="1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Ge</a:t>
            </a:r>
            <a:r>
              <a:rPr lang="en-GB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detector array</a:t>
            </a: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503886" name="Text Box 78"/>
          <p:cNvSpPr txBox="1">
            <a:spLocks noChangeArrowheads="1"/>
          </p:cNvSpPr>
          <p:nvPr/>
        </p:nvSpPr>
        <p:spPr bwMode="auto">
          <a:xfrm>
            <a:off x="5505450" y="4319994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</a:rPr>
              <a:t>DSSSD</a:t>
            </a:r>
          </a:p>
        </p:txBody>
      </p:sp>
      <p:sp>
        <p:nvSpPr>
          <p:cNvPr id="503896" name="Text Box 88"/>
          <p:cNvSpPr txBox="1">
            <a:spLocks noChangeArrowheads="1"/>
          </p:cNvSpPr>
          <p:nvPr/>
        </p:nvSpPr>
        <p:spPr bwMode="auto">
          <a:xfrm>
            <a:off x="5468938" y="4643844"/>
            <a:ext cx="9882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</a:rPr>
              <a:t>(x,y,</a:t>
            </a:r>
            <a:r>
              <a:rPr lang="el-GR" sz="1800" dirty="0">
                <a:solidFill>
                  <a:srgbClr val="FF0000"/>
                </a:solidFill>
                <a:cs typeface="Times New Roman" charset="0"/>
              </a:rPr>
              <a:t>Δ</a:t>
            </a:r>
            <a:r>
              <a:rPr lang="de-DE" sz="1800" dirty="0">
                <a:solidFill>
                  <a:srgbClr val="FF0000"/>
                </a:solidFill>
                <a:cs typeface="Times New Roman" charset="0"/>
              </a:rPr>
              <a:t>E)</a:t>
            </a:r>
            <a:endParaRPr lang="el-GR" sz="1800" dirty="0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55" name="Text Box 89"/>
          <p:cNvSpPr txBox="1">
            <a:spLocks noChangeArrowheads="1"/>
          </p:cNvSpPr>
          <p:nvPr/>
        </p:nvSpPr>
        <p:spPr bwMode="auto">
          <a:xfrm>
            <a:off x="6876256" y="6309320"/>
            <a:ext cx="864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333333"/>
                </a:solidFill>
              </a:rPr>
              <a:t>Plastic</a:t>
            </a:r>
            <a:endParaRPr lang="de-DE" sz="18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84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71550" y="508476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7909" name="Text Box 5"/>
          <p:cNvSpPr txBox="1">
            <a:spLocks noChangeArrowheads="1"/>
          </p:cNvSpPr>
          <p:nvPr/>
        </p:nvSpPr>
        <p:spPr bwMode="auto">
          <a:xfrm>
            <a:off x="820738" y="116632"/>
            <a:ext cx="7500937" cy="534988"/>
          </a:xfrm>
          <a:prstGeom prst="rect">
            <a:avLst/>
          </a:prstGeom>
          <a:solidFill>
            <a:srgbClr val="FFFF99"/>
          </a:solidFill>
          <a:ln w="158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sz="2800"/>
              <a:t>AGATA performance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44371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27050" indent="-19050"/>
            <a:r>
              <a:rPr lang="de-DE" sz="1800" b="1" dirty="0" smtClean="0">
                <a:solidFill>
                  <a:srgbClr val="FF0000"/>
                </a:solidFill>
              </a:rPr>
              <a:t>5 Doubles provide almost 50% of the efficiency!</a:t>
            </a:r>
            <a:endParaRPr lang="de-DE" sz="1800" b="1" dirty="0">
              <a:solidFill>
                <a:srgbClr val="FF0000"/>
              </a:solidFill>
            </a:endParaRPr>
          </a:p>
        </p:txBody>
      </p:sp>
      <p:sp>
        <p:nvSpPr>
          <p:cNvPr id="11" name="Text Box 42"/>
          <p:cNvSpPr txBox="1">
            <a:spLocks noChangeArrowheads="1"/>
          </p:cNvSpPr>
          <p:nvPr/>
        </p:nvSpPr>
        <p:spPr bwMode="auto">
          <a:xfrm>
            <a:off x="755576" y="5373216"/>
            <a:ext cx="3528530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cs typeface="Times New Roman" pitchFamily="18" charset="0"/>
              </a:rPr>
              <a:t>photopeak efficiency:    </a:t>
            </a:r>
            <a:r>
              <a:rPr lang="el-GR" sz="1600" dirty="0">
                <a:solidFill>
                  <a:srgbClr val="FF0000"/>
                </a:solidFill>
                <a:cs typeface="Times New Roman" pitchFamily="18" charset="0"/>
              </a:rPr>
              <a:t>ε</a:t>
            </a:r>
            <a:r>
              <a:rPr lang="el-GR" sz="1600" baseline="-25000" dirty="0">
                <a:solidFill>
                  <a:srgbClr val="FF0000"/>
                </a:solidFill>
                <a:cs typeface="Times New Roman" pitchFamily="18" charset="0"/>
              </a:rPr>
              <a:t>γ</a:t>
            </a:r>
            <a:r>
              <a:rPr lang="de-DE" sz="1600" baseline="-25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1600" dirty="0">
                <a:solidFill>
                  <a:srgbClr val="FF0000"/>
                </a:solidFill>
                <a:cs typeface="Times New Roman" pitchFamily="18" charset="0"/>
              </a:rPr>
              <a:t>= 17.5%</a:t>
            </a:r>
          </a:p>
          <a:p>
            <a:r>
              <a:rPr lang="el-GR" sz="1600" dirty="0">
                <a:solidFill>
                  <a:srgbClr val="0000CC"/>
                </a:solidFill>
                <a:cs typeface="Times New Roman" pitchFamily="18" charset="0"/>
              </a:rPr>
              <a:t>γγ</a:t>
            </a:r>
            <a:r>
              <a:rPr lang="en-US" sz="1600" dirty="0">
                <a:solidFill>
                  <a:srgbClr val="0000CC"/>
                </a:solidFill>
                <a:cs typeface="Times New Roman" pitchFamily="18" charset="0"/>
              </a:rPr>
              <a:t>-efficiency = 2.5%</a:t>
            </a:r>
          </a:p>
          <a:p>
            <a:endParaRPr lang="el-GR" sz="1600" dirty="0">
              <a:solidFill>
                <a:srgbClr val="0000CC"/>
              </a:solidFill>
              <a:cs typeface="Times New Roman" pitchFamily="18" charset="0"/>
            </a:endParaRPr>
          </a:p>
          <a:p>
            <a:r>
              <a:rPr lang="de-DE" sz="1600" dirty="0">
                <a:cs typeface="Times New Roman" pitchFamily="18" charset="0"/>
              </a:rPr>
              <a:t>energy resolution:       </a:t>
            </a:r>
            <a:r>
              <a:rPr lang="el-GR" sz="1600" dirty="0">
                <a:solidFill>
                  <a:srgbClr val="FF0000"/>
                </a:solidFill>
                <a:cs typeface="Arial" pitchFamily="34" charset="0"/>
              </a:rPr>
              <a:t>Δ</a:t>
            </a:r>
            <a:r>
              <a:rPr lang="de-DE" sz="1600" dirty="0">
                <a:solidFill>
                  <a:srgbClr val="FF0000"/>
                </a:solidFill>
                <a:cs typeface="Arial" pitchFamily="34" charset="0"/>
              </a:rPr>
              <a:t>E</a:t>
            </a:r>
            <a:r>
              <a:rPr lang="el-GR" sz="1600" baseline="-25000" dirty="0">
                <a:solidFill>
                  <a:srgbClr val="FF0000"/>
                </a:solidFill>
                <a:cs typeface="Times New Roman" pitchFamily="18" charset="0"/>
              </a:rPr>
              <a:t>γ</a:t>
            </a:r>
            <a:r>
              <a:rPr lang="de-DE" sz="1600" baseline="-25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de-DE" sz="1600" dirty="0">
                <a:solidFill>
                  <a:srgbClr val="FF0000"/>
                </a:solidFill>
                <a:cs typeface="Times New Roman" pitchFamily="18" charset="0"/>
              </a:rPr>
              <a:t>= 4 keV</a:t>
            </a:r>
          </a:p>
          <a:p>
            <a:r>
              <a:rPr lang="de-DE" sz="1600" dirty="0">
                <a:cs typeface="Times New Roman" pitchFamily="18" charset="0"/>
              </a:rPr>
              <a:t>( intrinsic spatial resolution of 2 mm )</a:t>
            </a:r>
            <a:endParaRPr lang="el-GR" sz="1600" dirty="0">
              <a:cs typeface="Times New Roman" pitchFamily="18" charset="0"/>
            </a:endParaRPr>
          </a:p>
        </p:txBody>
      </p:sp>
      <p:sp>
        <p:nvSpPr>
          <p:cNvPr id="12" name="Text Box 43"/>
          <p:cNvSpPr txBox="1">
            <a:spLocks noChangeArrowheads="1"/>
          </p:cNvSpPr>
          <p:nvPr/>
        </p:nvSpPr>
        <p:spPr bwMode="auto">
          <a:xfrm>
            <a:off x="5940152" y="4941168"/>
            <a:ext cx="2375971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b="1" i="1" dirty="0" smtClean="0">
                <a:solidFill>
                  <a:srgbClr val="FF0000"/>
                </a:solidFill>
              </a:rPr>
              <a:t>Sensitivity 30x RISING</a:t>
            </a:r>
            <a:endParaRPr lang="de-DE" sz="1600" b="1" i="1" dirty="0">
              <a:solidFill>
                <a:srgbClr val="FF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04248" y="6165304"/>
            <a:ext cx="1931987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200" dirty="0"/>
              <a:t>beam pipe diameter = 12 cm</a:t>
            </a:r>
          </a:p>
          <a:p>
            <a:r>
              <a:rPr lang="de-DE" sz="1200" dirty="0"/>
              <a:t>chamber diameter = 43 cm</a:t>
            </a:r>
          </a:p>
        </p:txBody>
      </p: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252413" y="836712"/>
            <a:ext cx="8639175" cy="3448051"/>
            <a:chOff x="144" y="1248"/>
            <a:chExt cx="5442" cy="2172"/>
          </a:xfrm>
        </p:grpSpPr>
        <p:pic>
          <p:nvPicPr>
            <p:cNvPr id="15" name="Picture 3" descr="agataS2fig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584"/>
              <a:ext cx="1392" cy="1279"/>
            </a:xfrm>
            <a:prstGeom prst="rect">
              <a:avLst/>
            </a:prstGeom>
            <a:noFill/>
          </p:spPr>
        </p:pic>
        <p:pic>
          <p:nvPicPr>
            <p:cNvPr id="16" name="Picture 4" descr="agataS2compADCAfig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1344"/>
              <a:ext cx="1890" cy="1776"/>
            </a:xfrm>
            <a:prstGeom prst="rect">
              <a:avLst/>
            </a:prstGeom>
            <a:noFill/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1584" y="2016"/>
              <a:ext cx="15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+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3264" y="1920"/>
              <a:ext cx="15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=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92" y="3168"/>
              <a:ext cx="34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/>
                <a:t>10</a:t>
              </a:r>
              <a:r>
                <a:rPr lang="en-US" sz="2000"/>
                <a:t> triple Cluster            +        </a:t>
              </a:r>
              <a:r>
                <a:rPr lang="en-US" sz="2000" b="1"/>
                <a:t>5</a:t>
              </a:r>
              <a:r>
                <a:rPr lang="en-US" sz="2000"/>
                <a:t> </a:t>
              </a:r>
              <a:r>
                <a:rPr lang="en-US" sz="2000" b="1">
                  <a:solidFill>
                    <a:srgbClr val="FF3300"/>
                  </a:solidFill>
                </a:rPr>
                <a:t>double</a:t>
              </a:r>
              <a:r>
                <a:rPr lang="en-US" sz="2000"/>
                <a:t> Cluster</a:t>
              </a:r>
            </a:p>
          </p:txBody>
        </p:sp>
        <p:pic>
          <p:nvPicPr>
            <p:cNvPr id="20" name="Picture 8" descr="agata_ADCAfig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0" y="1706"/>
              <a:ext cx="1248" cy="1156"/>
            </a:xfrm>
            <a:prstGeom prst="rect">
              <a:avLst/>
            </a:prstGeom>
            <a:noFill/>
          </p:spPr>
        </p:pic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192" y="1248"/>
              <a:ext cx="16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AGATA S2 Geometry</a:t>
              </a:r>
            </a:p>
          </p:txBody>
        </p:sp>
      </p:grp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3275856" y="692696"/>
            <a:ext cx="446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solidFill>
                  <a:srgbClr val="FF0066"/>
                </a:solidFill>
              </a:rPr>
              <a:t>Challenge: FRS beam size!!!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71550" y="508476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027" name="Bild 21" descr="image_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120449"/>
            <a:ext cx="2295528" cy="2740579"/>
          </a:xfrm>
          <a:prstGeom prst="rect">
            <a:avLst/>
          </a:prstGeom>
          <a:noFill/>
        </p:spPr>
      </p:pic>
      <p:pic>
        <p:nvPicPr>
          <p:cNvPr id="1026" name="Bild 22" descr="image_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548681"/>
            <a:ext cx="2357454" cy="2451752"/>
          </a:xfrm>
          <a:prstGeom prst="rect">
            <a:avLst/>
          </a:prstGeom>
          <a:noFill/>
        </p:spPr>
      </p:pic>
      <p:pic>
        <p:nvPicPr>
          <p:cNvPr id="1025" name="Grafik 11" descr="firstpi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332" y="548680"/>
            <a:ext cx="2928958" cy="5335699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2686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5372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806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1550" y="504031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452320" cy="1700808"/>
          </a:xfrm>
          <a:prstGeom prst="rect">
            <a:avLst/>
          </a:prstGeom>
          <a:solidFill>
            <a:schemeClr val="bg1"/>
          </a:solidFill>
          <a:ln w="38100"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458" name="Picture 2" descr="186-10613_1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88640"/>
            <a:ext cx="8599033" cy="608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6237312"/>
            <a:ext cx="506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Ready and Operating by April 2012!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99301"/>
            <a:ext cx="8496300" cy="707886"/>
          </a:xfrm>
          <a:noFill/>
          <a:ln>
            <a:noFill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000" b="1" kern="120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Why do we need AGATA?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54475" y="1293813"/>
            <a:ext cx="4838700" cy="2452687"/>
          </a:xfrm>
          <a:solidFill>
            <a:srgbClr val="FFFF99"/>
          </a:solidFill>
          <a:ln/>
        </p:spPr>
        <p:txBody>
          <a:bodyPr/>
          <a:lstStyle/>
          <a:p>
            <a:r>
              <a:rPr lang="en-US" sz="2400"/>
              <a:t>Low intensity</a:t>
            </a:r>
          </a:p>
          <a:p>
            <a:r>
              <a:rPr lang="en-US" sz="2400"/>
              <a:t>High background</a:t>
            </a:r>
          </a:p>
          <a:p>
            <a:r>
              <a:rPr lang="en-US" sz="2400"/>
              <a:t>Large Doppler broadening</a:t>
            </a:r>
          </a:p>
          <a:p>
            <a:r>
              <a:rPr lang="en-US" sz="2400"/>
              <a:t>High counting rates</a:t>
            </a:r>
          </a:p>
          <a:p>
            <a:r>
              <a:rPr lang="en-US" sz="2400"/>
              <a:t>High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sz="2400"/>
              <a:t>-ray multiplicities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5345113" y="4076700"/>
            <a:ext cx="3403600" cy="18002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333399"/>
                </a:solidFill>
              </a:rPr>
              <a:t>High efficiency</a:t>
            </a:r>
          </a:p>
          <a:p>
            <a:r>
              <a:rPr lang="en-US" sz="2800" smtClean="0">
                <a:solidFill>
                  <a:srgbClr val="333399"/>
                </a:solidFill>
              </a:rPr>
              <a:t>High sensitivity</a:t>
            </a:r>
          </a:p>
          <a:p>
            <a:r>
              <a:rPr lang="en-US" sz="2800" smtClean="0">
                <a:solidFill>
                  <a:srgbClr val="333399"/>
                </a:solidFill>
              </a:rPr>
              <a:t>High throughput</a:t>
            </a:r>
          </a:p>
          <a:p>
            <a:r>
              <a:rPr lang="en-US" sz="2800" smtClean="0">
                <a:solidFill>
                  <a:srgbClr val="000000"/>
                </a:solidFill>
              </a:rPr>
              <a:t>Ancillary detectors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323850" y="1196975"/>
            <a:ext cx="2048959" cy="2308324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FAIR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SPIRAL2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SPES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REX-ISOLDE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EURISOL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HI-Stable</a:t>
            </a:r>
          </a:p>
        </p:txBody>
      </p:sp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327025" y="4503738"/>
            <a:ext cx="4629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0000"/>
                </a:solidFill>
              </a:rPr>
              <a:t>Harsh conditions!</a:t>
            </a:r>
            <a:br>
              <a:rPr lang="en-US" sz="2800" smtClean="0">
                <a:solidFill>
                  <a:srgbClr val="000000"/>
                </a:solidFill>
              </a:rPr>
            </a:br>
            <a:r>
              <a:rPr lang="en-US" sz="2800" smtClean="0">
                <a:solidFill>
                  <a:srgbClr val="000000"/>
                </a:solidFill>
              </a:rPr>
              <a:t>Need instrumentation with</a:t>
            </a:r>
          </a:p>
        </p:txBody>
      </p:sp>
      <p:sp>
        <p:nvSpPr>
          <p:cNvPr id="182279" name="AutoShape 7"/>
          <p:cNvSpPr>
            <a:spLocks noChangeArrowheads="1"/>
          </p:cNvSpPr>
          <p:nvPr/>
        </p:nvSpPr>
        <p:spPr bwMode="auto">
          <a:xfrm>
            <a:off x="2843213" y="2341563"/>
            <a:ext cx="1008062" cy="360362"/>
          </a:xfrm>
          <a:prstGeom prst="rightArrow">
            <a:avLst>
              <a:gd name="adj1" fmla="val 50000"/>
              <a:gd name="adj2" fmla="val 69934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400" smtClean="0">
              <a:solidFill>
                <a:srgbClr val="000000"/>
              </a:solidFill>
            </a:endParaRPr>
          </a:p>
        </p:txBody>
      </p:sp>
      <p:sp>
        <p:nvSpPr>
          <p:cNvPr id="182280" name="AutoShape 8"/>
          <p:cNvSpPr>
            <a:spLocks noChangeArrowheads="1"/>
          </p:cNvSpPr>
          <p:nvPr/>
        </p:nvSpPr>
        <p:spPr bwMode="auto">
          <a:xfrm>
            <a:off x="1547813" y="6142038"/>
            <a:ext cx="1470025" cy="360362"/>
          </a:xfrm>
          <a:prstGeom prst="rightArrow">
            <a:avLst>
              <a:gd name="adj1" fmla="val 50000"/>
              <a:gd name="adj2" fmla="val 10198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400" smtClean="0">
              <a:solidFill>
                <a:srgbClr val="000000"/>
              </a:solidFill>
            </a:endParaRP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3132138" y="6092825"/>
            <a:ext cx="561657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smtClean="0">
                <a:solidFill>
                  <a:srgbClr val="FFFFFF"/>
                </a:solidFill>
              </a:rPr>
              <a:t>Conventional arrays will not suffice!</a:t>
            </a:r>
            <a:endParaRPr lang="en-US" sz="240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/>
      <p:bldP spid="182278" grpId="0"/>
      <p:bldP spid="182280" grpId="0" animBg="1"/>
      <p:bldP spid="1822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PICT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475" y="0"/>
            <a:ext cx="11080750" cy="736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71550" y="5040313"/>
            <a:ext cx="81724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131840" y="2924944"/>
            <a:ext cx="554461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None/>
            </a:pPr>
            <a:endParaRPr lang="en-US" sz="2000" b="1" dirty="0">
              <a:solidFill>
                <a:srgbClr val="660066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AGATA @ GSI</a:t>
            </a:r>
          </a:p>
          <a:p>
            <a:pPr marL="457200" indent="-457200">
              <a:buFont typeface="Wingdings" pitchFamily="2" charset="2"/>
              <a:buNone/>
            </a:pPr>
            <a:endParaRPr lang="en-US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Initial in-beam commissioning April-June 2012</a:t>
            </a:r>
          </a:p>
          <a:p>
            <a:pPr marL="457200" indent="-457200">
              <a:buFont typeface="Wingdings" pitchFamily="2" charset="2"/>
              <a:buNone/>
            </a:pPr>
            <a:endParaRPr lang="en-US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First experiments Sept-November 2012</a:t>
            </a:r>
          </a:p>
          <a:p>
            <a:pPr marL="457200" indent="-457200">
              <a:buFont typeface="Wingdings" pitchFamily="2" charset="2"/>
              <a:buNone/>
            </a:pPr>
            <a:endParaRPr lang="en-US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28-29</a:t>
            </a:r>
            <a:r>
              <a:rPr lang="en-US" sz="2000" b="1" baseline="30000" dirty="0" smtClean="0">
                <a:solidFill>
                  <a:schemeClr val="accent2"/>
                </a:solidFill>
                <a:latin typeface="Times New Roman" pitchFamily="18" charset="0"/>
              </a:rPr>
              <a:t>th</a:t>
            </a: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 June 2012, ORSAY, EGAN</a:t>
            </a:r>
          </a:p>
          <a:p>
            <a:pPr marL="457200" indent="-457200">
              <a:buFont typeface="Wingdings" pitchFamily="2" charset="2"/>
              <a:buNone/>
            </a:pPr>
            <a:endParaRPr lang="en-US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G-PAC late 2012</a:t>
            </a:r>
          </a:p>
          <a:p>
            <a:pPr marL="457200" indent="-457200">
              <a:buFont typeface="Wingdings" pitchFamily="2" charset="2"/>
              <a:buNone/>
            </a:pPr>
            <a:endParaRPr lang="en-US" sz="20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marL="457200" indent="-45720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2"/>
                </a:solidFill>
                <a:latin typeface="Times New Roman" pitchFamily="18" charset="0"/>
              </a:rPr>
              <a:t>Experiments 2013</a:t>
            </a:r>
          </a:p>
        </p:txBody>
      </p:sp>
      <p:pic>
        <p:nvPicPr>
          <p:cNvPr id="699394" name="Picture 2" descr="D:\john\pictures\agata-to-gsi-ETC\DSC00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4800600" cy="1143000"/>
          </a:xfrm>
        </p:spPr>
        <p:txBody>
          <a:bodyPr/>
          <a:lstStyle/>
          <a:p>
            <a:pPr algn="r" eaLnBrk="1" hangingPunct="1"/>
            <a:r>
              <a:rPr lang="fr-FR" sz="3200" smtClean="0">
                <a:solidFill>
                  <a:schemeClr val="tx1"/>
                </a:solidFill>
                <a:latin typeface="Lucida Sans" pitchFamily="34" charset="0"/>
                <a:cs typeface="Arial" charset="0"/>
              </a:rPr>
              <a:t>AGATA 1</a:t>
            </a:r>
            <a:r>
              <a:rPr lang="fr-FR" sz="3200" smtClean="0">
                <a:solidFill>
                  <a:schemeClr val="tx1"/>
                </a:solidFill>
                <a:latin typeface="Symbol" pitchFamily="18" charset="2"/>
                <a:cs typeface="Arial" charset="0"/>
              </a:rPr>
              <a:t>p</a:t>
            </a:r>
            <a:r>
              <a:rPr lang="fr-FR" sz="3200" smtClean="0">
                <a:solidFill>
                  <a:schemeClr val="tx1"/>
                </a:solidFill>
                <a:latin typeface="Lucida Sans" pitchFamily="34" charset="0"/>
                <a:cs typeface="Arial" charset="0"/>
              </a:rPr>
              <a:t> at </a:t>
            </a:r>
            <a:r>
              <a:rPr lang="fr-FR" sz="3200" smtClean="0">
                <a:solidFill>
                  <a:srgbClr val="002060"/>
                </a:solidFill>
                <a:latin typeface="Lucida Sans" pitchFamily="34" charset="0"/>
                <a:cs typeface="Arial" charset="0"/>
              </a:rPr>
              <a:t>GANIL</a:t>
            </a:r>
            <a:r>
              <a:rPr lang="fr-FR" sz="3200" smtClean="0">
                <a:solidFill>
                  <a:schemeClr val="tx1"/>
                </a:solidFill>
                <a:latin typeface="Lucida Sans" pitchFamily="34" charset="0"/>
                <a:cs typeface="Arial" charset="0"/>
              </a:rPr>
              <a:t> : </a:t>
            </a:r>
            <a:br>
              <a:rPr lang="fr-FR" sz="3200" smtClean="0">
                <a:solidFill>
                  <a:schemeClr val="tx1"/>
                </a:solidFill>
                <a:latin typeface="Lucida Sans" pitchFamily="34" charset="0"/>
                <a:cs typeface="Arial" charset="0"/>
              </a:rPr>
            </a:br>
            <a:r>
              <a:rPr lang="fr-FR" sz="3200" smtClean="0">
                <a:solidFill>
                  <a:srgbClr val="C00000"/>
                </a:solidFill>
                <a:latin typeface="Lucida Sans" pitchFamily="34" charset="0"/>
                <a:cs typeface="Arial" charset="0"/>
              </a:rPr>
              <a:t>possible locations</a:t>
            </a:r>
          </a:p>
        </p:txBody>
      </p:sp>
      <p:pic>
        <p:nvPicPr>
          <p:cNvPr id="3075" name="Picture 7" descr="L:\AGATA\images\AGATA_1PI+EXOGAM_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0"/>
            <a:ext cx="244157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ZoneTexte 4"/>
          <p:cNvSpPr txBox="1">
            <a:spLocks noChangeArrowheads="1"/>
          </p:cNvSpPr>
          <p:nvPr/>
        </p:nvSpPr>
        <p:spPr bwMode="auto">
          <a:xfrm>
            <a:off x="3286125" y="1785938"/>
            <a:ext cx="5143500" cy="8302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mtClean="0">
                <a:solidFill>
                  <a:srgbClr val="000000"/>
                </a:solidFill>
                <a:latin typeface="Lucida Sans" pitchFamily="34" charset="0"/>
                <a:ea typeface="+mn-ea"/>
                <a:cs typeface="Arial" charset="0"/>
              </a:rPr>
              <a:t>In G1 coupled to VAMOS (and EXOGAM2 if needed): SIBs, RIBs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4071938"/>
            <a:ext cx="74295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lèche gauche 6"/>
          <p:cNvSpPr/>
          <p:nvPr/>
        </p:nvSpPr>
        <p:spPr>
          <a:xfrm>
            <a:off x="2857500" y="2143125"/>
            <a:ext cx="428625" cy="14287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latin typeface="Lucida Sans" pitchFamily="34" charset="0"/>
              <a:cs typeface="Arial" pitchFamily="34" charset="0"/>
            </a:endParaRPr>
          </a:p>
        </p:txBody>
      </p:sp>
      <p:sp>
        <p:nvSpPr>
          <p:cNvPr id="3079" name="ZoneTexte 7"/>
          <p:cNvSpPr txBox="1">
            <a:spLocks noChangeArrowheads="1"/>
          </p:cNvSpPr>
          <p:nvPr/>
        </p:nvSpPr>
        <p:spPr bwMode="auto">
          <a:xfrm>
            <a:off x="3714750" y="2786063"/>
            <a:ext cx="4071938" cy="8302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mtClean="0">
                <a:solidFill>
                  <a:srgbClr val="000000"/>
                </a:solidFill>
                <a:latin typeface="Lucida Sans" pitchFamily="34" charset="0"/>
                <a:ea typeface="+mn-ea"/>
                <a:cs typeface="Arial" charset="0"/>
              </a:rPr>
              <a:t>At the intermediate focal plane of S3: SIBs</a:t>
            </a:r>
          </a:p>
        </p:txBody>
      </p:sp>
      <p:sp>
        <p:nvSpPr>
          <p:cNvPr id="9" name="Flèche gauche 8"/>
          <p:cNvSpPr/>
          <p:nvPr/>
        </p:nvSpPr>
        <p:spPr>
          <a:xfrm rot="16200000">
            <a:off x="5143500" y="3786188"/>
            <a:ext cx="428625" cy="14287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>
              <a:solidFill>
                <a:srgbClr val="FFFFFF"/>
              </a:solidFill>
              <a:latin typeface="Lucida Sans" pitchFamily="34" charset="0"/>
              <a:cs typeface="Arial" pitchFamily="34" charset="0"/>
            </a:endParaRPr>
          </a:p>
        </p:txBody>
      </p:sp>
      <p:pic>
        <p:nvPicPr>
          <p:cNvPr id="3081" name="Picture 7" descr="logoAgata"/>
          <p:cNvPicPr>
            <a:picLocks noChangeAspect="1" noChangeArrowheads="1"/>
          </p:cNvPicPr>
          <p:nvPr/>
        </p:nvPicPr>
        <p:blipFill>
          <a:blip r:embed="rId5" cstate="print"/>
          <a:srcRect l="9920" t="10983" r="11336" b="11676"/>
          <a:stretch>
            <a:fillRect/>
          </a:stretch>
        </p:blipFill>
        <p:spPr bwMode="auto">
          <a:xfrm>
            <a:off x="0" y="4763"/>
            <a:ext cx="9794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Image 9" descr="logo_GANIL_SP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38" y="142875"/>
            <a:ext cx="332422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sz="3200" dirty="0" smtClean="0">
                <a:latin typeface="Comic Sans MS" pitchFamily="66" charset="0"/>
              </a:rPr>
              <a:t>Acknowledgements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452320" y="6453336"/>
            <a:ext cx="144016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355976" y="6569968"/>
            <a:ext cx="2880320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35696" y="2204864"/>
            <a:ext cx="6118448" cy="2376264"/>
          </a:xfrm>
        </p:spPr>
        <p:txBody>
          <a:bodyPr/>
          <a:lstStyle/>
          <a:p>
            <a:r>
              <a:rPr lang="en-GB" dirty="0" smtClean="0"/>
              <a:t>Huge technical achievement</a:t>
            </a:r>
          </a:p>
          <a:p>
            <a:r>
              <a:rPr lang="en-GB" dirty="0" smtClean="0"/>
              <a:t>Many people and laboratories</a:t>
            </a:r>
          </a:p>
          <a:p>
            <a:r>
              <a:rPr lang="en-GB" dirty="0" smtClean="0"/>
              <a:t>Ongoing</a:t>
            </a:r>
          </a:p>
          <a:p>
            <a:r>
              <a:rPr lang="en-GB" dirty="0" smtClean="0"/>
              <a:t>Physics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691680" y="5256609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sz="3200" dirty="0" smtClean="0">
                <a:latin typeface="Comic Sans MS" pitchFamily="66" charset="0"/>
              </a:rPr>
              <a:t>Acknowledgements</a:t>
            </a:r>
            <a:endParaRPr lang="en-GB" sz="3200" dirty="0"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452320" y="6453336"/>
            <a:ext cx="144016" cy="40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07704" y="1556616"/>
            <a:ext cx="5328592" cy="5301384"/>
            <a:chOff x="1187624" y="260648"/>
            <a:chExt cx="5328592" cy="5301384"/>
          </a:xfrm>
        </p:grpSpPr>
        <p:pic>
          <p:nvPicPr>
            <p:cNvPr id="261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7624" y="260648"/>
              <a:ext cx="5222754" cy="5184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 bwMode="auto">
            <a:xfrm>
              <a:off x="3635896" y="5274000"/>
              <a:ext cx="2880320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Lucida Grande" pitchFamily="84" charset="0"/>
                <a:ea typeface="ヒラギノ角ゴ Pro W3" pitchFamily="84" charset="-128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691680" y="836712"/>
            <a:ext cx="6552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AGATA – Advanced Gamma Tracking Array</a:t>
            </a:r>
          </a:p>
          <a:p>
            <a:pPr algn="ctr"/>
            <a:r>
              <a:rPr lang="en-GB" sz="1400" dirty="0" smtClean="0"/>
              <a:t>Nuclear Instruments and Methods in Physics Research A 668 (2012) 26–58</a:t>
            </a:r>
          </a:p>
          <a:p>
            <a:pPr algn="ctr"/>
            <a:endParaRPr lang="en-GB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42938" y="2786063"/>
            <a:ext cx="7772400" cy="1143000"/>
          </a:xfrm>
        </p:spPr>
        <p:txBody>
          <a:bodyPr/>
          <a:lstStyle/>
          <a:p>
            <a:r>
              <a:rPr lang="en-GB" b="1" smtClean="0">
                <a:solidFill>
                  <a:srgbClr val="FF0000"/>
                </a:solidFill>
              </a:rPr>
              <a:t>THANKS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692275" y="5229225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38138"/>
            <a:ext cx="7772400" cy="728662"/>
          </a:xfrm>
        </p:spPr>
        <p:txBody>
          <a:bodyPr/>
          <a:lstStyle/>
          <a:p>
            <a:pPr eaLnBrk="1" hangingPunct="1"/>
            <a:r>
              <a:rPr lang="en-GB" b="1" smtClean="0">
                <a:solidFill>
                  <a:schemeClr val="tx1"/>
                </a:solidFill>
              </a:rPr>
              <a:t>The AGATA </a:t>
            </a:r>
            <a:r>
              <a:rPr lang="en-GB" b="1" smtClean="0">
                <a:solidFill>
                  <a:schemeClr val="tx1"/>
                </a:solidFill>
                <a:cs typeface="Times New Roman" pitchFamily="18" charset="0"/>
              </a:rPr>
              <a:t>Collaboration</a:t>
            </a:r>
            <a:br>
              <a:rPr lang="en-GB" b="1" smtClean="0">
                <a:solidFill>
                  <a:schemeClr val="tx1"/>
                </a:solidFill>
                <a:cs typeface="Times New Roman" pitchFamily="18" charset="0"/>
              </a:rPr>
            </a:br>
            <a:endParaRPr lang="en-GB" sz="2000" b="1" smtClean="0">
              <a:solidFill>
                <a:schemeClr val="accent2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0013" y="1752600"/>
            <a:ext cx="9144000" cy="4876800"/>
          </a:xfrm>
          <a:noFill/>
        </p:spPr>
        <p:txBody>
          <a:bodyPr/>
          <a:lstStyle/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Bulgaria: 	</a:t>
            </a:r>
            <a:r>
              <a:rPr lang="de-DE" sz="1800" b="1" dirty="0" smtClean="0"/>
              <a:t>Univ. Sofia</a:t>
            </a:r>
            <a:endParaRPr lang="en-US" sz="1800" b="1" dirty="0" smtClean="0"/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Denmark:  	NBI Copenhagen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Finland: 	Univ. </a:t>
            </a:r>
            <a:r>
              <a:rPr lang="en-GB" sz="1800" b="1" dirty="0" err="1" smtClean="0">
                <a:cs typeface="Times New Roman" pitchFamily="18" charset="0"/>
              </a:rPr>
              <a:t>Jyv</a:t>
            </a:r>
            <a:r>
              <a:rPr lang="en-GB" sz="1800" b="1" dirty="0" err="1" smtClean="0"/>
              <a:t>ä</a:t>
            </a:r>
            <a:r>
              <a:rPr lang="en-GB" sz="1800" b="1" dirty="0" err="1" smtClean="0">
                <a:cs typeface="Times New Roman" pitchFamily="18" charset="0"/>
              </a:rPr>
              <a:t>skyl</a:t>
            </a:r>
            <a:r>
              <a:rPr lang="en-GB" sz="1800" b="1" dirty="0" err="1" smtClean="0"/>
              <a:t>ä</a:t>
            </a:r>
            <a:endParaRPr lang="en-GB" sz="1800" b="1" dirty="0" smtClean="0"/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France: 	GANIL Caen, IPN Lyon, CSNSM Orsay, IPN Orsay, </a:t>
            </a:r>
            <a:br>
              <a:rPr lang="en-GB" sz="1800" b="1" dirty="0" smtClean="0">
                <a:cs typeface="Times New Roman" pitchFamily="18" charset="0"/>
              </a:rPr>
            </a:br>
            <a:r>
              <a:rPr lang="en-GB" sz="1800" b="1" dirty="0" smtClean="0">
                <a:cs typeface="Times New Roman" pitchFamily="18" charset="0"/>
              </a:rPr>
              <a:t>		CEA-DSM-DAPNIA </a:t>
            </a:r>
            <a:r>
              <a:rPr lang="en-GB" sz="1800" b="1" dirty="0" err="1" smtClean="0">
                <a:cs typeface="Times New Roman" pitchFamily="18" charset="0"/>
              </a:rPr>
              <a:t>Saclay</a:t>
            </a:r>
            <a:r>
              <a:rPr lang="en-GB" sz="1800" b="1" dirty="0" smtClean="0">
                <a:cs typeface="Times New Roman" pitchFamily="18" charset="0"/>
              </a:rPr>
              <a:t>, IPHC Strasbourg, LPSC Grenoble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Germany: 	</a:t>
            </a:r>
            <a:r>
              <a:rPr lang="de-DE" sz="1800" b="1" dirty="0" smtClean="0">
                <a:cs typeface="Times New Roman" pitchFamily="18" charset="0"/>
              </a:rPr>
              <a:t>GSI Darmstadt, TU Darmstadt, Univ. zu Köln, TU München</a:t>
            </a:r>
            <a:endParaRPr lang="en-GB" sz="1800" b="1" dirty="0" smtClean="0"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Hungary:  	ATOMKI Debrecen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Italy: 		 INFN-LNL, INFN and Univ. </a:t>
            </a:r>
            <a:r>
              <a:rPr lang="en-GB" sz="1800" b="1" dirty="0" err="1" smtClean="0">
                <a:cs typeface="Times New Roman" pitchFamily="18" charset="0"/>
              </a:rPr>
              <a:t>Padova</a:t>
            </a:r>
            <a:r>
              <a:rPr lang="en-GB" sz="1800" b="1" dirty="0" smtClean="0">
                <a:cs typeface="Times New Roman" pitchFamily="18" charset="0"/>
              </a:rPr>
              <a:t>, Milano, Firenze, </a:t>
            </a:r>
            <a:r>
              <a:rPr lang="en-GB" sz="1800" b="1" dirty="0" err="1" smtClean="0">
                <a:cs typeface="Times New Roman" pitchFamily="18" charset="0"/>
              </a:rPr>
              <a:t>Genova</a:t>
            </a:r>
            <a:r>
              <a:rPr lang="en-GB" sz="1800" b="1" dirty="0" smtClean="0">
                <a:cs typeface="Times New Roman" pitchFamily="18" charset="0"/>
              </a:rPr>
              <a:t>, Napoli, 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Poland: 	NINP and IFJ Krakow, SINS </a:t>
            </a:r>
            <a:r>
              <a:rPr lang="en-GB" sz="1800" b="1" dirty="0" err="1" smtClean="0">
                <a:cs typeface="Times New Roman" pitchFamily="18" charset="0"/>
              </a:rPr>
              <a:t>Swierk</a:t>
            </a:r>
            <a:r>
              <a:rPr lang="en-GB" sz="1800" b="1" dirty="0" smtClean="0">
                <a:cs typeface="Times New Roman" pitchFamily="18" charset="0"/>
              </a:rPr>
              <a:t>, HIL &amp; IEP Warsaw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Romania: 	NIPNE &amp; PU Bucharest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Sweden: 	</a:t>
            </a:r>
            <a:r>
              <a:rPr lang="en-US" sz="1800" b="1" dirty="0" smtClean="0"/>
              <a:t>Univ. </a:t>
            </a:r>
            <a:r>
              <a:rPr lang="en-US" sz="1800" b="1" dirty="0" err="1" smtClean="0"/>
              <a:t>Göteborg</a:t>
            </a:r>
            <a:r>
              <a:rPr lang="en-US" sz="1800" b="1" dirty="0" smtClean="0"/>
              <a:t>, Lund Univ., KTH Stockholm, Uppsala Univ.</a:t>
            </a:r>
            <a:endParaRPr lang="en-GB" sz="1800" b="1" dirty="0" smtClean="0">
              <a:cs typeface="Times New Roman" pitchFamily="18" charset="0"/>
            </a:endParaRP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Turkey:	Univ. Ankara, Univ. Istanbul, Technical Univ. Istanbul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UK: 		Univ. Brighton, STFC Daresbury, Univ. Edinburgh, Univ. Liverpool, </a:t>
            </a:r>
            <a:br>
              <a:rPr lang="en-GB" sz="1800" b="1" dirty="0" smtClean="0">
                <a:cs typeface="Times New Roman" pitchFamily="18" charset="0"/>
              </a:rPr>
            </a:br>
            <a:r>
              <a:rPr lang="en-GB" sz="1800" b="1" dirty="0" smtClean="0">
                <a:cs typeface="Times New Roman" pitchFamily="18" charset="0"/>
              </a:rPr>
              <a:t>		Univ. Manchester, Univ. West of Scotland, Univ. Surrey, Univ. York</a:t>
            </a:r>
          </a:p>
          <a:p>
            <a:pPr defTabSz="682625" eaLnBrk="1" hangingPunct="1">
              <a:buFontTx/>
              <a:buNone/>
            </a:pPr>
            <a:r>
              <a:rPr lang="en-GB" sz="1800" b="1" dirty="0" smtClean="0">
                <a:cs typeface="Times New Roman" pitchFamily="18" charset="0"/>
              </a:rPr>
              <a:t>Spain: 	IFIC Valencia, IEM-CSIC Madrid, LRI Univ. Salamanca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7504" y="1314450"/>
            <a:ext cx="8094663" cy="334963"/>
            <a:chOff x="391" y="909"/>
            <a:chExt cx="5099" cy="211"/>
          </a:xfrm>
        </p:grpSpPr>
        <p:pic>
          <p:nvPicPr>
            <p:cNvPr id="72714" name="Picture 5" descr="Bulgaria_sh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5" name="Picture 6" descr="Denmark_sh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6" name="Picture 7" descr="Finland_s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63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7" name="Picture 8" descr="France_sh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0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8" name="Picture 9" descr="Germany_s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36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9" name="Picture 10" descr="Italy_sh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0" name="Picture 11" descr="Poland_sh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7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1" name="Picture 12" descr="Romania_sh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63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2" name="Picture 13" descr="Sweden_sh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300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3" name="Picture 14" descr="Union_Jack_sh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154" y="909"/>
              <a:ext cx="336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4" name="Picture 15" descr="hu-t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73" y="909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5" name="Picture 16" descr="tu-t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36" y="909"/>
              <a:ext cx="31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2709" name="Picture 17" descr="logoAgata"/>
          <p:cNvPicPr>
            <a:picLocks noChangeAspect="1" noChangeArrowheads="1"/>
          </p:cNvPicPr>
          <p:nvPr/>
        </p:nvPicPr>
        <p:blipFill>
          <a:blip r:embed="rId14" cstate="print"/>
          <a:srcRect l="9920" t="10983" r="11336" b="11676"/>
          <a:stretch>
            <a:fillRect/>
          </a:stretch>
        </p:blipFill>
        <p:spPr bwMode="auto">
          <a:xfrm>
            <a:off x="49213" y="34925"/>
            <a:ext cx="765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18"/>
          <p:cNvPicPr>
            <a:picLocks noChangeAspect="1" noChangeArrowheads="1"/>
          </p:cNvPicPr>
          <p:nvPr/>
        </p:nvPicPr>
        <p:blipFill>
          <a:blip r:embed="rId15" cstate="print">
            <a:lum bright="30000"/>
          </a:blip>
          <a:srcRect l="1996" t="6155" r="3104" b="1862"/>
          <a:stretch>
            <a:fillRect/>
          </a:stretch>
        </p:blipFill>
        <p:spPr bwMode="auto">
          <a:xfrm>
            <a:off x="8058150" y="17463"/>
            <a:ext cx="108585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18 CuadroTexto"/>
          <p:cNvSpPr txBox="1">
            <a:spLocks noChangeArrowheads="1"/>
          </p:cNvSpPr>
          <p:nvPr/>
        </p:nvSpPr>
        <p:spPr bwMode="auto">
          <a:xfrm>
            <a:off x="6143624" y="1785938"/>
            <a:ext cx="2820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13 </a:t>
            </a:r>
            <a:r>
              <a:rPr lang="en-US" sz="2400" b="1" dirty="0">
                <a:solidFill>
                  <a:srgbClr val="FF0000"/>
                </a:solidFill>
              </a:rPr>
              <a:t>Countries </a:t>
            </a:r>
            <a:r>
              <a:rPr lang="en-US" sz="2400" b="1" dirty="0" smtClean="0">
                <a:solidFill>
                  <a:srgbClr val="FF0000"/>
                </a:solidFill>
              </a:rPr>
              <a:t>+EU</a:t>
            </a:r>
            <a:r>
              <a:rPr lang="en-US" sz="2400" b="1" dirty="0">
                <a:solidFill>
                  <a:srgbClr val="FF0000"/>
                </a:solidFill>
              </a:rPr>
              <a:t/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&gt;40 Institutions</a:t>
            </a:r>
          </a:p>
        </p:txBody>
      </p:sp>
      <p:pic>
        <p:nvPicPr>
          <p:cNvPr id="7271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1316897"/>
            <a:ext cx="504056" cy="3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1" name="Rectangle 21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53602" name="Picture 2" descr="186-10326-A4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675"/>
            <a:ext cx="4067175" cy="3248025"/>
          </a:xfrm>
          <a:prstGeom prst="rect">
            <a:avLst/>
          </a:prstGeom>
          <a:noFill/>
        </p:spPr>
      </p:pic>
      <p:sp>
        <p:nvSpPr>
          <p:cNvPr id="1536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0"/>
            <a:ext cx="7696200" cy="1447800"/>
          </a:xfrm>
        </p:spPr>
        <p:txBody>
          <a:bodyPr/>
          <a:lstStyle/>
          <a:p>
            <a:r>
              <a:rPr lang="en-US" sz="240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AGATA</a:t>
            </a:r>
            <a:r>
              <a:rPr lang="en-US" sz="180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sz="180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2400" smtClean="0">
                <a:solidFill>
                  <a:schemeClr val="accent2"/>
                </a:solidFill>
                <a:latin typeface="Comic Sans MS" pitchFamily="66" charset="0"/>
              </a:rPr>
              <a:t>(</a:t>
            </a:r>
            <a:r>
              <a:rPr lang="it-IT" sz="2400" smtClean="0">
                <a:solidFill>
                  <a:schemeClr val="accent2"/>
                </a:solidFill>
                <a:latin typeface="Comic Sans MS" pitchFamily="66" charset="0"/>
              </a:rPr>
              <a:t>Design and characteristics</a:t>
            </a:r>
            <a:r>
              <a:rPr lang="it-IT" sz="2400" smtClean="0">
                <a:latin typeface="Comic Sans MS" pitchFamily="66" charset="0"/>
              </a:rPr>
              <a:t>)</a:t>
            </a:r>
            <a:br>
              <a:rPr lang="it-IT" sz="2400" smtClean="0">
                <a:latin typeface="Comic Sans MS" pitchFamily="66" charset="0"/>
              </a:rPr>
            </a:br>
            <a:r>
              <a:rPr lang="it-IT" sz="1800" smtClean="0">
                <a:latin typeface="Comic Sans MS" pitchFamily="66" charset="0"/>
              </a:rPr>
              <a:t> 4</a:t>
            </a:r>
            <a:r>
              <a:rPr lang="it-IT" sz="1800" smtClean="0">
                <a:latin typeface="Comic Sans MS" pitchFamily="66" charset="0"/>
                <a:sym typeface="Symbol" pitchFamily="18" charset="2"/>
              </a:rPr>
              <a:t></a:t>
            </a:r>
            <a:r>
              <a:rPr lang="it-IT" sz="1800" smtClean="0">
                <a:latin typeface="Comic Sans MS" pitchFamily="66" charset="0"/>
              </a:rPr>
              <a:t> </a:t>
            </a:r>
            <a:r>
              <a:rPr lang="it-IT" sz="1800" smtClean="0"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 smtClean="0">
                <a:latin typeface="Comic Sans MS" pitchFamily="66" charset="0"/>
              </a:rPr>
              <a:t>-array </a:t>
            </a:r>
            <a:r>
              <a:rPr lang="en-US" sz="1800" smtClean="0">
                <a:solidFill>
                  <a:schemeClr val="tx1"/>
                </a:solidFill>
                <a:latin typeface="Comic Sans MS" pitchFamily="66" charset="0"/>
              </a:rPr>
              <a:t>for Nuclear Physics Experiments at European accelerators providing radioactive and stable beams</a:t>
            </a:r>
          </a:p>
        </p:txBody>
      </p:sp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3676650" y="1922463"/>
            <a:ext cx="4476750" cy="30305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tabLst>
                <a:tab pos="1260475" algn="l"/>
                <a:tab pos="2801938" algn="l"/>
              </a:tabLst>
            </a:pPr>
            <a:r>
              <a:rPr lang="it-IT" sz="1800" b="1">
                <a:latin typeface="Comic Sans MS" pitchFamily="66" charset="0"/>
              </a:rPr>
              <a:t>            Main features of AGATA</a:t>
            </a:r>
          </a:p>
          <a:p>
            <a:pPr eaLnBrk="1" hangingPunct="1">
              <a:lnSpc>
                <a:spcPct val="50000"/>
              </a:lnSpc>
              <a:tabLst>
                <a:tab pos="1260475" algn="l"/>
                <a:tab pos="2801938" algn="l"/>
              </a:tabLst>
            </a:pPr>
            <a:endParaRPr lang="it-IT" sz="1800" b="1">
              <a:latin typeface="Comic Sans MS" pitchFamily="66" charset="0"/>
            </a:endParaRPr>
          </a:p>
          <a:p>
            <a:pPr eaLnBrk="1" hangingPunct="1">
              <a:tabLst>
                <a:tab pos="1260475" algn="l"/>
                <a:tab pos="2801938" algn="l"/>
              </a:tabLst>
            </a:pPr>
            <a:r>
              <a:rPr lang="it-IT" sz="1800" b="1">
                <a:solidFill>
                  <a:schemeClr val="accent2"/>
                </a:solidFill>
                <a:latin typeface="Comic Sans MS" pitchFamily="66" charset="0"/>
              </a:rPr>
              <a:t>Efficiency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:   43%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=1) 	28%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 =30)</a:t>
            </a:r>
          </a:p>
          <a:p>
            <a:pPr eaLnBrk="1" hangingPunct="1">
              <a:tabLst>
                <a:tab pos="1260475" algn="l"/>
                <a:tab pos="2801938" algn="l"/>
              </a:tabLst>
            </a:pPr>
            <a:r>
              <a:rPr lang="it-IT" sz="1400">
                <a:latin typeface="Comic Sans MS" pitchFamily="66" charset="0"/>
                <a:sym typeface="Wingdings" pitchFamily="2" charset="2"/>
              </a:rPr>
              <a:t>today’s arrays	 </a:t>
            </a:r>
            <a:r>
              <a:rPr lang="en-GB" sz="1400">
                <a:latin typeface="Comic Sans MS" pitchFamily="66" charset="0"/>
              </a:rPr>
              <a:t>~</a:t>
            </a:r>
            <a:r>
              <a:rPr lang="it-IT" sz="1400">
                <a:latin typeface="Comic Sans MS" pitchFamily="66" charset="0"/>
              </a:rPr>
              <a:t>10% (gain ~4) 	   5% (gain ~1000)</a:t>
            </a:r>
          </a:p>
          <a:p>
            <a:pPr eaLnBrk="1" hangingPunct="1">
              <a:lnSpc>
                <a:spcPct val="140000"/>
              </a:lnSpc>
              <a:tabLst>
                <a:tab pos="1260475" algn="l"/>
                <a:tab pos="2801938" algn="l"/>
              </a:tabLst>
            </a:pPr>
            <a:r>
              <a:rPr lang="it-IT" sz="1800" b="1">
                <a:solidFill>
                  <a:schemeClr val="accent2"/>
                </a:solidFill>
                <a:latin typeface="Comic Sans MS" pitchFamily="66" charset="0"/>
              </a:rPr>
              <a:t>Peak/Total: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 58%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=1) 	49%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=30)</a:t>
            </a:r>
          </a:p>
          <a:p>
            <a:pPr eaLnBrk="1" hangingPunct="1">
              <a:tabLst>
                <a:tab pos="1260475" algn="l"/>
                <a:tab pos="2801938" algn="l"/>
              </a:tabLst>
            </a:pPr>
            <a:r>
              <a:rPr lang="it-IT" sz="1400">
                <a:latin typeface="Comic Sans MS" pitchFamily="66" charset="0"/>
                <a:sym typeface="Wingdings" pitchFamily="2" charset="2"/>
              </a:rPr>
              <a:t>today	</a:t>
            </a:r>
            <a:r>
              <a:rPr lang="en-GB" sz="1400">
                <a:latin typeface="Comic Sans MS" pitchFamily="66" charset="0"/>
              </a:rPr>
              <a:t>~</a:t>
            </a:r>
            <a:r>
              <a:rPr lang="it-IT" sz="1400">
                <a:latin typeface="Comic Sans MS" pitchFamily="66" charset="0"/>
              </a:rPr>
              <a:t>55%        	 40%</a:t>
            </a:r>
            <a:endParaRPr lang="it-IT" sz="1600">
              <a:latin typeface="Comic Sans MS" pitchFamily="66" charset="0"/>
            </a:endParaRPr>
          </a:p>
          <a:p>
            <a:pPr eaLnBrk="1" hangingPunct="1">
              <a:lnSpc>
                <a:spcPct val="130000"/>
              </a:lnSpc>
              <a:tabLst>
                <a:tab pos="1260475" algn="l"/>
                <a:tab pos="2801938" algn="l"/>
              </a:tabLst>
            </a:pPr>
            <a:r>
              <a:rPr lang="it-IT" sz="1800" b="1">
                <a:solidFill>
                  <a:schemeClr val="accent2"/>
                </a:solidFill>
                <a:latin typeface="Comic Sans MS" pitchFamily="66" charset="0"/>
              </a:rPr>
              <a:t>Angular Resolution: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GB" sz="1800">
                <a:solidFill>
                  <a:schemeClr val="accent2"/>
                </a:solidFill>
                <a:latin typeface="Comic Sans MS" pitchFamily="66" charset="0"/>
              </a:rPr>
              <a:t>~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1º 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  <a:sym typeface="Wingdings" pitchFamily="2" charset="2"/>
              </a:rPr>
              <a:t></a:t>
            </a:r>
            <a:endParaRPr lang="it-IT" sz="1800">
              <a:solidFill>
                <a:schemeClr val="accent2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  <a:tabLst>
                <a:tab pos="1260475" algn="l"/>
                <a:tab pos="2801938" algn="l"/>
              </a:tabLst>
            </a:pPr>
            <a:r>
              <a:rPr lang="it-IT" sz="1800">
                <a:solidFill>
                  <a:schemeClr val="accent2"/>
                </a:solidFill>
                <a:latin typeface="Comic Sans MS" pitchFamily="66" charset="0"/>
                <a:sym typeface="Wingdings" pitchFamily="2" charset="2"/>
              </a:rPr>
              <a:t>FWHM (1 MeV,  v/c=50%)  ~ 6 keV !!!</a:t>
            </a:r>
          </a:p>
          <a:p>
            <a:pPr eaLnBrk="1" hangingPunct="1">
              <a:buFont typeface="Wingdings" pitchFamily="2" charset="2"/>
              <a:buNone/>
              <a:tabLst>
                <a:tab pos="1260475" algn="l"/>
                <a:tab pos="2801938" algn="l"/>
              </a:tabLst>
            </a:pPr>
            <a:r>
              <a:rPr lang="it-IT" sz="1400">
                <a:latin typeface="Comic Sans MS" pitchFamily="66" charset="0"/>
              </a:rPr>
              <a:t>today		</a:t>
            </a:r>
            <a:r>
              <a:rPr lang="en-GB" sz="1400">
                <a:latin typeface="Comic Sans MS" pitchFamily="66" charset="0"/>
              </a:rPr>
              <a:t>~</a:t>
            </a:r>
            <a:r>
              <a:rPr lang="it-IT" sz="1400">
                <a:latin typeface="Comic Sans MS" pitchFamily="66" charset="0"/>
              </a:rPr>
              <a:t>40 keV</a:t>
            </a:r>
          </a:p>
          <a:p>
            <a:pPr>
              <a:lnSpc>
                <a:spcPct val="140000"/>
              </a:lnSpc>
              <a:buFont typeface="Symbol" pitchFamily="18" charset="2"/>
              <a:buNone/>
              <a:tabLst>
                <a:tab pos="1260475" algn="l"/>
                <a:tab pos="2801938" algn="l"/>
              </a:tabLst>
            </a:pPr>
            <a:r>
              <a:rPr lang="it-IT" sz="1800" b="1">
                <a:solidFill>
                  <a:schemeClr val="accent2"/>
                </a:solidFill>
                <a:latin typeface="Comic Sans MS" pitchFamily="66" charset="0"/>
              </a:rPr>
              <a:t>Rates: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 3 MHz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=1)  300 kHz (M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800" baseline="-250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1800">
                <a:solidFill>
                  <a:schemeClr val="accent2"/>
                </a:solidFill>
                <a:latin typeface="Comic Sans MS" pitchFamily="66" charset="0"/>
              </a:rPr>
              <a:t>=30)</a:t>
            </a:r>
          </a:p>
          <a:p>
            <a:pPr eaLnBrk="1" hangingPunct="1">
              <a:buFont typeface="Wingdings" pitchFamily="2" charset="2"/>
              <a:buNone/>
              <a:tabLst>
                <a:tab pos="1260475" algn="l"/>
                <a:tab pos="2801938" algn="l"/>
              </a:tabLst>
            </a:pPr>
            <a:r>
              <a:rPr lang="it-IT" sz="1400">
                <a:latin typeface="Comic Sans MS" pitchFamily="66" charset="0"/>
              </a:rPr>
              <a:t>today        1 MHz                       20  kHz</a:t>
            </a:r>
            <a:endParaRPr lang="en-US" sz="1400">
              <a:latin typeface="Comic Sans MS" pitchFamily="66" charset="0"/>
            </a:endParaRP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0" y="5157788"/>
            <a:ext cx="87249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 sz="1600">
                <a:solidFill>
                  <a:schemeClr val="tx2"/>
                </a:solidFill>
                <a:latin typeface="Comic Sans MS" pitchFamily="66" charset="0"/>
              </a:rPr>
              <a:t> 180 large volume 36-fold segmented Ge crystals in 60 triple-clusters </a:t>
            </a:r>
            <a:endParaRPr lang="en-US" sz="1600">
              <a:solidFill>
                <a:schemeClr val="tx2"/>
              </a:solidFill>
              <a:latin typeface="Comic Sans MS" pitchFamily="66" charset="0"/>
            </a:endParaRPr>
          </a:p>
          <a:p>
            <a:pPr eaLnBrk="1" hangingPunct="1">
              <a:buFontTx/>
              <a:buChar char="•"/>
            </a:pPr>
            <a:r>
              <a:rPr lang="en-US" sz="1600">
                <a:solidFill>
                  <a:schemeClr val="tx2"/>
                </a:solidFill>
                <a:latin typeface="Comic Sans MS" pitchFamily="66" charset="0"/>
              </a:rPr>
              <a:t> D</a:t>
            </a:r>
            <a:r>
              <a:rPr lang="it-IT" sz="1600">
                <a:solidFill>
                  <a:schemeClr val="tx2"/>
                </a:solidFill>
                <a:latin typeface="Comic Sans MS" pitchFamily="66" charset="0"/>
              </a:rPr>
              <a:t>igital electronics and sophisticated Pulse Shape Analysis algorithms allow</a:t>
            </a:r>
          </a:p>
          <a:p>
            <a:pPr eaLnBrk="1" hangingPunct="1">
              <a:buFontTx/>
              <a:buChar char="•"/>
            </a:pPr>
            <a:r>
              <a:rPr lang="it-IT" sz="1600">
                <a:solidFill>
                  <a:schemeClr val="tx2"/>
                </a:solidFill>
                <a:latin typeface="Comic Sans MS" pitchFamily="66" charset="0"/>
              </a:rPr>
              <a:t> Operation of Ge detectors in position sensitive mode </a:t>
            </a:r>
            <a:r>
              <a:rPr lang="it-IT" sz="160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 </a:t>
            </a:r>
            <a:r>
              <a:rPr lang="it-IT" sz="160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</a:t>
            </a:r>
            <a:r>
              <a:rPr lang="it-IT" sz="1600">
                <a:solidFill>
                  <a:schemeClr val="accent2"/>
                </a:solidFill>
                <a:latin typeface="Comic Sans MS" pitchFamily="66" charset="0"/>
              </a:rPr>
              <a:t>-ray tracking</a:t>
            </a:r>
          </a:p>
          <a:p>
            <a:pPr eaLnBrk="1" hangingPunct="1">
              <a:buFontTx/>
              <a:buChar char="•"/>
            </a:pPr>
            <a:endParaRPr lang="it-IT" sz="1600">
              <a:latin typeface="Comic Sans MS" pitchFamily="66" charset="0"/>
            </a:endParaRPr>
          </a:p>
        </p:txBody>
      </p:sp>
      <p:pic>
        <p:nvPicPr>
          <p:cNvPr id="153607" name="Picture 7" descr="Bulgaria_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7088" y="1557338"/>
            <a:ext cx="533400" cy="334962"/>
          </a:xfrm>
          <a:prstGeom prst="rect">
            <a:avLst/>
          </a:prstGeom>
          <a:noFill/>
        </p:spPr>
      </p:pic>
      <p:pic>
        <p:nvPicPr>
          <p:cNvPr id="153608" name="Picture 8" descr="Denmark_s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47088" y="1905000"/>
            <a:ext cx="533400" cy="334963"/>
          </a:xfrm>
          <a:prstGeom prst="rect">
            <a:avLst/>
          </a:prstGeom>
          <a:noFill/>
        </p:spPr>
      </p:pic>
      <p:pic>
        <p:nvPicPr>
          <p:cNvPr id="153609" name="Picture 9" descr="Finland_s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47088" y="2252663"/>
            <a:ext cx="533400" cy="334962"/>
          </a:xfrm>
          <a:prstGeom prst="rect">
            <a:avLst/>
          </a:prstGeom>
          <a:noFill/>
        </p:spPr>
      </p:pic>
      <p:pic>
        <p:nvPicPr>
          <p:cNvPr id="153610" name="Picture 10" descr="France_s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47088" y="2601913"/>
            <a:ext cx="533400" cy="334962"/>
          </a:xfrm>
          <a:prstGeom prst="rect">
            <a:avLst/>
          </a:prstGeom>
          <a:noFill/>
        </p:spPr>
      </p:pic>
      <p:pic>
        <p:nvPicPr>
          <p:cNvPr id="153611" name="Picture 11" descr="Germany_sh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47088" y="2949575"/>
            <a:ext cx="533400" cy="334963"/>
          </a:xfrm>
          <a:prstGeom prst="rect">
            <a:avLst/>
          </a:prstGeom>
          <a:noFill/>
        </p:spPr>
      </p:pic>
      <p:pic>
        <p:nvPicPr>
          <p:cNvPr id="153612" name="Picture 12" descr="Italy_sh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47088" y="3308350"/>
            <a:ext cx="533400" cy="334963"/>
          </a:xfrm>
          <a:prstGeom prst="rect">
            <a:avLst/>
          </a:prstGeom>
          <a:noFill/>
        </p:spPr>
      </p:pic>
      <p:pic>
        <p:nvPicPr>
          <p:cNvPr id="153613" name="Picture 13" descr="Poland_sh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47088" y="3656013"/>
            <a:ext cx="533400" cy="334962"/>
          </a:xfrm>
          <a:prstGeom prst="rect">
            <a:avLst/>
          </a:prstGeom>
          <a:noFill/>
        </p:spPr>
      </p:pic>
      <p:pic>
        <p:nvPicPr>
          <p:cNvPr id="153614" name="Picture 14" descr="Romania_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47088" y="4005263"/>
            <a:ext cx="533400" cy="334962"/>
          </a:xfrm>
          <a:prstGeom prst="rect">
            <a:avLst/>
          </a:prstGeom>
          <a:noFill/>
        </p:spPr>
      </p:pic>
      <p:pic>
        <p:nvPicPr>
          <p:cNvPr id="153615" name="Picture 15" descr="Sweden_s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47088" y="4352925"/>
            <a:ext cx="533400" cy="334963"/>
          </a:xfrm>
          <a:prstGeom prst="rect">
            <a:avLst/>
          </a:prstGeom>
          <a:noFill/>
        </p:spPr>
      </p:pic>
      <p:pic>
        <p:nvPicPr>
          <p:cNvPr id="153616" name="Picture 16" descr="Union_Jack_sh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4702175"/>
            <a:ext cx="533400" cy="334963"/>
          </a:xfrm>
          <a:prstGeom prst="rect">
            <a:avLst/>
          </a:prstGeom>
          <a:noFill/>
        </p:spPr>
      </p:pic>
      <p:pic>
        <p:nvPicPr>
          <p:cNvPr id="153617" name="Picture 17" descr="eu-flag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29600" y="0"/>
            <a:ext cx="914400" cy="614363"/>
          </a:xfrm>
          <a:prstGeom prst="rect">
            <a:avLst/>
          </a:prstGeom>
          <a:noFill/>
        </p:spPr>
      </p:pic>
      <p:pic>
        <p:nvPicPr>
          <p:cNvPr id="153618" name="Picture 18" descr="logo-amza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9525" y="0"/>
            <a:ext cx="1352550" cy="1828800"/>
          </a:xfrm>
          <a:prstGeom prst="rect">
            <a:avLst/>
          </a:prstGeom>
          <a:noFill/>
        </p:spPr>
      </p:pic>
      <p:pic>
        <p:nvPicPr>
          <p:cNvPr id="153619" name="Picture 19" descr="[Flag of Turkey]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47088" y="5037138"/>
            <a:ext cx="520700" cy="338137"/>
          </a:xfrm>
          <a:prstGeom prst="rect">
            <a:avLst/>
          </a:prstGeom>
          <a:noFill/>
        </p:spPr>
      </p:pic>
      <p:pic>
        <p:nvPicPr>
          <p:cNvPr id="153620" name="Picture 20" descr="[Hungarian flag]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47088" y="5384800"/>
            <a:ext cx="514350" cy="258763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460432" y="5685250"/>
            <a:ext cx="504056" cy="3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57698" name="Picture 2" descr="186-10182-2-A4-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2425"/>
            <a:ext cx="6227763" cy="4470400"/>
          </a:xfrm>
          <a:prstGeom prst="rect">
            <a:avLst/>
          </a:prstGeom>
          <a:noFill/>
        </p:spPr>
      </p:pic>
      <p:sp>
        <p:nvSpPr>
          <p:cNvPr id="1577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382000" cy="1600200"/>
          </a:xfrm>
        </p:spPr>
        <p:txBody>
          <a:bodyPr/>
          <a:lstStyle/>
          <a:p>
            <a: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  <a:t>The First Step:</a:t>
            </a:r>
            <a:b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US" sz="3200" b="1" smtClean="0">
                <a:solidFill>
                  <a:schemeClr val="accent2"/>
                </a:solidFill>
                <a:latin typeface="Comic Sans MS" pitchFamily="66" charset="0"/>
              </a:rPr>
              <a:t>The AGATA Demonstrator</a:t>
            </a:r>
            <a:endParaRPr lang="en-US" sz="3200" b="1" smtClean="0">
              <a:latin typeface="Comic Sans MS" pitchFamily="66" charset="0"/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>
            <a:off x="4864100" y="1670050"/>
            <a:ext cx="431641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168275" eaLnBrk="1" hangingPunct="1">
              <a:lnSpc>
                <a:spcPct val="110000"/>
              </a:lnSpc>
            </a:pPr>
            <a:r>
              <a:rPr lang="en-US" sz="2000">
                <a:latin typeface="Comic Sans MS" pitchFamily="66" charset="0"/>
              </a:rPr>
              <a:t>1   symmetric  triple-cluster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US" sz="2000" b="1">
                <a:latin typeface="Comic Sans MS" pitchFamily="66" charset="0"/>
              </a:rPr>
              <a:t>5 asymmetric triple-clusters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US" sz="2000">
                <a:latin typeface="Comic Sans MS" pitchFamily="66" charset="0"/>
              </a:rPr>
              <a:t>	36-fold segmented crystals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US" sz="2000">
                <a:latin typeface="Comic Sans MS" pitchFamily="66" charset="0"/>
              </a:rPr>
              <a:t>	540 segments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US" sz="2000">
                <a:latin typeface="Comic Sans MS" pitchFamily="66" charset="0"/>
              </a:rPr>
              <a:t>	555 digital-channels</a:t>
            </a:r>
          </a:p>
          <a:p>
            <a:pPr defTabSz="168275">
              <a:lnSpc>
                <a:spcPct val="110000"/>
              </a:lnSpc>
              <a:spcBef>
                <a:spcPct val="20000"/>
              </a:spcBef>
            </a:pPr>
            <a:r>
              <a:rPr lang="en-US" sz="2000">
                <a:latin typeface="Comic Sans MS" pitchFamily="66" charset="0"/>
              </a:rPr>
              <a:t>	Eff.  3 – 8 % @ M</a:t>
            </a:r>
            <a:r>
              <a:rPr lang="en-US" sz="2000" baseline="-25000">
                <a:latin typeface="Symbol" pitchFamily="18" charset="2"/>
              </a:rPr>
              <a:t>g</a:t>
            </a:r>
            <a:r>
              <a:rPr lang="en-US" sz="2000">
                <a:latin typeface="Comic Sans MS" pitchFamily="66" charset="0"/>
              </a:rPr>
              <a:t> = 1</a:t>
            </a:r>
          </a:p>
          <a:p>
            <a:pPr defTabSz="168275">
              <a:lnSpc>
                <a:spcPct val="110000"/>
              </a:lnSpc>
              <a:spcBef>
                <a:spcPct val="20000"/>
              </a:spcBef>
            </a:pPr>
            <a:r>
              <a:rPr lang="en-US" sz="2000">
                <a:latin typeface="Comic Sans MS" pitchFamily="66" charset="0"/>
              </a:rPr>
              <a:t>	Eff.  2 – 4 % @ M</a:t>
            </a:r>
            <a:r>
              <a:rPr lang="en-US" sz="2000" baseline="-25000">
                <a:latin typeface="Symbol" pitchFamily="18" charset="2"/>
              </a:rPr>
              <a:t>g</a:t>
            </a:r>
            <a:r>
              <a:rPr lang="en-US" sz="2000">
                <a:latin typeface="Comic Sans MS" pitchFamily="66" charset="0"/>
              </a:rPr>
              <a:t> = 30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US" sz="2000">
                <a:latin typeface="Comic Sans MS" pitchFamily="66" charset="0"/>
              </a:rPr>
              <a:t>Full </a:t>
            </a:r>
            <a:r>
              <a:rPr lang="en-US" sz="2000" b="1">
                <a:latin typeface="Comic Sans MS" pitchFamily="66" charset="0"/>
              </a:rPr>
              <a:t>EDAQ</a:t>
            </a:r>
            <a:r>
              <a:rPr lang="en-US" sz="2000">
                <a:latin typeface="Comic Sans MS" pitchFamily="66" charset="0"/>
              </a:rPr>
              <a:t/>
            </a:r>
            <a:br>
              <a:rPr lang="en-US" sz="2000">
                <a:latin typeface="Comic Sans MS" pitchFamily="66" charset="0"/>
              </a:rPr>
            </a:br>
            <a:r>
              <a:rPr lang="en-US" sz="2000">
                <a:latin typeface="Comic Sans MS" pitchFamily="66" charset="0"/>
              </a:rPr>
              <a:t>with on line PSA and </a:t>
            </a:r>
            <a:r>
              <a:rPr lang="en-US" sz="2000">
                <a:latin typeface="Symbol" pitchFamily="18" charset="2"/>
              </a:rPr>
              <a:t>g</a:t>
            </a:r>
            <a:r>
              <a:rPr lang="en-US" sz="2000">
                <a:latin typeface="Comic Sans MS" pitchFamily="66" charset="0"/>
              </a:rPr>
              <a:t>-ray tracking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GB" sz="2000" b="1">
                <a:latin typeface="Comic Sans MS" pitchFamily="66" charset="0"/>
              </a:rPr>
              <a:t>In beam</a:t>
            </a:r>
            <a:r>
              <a:rPr lang="en-GB" sz="2000">
                <a:latin typeface="Comic Sans MS" pitchFamily="66" charset="0"/>
              </a:rPr>
              <a:t> Commissioning</a:t>
            </a:r>
          </a:p>
          <a:p>
            <a:pPr defTabSz="168275" eaLnBrk="1" hangingPunct="1">
              <a:lnSpc>
                <a:spcPct val="110000"/>
              </a:lnSpc>
            </a:pPr>
            <a:r>
              <a:rPr lang="en-GB" sz="2000">
                <a:latin typeface="Comic Sans MS" pitchFamily="66" charset="0"/>
              </a:rPr>
              <a:t>Technical proposal for full array</a:t>
            </a:r>
          </a:p>
          <a:p>
            <a:pPr defTabSz="168275" eaLnBrk="1" hangingPunct="1">
              <a:lnSpc>
                <a:spcPct val="110000"/>
              </a:lnSpc>
            </a:pPr>
            <a:endParaRPr lang="en-US" sz="2000">
              <a:latin typeface="Comic Sans MS" pitchFamily="66" charset="0"/>
            </a:endParaRPr>
          </a:p>
          <a:p>
            <a:pPr defTabSz="168275" eaLnBrk="1" hangingPunct="1">
              <a:lnSpc>
                <a:spcPct val="110000"/>
              </a:lnSpc>
            </a:pPr>
            <a:r>
              <a:rPr lang="en-US" sz="2000" b="1">
                <a:latin typeface="Comic Sans MS" pitchFamily="66" charset="0"/>
              </a:rPr>
              <a:t>Cost 6.7 M</a:t>
            </a:r>
            <a:r>
              <a:rPr lang="it-IT" sz="2000" b="1">
                <a:latin typeface="Comic Sans MS" pitchFamily="66" charset="0"/>
              </a:rPr>
              <a:t>€ Capital</a:t>
            </a:r>
            <a:endParaRPr lang="en-US" sz="20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16"/>
          <p:cNvSpPr>
            <a:spLocks noChangeArrowheads="1"/>
          </p:cNvSpPr>
          <p:nvPr/>
        </p:nvSpPr>
        <p:spPr bwMode="auto">
          <a:xfrm>
            <a:off x="1691680" y="5229200"/>
            <a:ext cx="7451725" cy="1628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98786" name="Freeform 2"/>
          <p:cNvSpPr>
            <a:spLocks/>
          </p:cNvSpPr>
          <p:nvPr/>
        </p:nvSpPr>
        <p:spPr bwMode="auto">
          <a:xfrm>
            <a:off x="1295400" y="1071563"/>
            <a:ext cx="6348413" cy="5164137"/>
          </a:xfrm>
          <a:custGeom>
            <a:avLst/>
            <a:gdLst>
              <a:gd name="T0" fmla="*/ 0 w 3984"/>
              <a:gd name="T1" fmla="*/ 0 h 3264"/>
              <a:gd name="T2" fmla="*/ 0 w 3984"/>
              <a:gd name="T3" fmla="*/ 2147483647 h 3264"/>
              <a:gd name="T4" fmla="*/ 2147483647 w 3984"/>
              <a:gd name="T5" fmla="*/ 2147483647 h 3264"/>
              <a:gd name="T6" fmla="*/ 2147483647 w 3984"/>
              <a:gd name="T7" fmla="*/ 2147483647 h 3264"/>
              <a:gd name="T8" fmla="*/ 2147483647 w 3984"/>
              <a:gd name="T9" fmla="*/ 2147483647 h 3264"/>
              <a:gd name="T10" fmla="*/ 2147483647 w 3984"/>
              <a:gd name="T11" fmla="*/ 2147483647 h 32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84"/>
              <a:gd name="T19" fmla="*/ 0 h 3264"/>
              <a:gd name="T20" fmla="*/ 3984 w 3984"/>
              <a:gd name="T21" fmla="*/ 3264 h 326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84" h="3264">
                <a:moveTo>
                  <a:pt x="0" y="0"/>
                </a:moveTo>
                <a:lnTo>
                  <a:pt x="0" y="3264"/>
                </a:lnTo>
                <a:lnTo>
                  <a:pt x="2016" y="3264"/>
                </a:lnTo>
                <a:lnTo>
                  <a:pt x="2016" y="96"/>
                </a:lnTo>
                <a:lnTo>
                  <a:pt x="3984" y="96"/>
                </a:lnTo>
                <a:lnTo>
                  <a:pt x="3984" y="2640"/>
                </a:lnTo>
              </a:path>
            </a:pathLst>
          </a:custGeom>
          <a:noFill/>
          <a:ln w="63500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858250" cy="762000"/>
          </a:xfrm>
          <a:ln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solidFill>
                  <a:srgbClr val="660066"/>
                </a:solidFill>
                <a:latin typeface="Symbol" pitchFamily="18" charset="2"/>
                <a:cs typeface="Arial" charset="0"/>
              </a:rPr>
              <a:t>g</a:t>
            </a:r>
            <a:r>
              <a:rPr lang="it-IT">
                <a:solidFill>
                  <a:srgbClr val="660066"/>
                </a:solidFill>
                <a:cs typeface="Arial" charset="0"/>
              </a:rPr>
              <a:t>-ray Tracking Arrays</a:t>
            </a:r>
            <a:endParaRPr lang="it-IT">
              <a:solidFill>
                <a:srgbClr val="660066"/>
              </a:solidFill>
              <a:latin typeface="Symbol" pitchFamily="18" charset="2"/>
              <a:cs typeface="Arial" charset="0"/>
            </a:endParaRPr>
          </a:p>
        </p:txBody>
      </p:sp>
      <p:sp>
        <p:nvSpPr>
          <p:cNvPr id="1398789" name="Text Box 6"/>
          <p:cNvSpPr txBox="1">
            <a:spLocks noChangeArrowheads="1"/>
          </p:cNvSpPr>
          <p:nvPr/>
        </p:nvSpPr>
        <p:spPr bwMode="auto">
          <a:xfrm>
            <a:off x="285750" y="1571625"/>
            <a:ext cx="2071688" cy="736600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it-IT" sz="1400" b="1">
                <a:solidFill>
                  <a:srgbClr val="000000"/>
                </a:solidFill>
              </a:rPr>
              <a:t>Electrically segmented HPGe detectors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3203575" y="1887538"/>
            <a:ext cx="2557463" cy="1254125"/>
            <a:chOff x="2018" y="1189"/>
            <a:chExt cx="1611" cy="790"/>
          </a:xfrm>
        </p:grpSpPr>
        <p:sp>
          <p:nvSpPr>
            <p:cNvPr id="1398791" name="Text Box 15"/>
            <p:cNvSpPr txBox="1">
              <a:spLocks noChangeArrowheads="1"/>
            </p:cNvSpPr>
            <p:nvPr/>
          </p:nvSpPr>
          <p:spPr bwMode="auto">
            <a:xfrm>
              <a:off x="2018" y="1189"/>
              <a:ext cx="1611" cy="79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it-IT" sz="1400" b="1">
                  <a:solidFill>
                    <a:srgbClr val="FF0000"/>
                  </a:solidFill>
                </a:rPr>
                <a:t>Identification of the individual interaction points</a:t>
              </a:r>
            </a:p>
            <a:p>
              <a:pPr algn="ctr"/>
              <a:endParaRPr lang="it-IT" sz="2400" b="1">
                <a:solidFill>
                  <a:srgbClr val="000000"/>
                </a:solidFill>
              </a:endParaRPr>
            </a:p>
            <a:p>
              <a:pPr algn="ctr"/>
              <a:endParaRPr lang="it-IT" sz="2400" b="1">
                <a:solidFill>
                  <a:srgbClr val="000000"/>
                </a:solidFill>
              </a:endParaRPr>
            </a:p>
          </p:txBody>
        </p:sp>
        <p:sp>
          <p:nvSpPr>
            <p:cNvPr id="1398792" name="Text Box 16"/>
            <p:cNvSpPr txBox="1">
              <a:spLocks noChangeArrowheads="1"/>
            </p:cNvSpPr>
            <p:nvPr/>
          </p:nvSpPr>
          <p:spPr bwMode="auto">
            <a:xfrm>
              <a:off x="2358" y="1606"/>
              <a:ext cx="1002" cy="270"/>
            </a:xfrm>
            <a:prstGeom prst="rect">
              <a:avLst/>
            </a:prstGeom>
            <a:solidFill>
              <a:srgbClr val="DDDDDD"/>
            </a:solidFill>
            <a:ln w="317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/>
              <a:r>
                <a:rPr lang="it-IT" sz="2000" b="1">
                  <a:solidFill>
                    <a:srgbClr val="000000"/>
                  </a:solidFill>
                </a:rPr>
                <a:t>(x,y,z,E,t)</a:t>
              </a:r>
              <a:r>
                <a:rPr lang="it-IT" sz="2000" b="1" baseline="-25000">
                  <a:solidFill>
                    <a:srgbClr val="000000"/>
                  </a:solidFill>
                </a:rPr>
                <a:t>i</a:t>
              </a:r>
            </a:p>
          </p:txBody>
        </p:sp>
      </p:grpSp>
      <p:sp>
        <p:nvSpPr>
          <p:cNvPr id="1398793" name="Text Box 17"/>
          <p:cNvSpPr txBox="1">
            <a:spLocks noChangeArrowheads="1"/>
          </p:cNvSpPr>
          <p:nvPr/>
        </p:nvSpPr>
        <p:spPr bwMode="auto">
          <a:xfrm>
            <a:off x="6157913" y="2192338"/>
            <a:ext cx="2951162" cy="736600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1400" b="1">
                <a:solidFill>
                  <a:srgbClr val="000000"/>
                </a:solidFill>
              </a:rPr>
              <a:t>Reconstruction of tracks </a:t>
            </a:r>
          </a:p>
          <a:p>
            <a:pPr algn="ctr"/>
            <a:r>
              <a:rPr lang="en-GB" sz="1400" b="1">
                <a:solidFill>
                  <a:srgbClr val="000000"/>
                </a:solidFill>
              </a:rPr>
              <a:t>evaluating permutations </a:t>
            </a:r>
          </a:p>
          <a:p>
            <a:pPr algn="ctr"/>
            <a:r>
              <a:rPr lang="en-GB" sz="1400" b="1">
                <a:solidFill>
                  <a:srgbClr val="000000"/>
                </a:solidFill>
              </a:rPr>
              <a:t>of interaction points</a:t>
            </a:r>
            <a:endParaRPr lang="it-IT" sz="1400" b="1">
              <a:solidFill>
                <a:srgbClr val="000000"/>
              </a:solidFill>
            </a:endParaRPr>
          </a:p>
        </p:txBody>
      </p:sp>
      <p:pic>
        <p:nvPicPr>
          <p:cNvPr id="1398794" name="Picture 18" descr="TrackingGamm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830638"/>
            <a:ext cx="3019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8795" name="Text Box 19"/>
          <p:cNvSpPr txBox="1">
            <a:spLocks noChangeArrowheads="1"/>
          </p:cNvSpPr>
          <p:nvPr/>
        </p:nvSpPr>
        <p:spPr bwMode="auto">
          <a:xfrm>
            <a:off x="107950" y="5013325"/>
            <a:ext cx="2300288" cy="736600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GB" sz="1400" b="1">
                <a:solidFill>
                  <a:srgbClr val="000000"/>
                </a:solidFill>
              </a:rPr>
              <a:t>Digital electronics</a:t>
            </a:r>
          </a:p>
          <a:p>
            <a:pPr algn="ctr"/>
            <a:r>
              <a:rPr lang="en-GB" sz="1400" b="1">
                <a:solidFill>
                  <a:srgbClr val="000000"/>
                </a:solidFill>
              </a:rPr>
              <a:t>to record and </a:t>
            </a:r>
            <a:br>
              <a:rPr lang="en-GB" sz="1400" b="1">
                <a:solidFill>
                  <a:srgbClr val="000000"/>
                </a:solidFill>
              </a:rPr>
            </a:br>
            <a:r>
              <a:rPr lang="en-GB" sz="1400" b="1">
                <a:solidFill>
                  <a:srgbClr val="000000"/>
                </a:solidFill>
              </a:rPr>
              <a:t>process segment signals</a:t>
            </a:r>
            <a:endParaRPr lang="it-IT" sz="1400" b="1">
              <a:solidFill>
                <a:srgbClr val="000000"/>
              </a:solidFill>
            </a:endParaRPr>
          </a:p>
        </p:txBody>
      </p:sp>
      <p:sp>
        <p:nvSpPr>
          <p:cNvPr id="1398796" name="AutoShape 26"/>
          <p:cNvSpPr>
            <a:spLocks noChangeArrowheads="1"/>
          </p:cNvSpPr>
          <p:nvPr/>
        </p:nvSpPr>
        <p:spPr bwMode="auto">
          <a:xfrm flipV="1">
            <a:off x="6959600" y="5235575"/>
            <a:ext cx="1300163" cy="758825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2400">
              <a:solidFill>
                <a:srgbClr val="000000"/>
              </a:solidFill>
            </a:endParaRPr>
          </a:p>
        </p:txBody>
      </p:sp>
      <p:sp>
        <p:nvSpPr>
          <p:cNvPr id="1398797" name="Text Box 27"/>
          <p:cNvSpPr txBox="1">
            <a:spLocks noChangeArrowheads="1"/>
          </p:cNvSpPr>
          <p:nvPr/>
        </p:nvSpPr>
        <p:spPr bwMode="auto">
          <a:xfrm>
            <a:off x="6108700" y="6105525"/>
            <a:ext cx="3000375" cy="708025"/>
          </a:xfrm>
          <a:prstGeom prst="rect">
            <a:avLst/>
          </a:prstGeom>
          <a:solidFill>
            <a:srgbClr val="FFFF00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it-IT" sz="2000" b="1">
                <a:solidFill>
                  <a:srgbClr val="0000FF"/>
                </a:solidFill>
              </a:rPr>
              <a:t>Energy and direction of </a:t>
            </a:r>
            <a:r>
              <a:rPr lang="it-IT" sz="2000" b="1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it-IT" sz="2000" b="1">
                <a:solidFill>
                  <a:srgbClr val="0000FF"/>
                </a:solidFill>
              </a:rPr>
              <a:t>-rays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0" y="2667000"/>
            <a:ext cx="2895600" cy="1493838"/>
            <a:chOff x="0" y="1680"/>
            <a:chExt cx="1824" cy="941"/>
          </a:xfrm>
        </p:grpSpPr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0" y="1680"/>
              <a:ext cx="1824" cy="871"/>
              <a:chOff x="0" y="1680"/>
              <a:chExt cx="1824" cy="871"/>
            </a:xfrm>
          </p:grpSpPr>
          <p:sp>
            <p:nvSpPr>
              <p:cNvPr id="1398800" name="Line 8"/>
              <p:cNvSpPr>
                <a:spLocks noChangeShapeType="1"/>
              </p:cNvSpPr>
              <p:nvPr/>
            </p:nvSpPr>
            <p:spPr bwMode="auto">
              <a:xfrm rot="16200000" flipV="1">
                <a:off x="599" y="1720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01" name="Line 9"/>
              <p:cNvSpPr>
                <a:spLocks noChangeShapeType="1"/>
              </p:cNvSpPr>
              <p:nvPr/>
            </p:nvSpPr>
            <p:spPr bwMode="auto">
              <a:xfrm rot="-5400000" flipH="1" flipV="1">
                <a:off x="647" y="1894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02" name="Line 10"/>
              <p:cNvSpPr>
                <a:spLocks noChangeShapeType="1"/>
              </p:cNvSpPr>
              <p:nvPr/>
            </p:nvSpPr>
            <p:spPr bwMode="auto">
              <a:xfrm rot="16200000" flipH="1">
                <a:off x="512" y="2139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03" name="Text Box 11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357" y="1758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0000FF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04" name="Text Box 12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809" y="1845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05" name="Text Box 13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491" y="1970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06" name="Text Box 14"/>
              <p:cNvSpPr txBox="1">
                <a:spLocks noChangeAspect="1" noChangeArrowheads="1"/>
              </p:cNvSpPr>
              <p:nvPr/>
            </p:nvSpPr>
            <p:spPr bwMode="auto">
              <a:xfrm rot="5400000">
                <a:off x="587" y="2137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669900"/>
                    </a:solidFill>
                    <a:latin typeface="Symbol" pitchFamily="18" charset="2"/>
                  </a:rPr>
                  <a:t>·</a:t>
                </a:r>
              </a:p>
            </p:txBody>
          </p:sp>
          <p:pic>
            <p:nvPicPr>
              <p:cNvPr id="1398807" name="Picture 4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680"/>
                <a:ext cx="1824" cy="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98808" name="Freeform 34"/>
              <p:cNvSpPr>
                <a:spLocks/>
              </p:cNvSpPr>
              <p:nvPr/>
            </p:nvSpPr>
            <p:spPr bwMode="auto">
              <a:xfrm rot="17306097" flipV="1">
                <a:off x="363" y="1976"/>
                <a:ext cx="362" cy="675"/>
              </a:xfrm>
              <a:custGeom>
                <a:avLst/>
                <a:gdLst>
                  <a:gd name="T0" fmla="*/ 3 w 427"/>
                  <a:gd name="T1" fmla="*/ 1378 h 650"/>
                  <a:gd name="T2" fmla="*/ 3 w 427"/>
                  <a:gd name="T3" fmla="*/ 1365 h 650"/>
                  <a:gd name="T4" fmla="*/ 3 w 427"/>
                  <a:gd name="T5" fmla="*/ 1318 h 650"/>
                  <a:gd name="T6" fmla="*/ 3 w 427"/>
                  <a:gd name="T7" fmla="*/ 1316 h 650"/>
                  <a:gd name="T8" fmla="*/ 3 w 427"/>
                  <a:gd name="T9" fmla="*/ 1291 h 650"/>
                  <a:gd name="T10" fmla="*/ 3 w 427"/>
                  <a:gd name="T11" fmla="*/ 1250 h 650"/>
                  <a:gd name="T12" fmla="*/ 3 w 427"/>
                  <a:gd name="T13" fmla="*/ 1244 h 650"/>
                  <a:gd name="T14" fmla="*/ 3 w 427"/>
                  <a:gd name="T15" fmla="*/ 1231 h 650"/>
                  <a:gd name="T16" fmla="*/ 3 w 427"/>
                  <a:gd name="T17" fmla="*/ 1185 h 650"/>
                  <a:gd name="T18" fmla="*/ 3 w 427"/>
                  <a:gd name="T19" fmla="*/ 1183 h 650"/>
                  <a:gd name="T20" fmla="*/ 3 w 427"/>
                  <a:gd name="T21" fmla="*/ 1173 h 650"/>
                  <a:gd name="T22" fmla="*/ 3 w 427"/>
                  <a:gd name="T23" fmla="*/ 1121 h 650"/>
                  <a:gd name="T24" fmla="*/ 3 w 427"/>
                  <a:gd name="T25" fmla="*/ 1116 h 650"/>
                  <a:gd name="T26" fmla="*/ 3 w 427"/>
                  <a:gd name="T27" fmla="*/ 1099 h 650"/>
                  <a:gd name="T28" fmla="*/ 3 w 427"/>
                  <a:gd name="T29" fmla="*/ 1056 h 650"/>
                  <a:gd name="T30" fmla="*/ 4 w 427"/>
                  <a:gd name="T31" fmla="*/ 1054 h 650"/>
                  <a:gd name="T32" fmla="*/ 4 w 427"/>
                  <a:gd name="T33" fmla="*/ 1029 h 650"/>
                  <a:gd name="T34" fmla="*/ 4 w 427"/>
                  <a:gd name="T35" fmla="*/ 988 h 650"/>
                  <a:gd name="T36" fmla="*/ 5 w 427"/>
                  <a:gd name="T37" fmla="*/ 984 h 650"/>
                  <a:gd name="T38" fmla="*/ 5 w 427"/>
                  <a:gd name="T39" fmla="*/ 971 h 650"/>
                  <a:gd name="T40" fmla="*/ 5 w 427"/>
                  <a:gd name="T41" fmla="*/ 921 h 650"/>
                  <a:gd name="T42" fmla="*/ 6 w 427"/>
                  <a:gd name="T43" fmla="*/ 919 h 650"/>
                  <a:gd name="T44" fmla="*/ 6 w 427"/>
                  <a:gd name="T45" fmla="*/ 907 h 650"/>
                  <a:gd name="T46" fmla="*/ 6 w 427"/>
                  <a:gd name="T47" fmla="*/ 862 h 650"/>
                  <a:gd name="T48" fmla="*/ 6 w 427"/>
                  <a:gd name="T49" fmla="*/ 848 h 650"/>
                  <a:gd name="T50" fmla="*/ 7 w 427"/>
                  <a:gd name="T51" fmla="*/ 841 h 650"/>
                  <a:gd name="T52" fmla="*/ 6 w 427"/>
                  <a:gd name="T53" fmla="*/ 790 h 650"/>
                  <a:gd name="T54" fmla="*/ 7 w 427"/>
                  <a:gd name="T55" fmla="*/ 787 h 650"/>
                  <a:gd name="T56" fmla="*/ 7 w 427"/>
                  <a:gd name="T57" fmla="*/ 779 h 650"/>
                  <a:gd name="T58" fmla="*/ 7 w 427"/>
                  <a:gd name="T59" fmla="*/ 725 h 650"/>
                  <a:gd name="T60" fmla="*/ 8 w 427"/>
                  <a:gd name="T61" fmla="*/ 724 h 650"/>
                  <a:gd name="T62" fmla="*/ 8 w 427"/>
                  <a:gd name="T63" fmla="*/ 706 h 650"/>
                  <a:gd name="T64" fmla="*/ 8 w 427"/>
                  <a:gd name="T65" fmla="*/ 660 h 650"/>
                  <a:gd name="T66" fmla="*/ 8 w 427"/>
                  <a:gd name="T67" fmla="*/ 656 h 650"/>
                  <a:gd name="T68" fmla="*/ 8 w 427"/>
                  <a:gd name="T69" fmla="*/ 636 h 650"/>
                  <a:gd name="T70" fmla="*/ 8 w 427"/>
                  <a:gd name="T71" fmla="*/ 591 h 650"/>
                  <a:gd name="T72" fmla="*/ 10 w 427"/>
                  <a:gd name="T73" fmla="*/ 586 h 650"/>
                  <a:gd name="T74" fmla="*/ 10 w 427"/>
                  <a:gd name="T75" fmla="*/ 562 h 650"/>
                  <a:gd name="T76" fmla="*/ 9 w 427"/>
                  <a:gd name="T77" fmla="*/ 523 h 650"/>
                  <a:gd name="T78" fmla="*/ 10 w 427"/>
                  <a:gd name="T79" fmla="*/ 521 h 650"/>
                  <a:gd name="T80" fmla="*/ 10 w 427"/>
                  <a:gd name="T81" fmla="*/ 495 h 650"/>
                  <a:gd name="T82" fmla="*/ 10 w 427"/>
                  <a:gd name="T83" fmla="*/ 460 h 650"/>
                  <a:gd name="T84" fmla="*/ 11 w 427"/>
                  <a:gd name="T85" fmla="*/ 457 h 650"/>
                  <a:gd name="T86" fmla="*/ 11 w 427"/>
                  <a:gd name="T87" fmla="*/ 417 h 650"/>
                  <a:gd name="T88" fmla="*/ 11 w 427"/>
                  <a:gd name="T89" fmla="*/ 395 h 650"/>
                  <a:gd name="T90" fmla="*/ 12 w 427"/>
                  <a:gd name="T91" fmla="*/ 387 h 650"/>
                  <a:gd name="T92" fmla="*/ 12 w 427"/>
                  <a:gd name="T93" fmla="*/ 343 h 650"/>
                  <a:gd name="T94" fmla="*/ 12 w 427"/>
                  <a:gd name="T95" fmla="*/ 327 h 650"/>
                  <a:gd name="T96" fmla="*/ 12 w 427"/>
                  <a:gd name="T97" fmla="*/ 325 h 650"/>
                  <a:gd name="T98" fmla="*/ 12 w 427"/>
                  <a:gd name="T99" fmla="*/ 279 h 650"/>
                  <a:gd name="T100" fmla="*/ 12 w 427"/>
                  <a:gd name="T101" fmla="*/ 262 h 650"/>
                  <a:gd name="T102" fmla="*/ 14 w 427"/>
                  <a:gd name="T103" fmla="*/ 260 h 650"/>
                  <a:gd name="T104" fmla="*/ 13 w 427"/>
                  <a:gd name="T105" fmla="*/ 209 h 650"/>
                  <a:gd name="T106" fmla="*/ 14 w 427"/>
                  <a:gd name="T107" fmla="*/ 198 h 650"/>
                  <a:gd name="T108" fmla="*/ 14 w 427"/>
                  <a:gd name="T109" fmla="*/ 189 h 650"/>
                  <a:gd name="T110" fmla="*/ 14 w 427"/>
                  <a:gd name="T111" fmla="*/ 145 h 650"/>
                  <a:gd name="T112" fmla="*/ 14 w 427"/>
                  <a:gd name="T113" fmla="*/ 136 h 650"/>
                  <a:gd name="T114" fmla="*/ 14 w 427"/>
                  <a:gd name="T115" fmla="*/ 121 h 650"/>
                  <a:gd name="T116" fmla="*/ 14 w 427"/>
                  <a:gd name="T117" fmla="*/ 80 h 650"/>
                  <a:gd name="T118" fmla="*/ 14 w 427"/>
                  <a:gd name="T119" fmla="*/ 68 h 650"/>
                  <a:gd name="T120" fmla="*/ 15 w 427"/>
                  <a:gd name="T121" fmla="*/ 55 h 650"/>
                  <a:gd name="T122" fmla="*/ 15 w 427"/>
                  <a:gd name="T123" fmla="*/ 6 h 650"/>
                  <a:gd name="T124" fmla="*/ 16 w 427"/>
                  <a:gd name="T125" fmla="*/ 4 h 6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7"/>
                  <a:gd name="T190" fmla="*/ 0 h 650"/>
                  <a:gd name="T191" fmla="*/ 427 w 427"/>
                  <a:gd name="T192" fmla="*/ 650 h 6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7" h="650">
                    <a:moveTo>
                      <a:pt x="0" y="650"/>
                    </a:moveTo>
                    <a:lnTo>
                      <a:pt x="0" y="650"/>
                    </a:lnTo>
                    <a:lnTo>
                      <a:pt x="0" y="648"/>
                    </a:lnTo>
                    <a:lnTo>
                      <a:pt x="2" y="648"/>
                    </a:lnTo>
                    <a:lnTo>
                      <a:pt x="4" y="648"/>
                    </a:lnTo>
                    <a:lnTo>
                      <a:pt x="4" y="646"/>
                    </a:lnTo>
                    <a:lnTo>
                      <a:pt x="8" y="646"/>
                    </a:lnTo>
                    <a:lnTo>
                      <a:pt x="13" y="648"/>
                    </a:lnTo>
                    <a:lnTo>
                      <a:pt x="17" y="648"/>
                    </a:lnTo>
                    <a:lnTo>
                      <a:pt x="21" y="648"/>
                    </a:lnTo>
                    <a:lnTo>
                      <a:pt x="23" y="648"/>
                    </a:lnTo>
                    <a:lnTo>
                      <a:pt x="25" y="646"/>
                    </a:lnTo>
                    <a:lnTo>
                      <a:pt x="27" y="646"/>
                    </a:lnTo>
                    <a:lnTo>
                      <a:pt x="27" y="644"/>
                    </a:lnTo>
                    <a:lnTo>
                      <a:pt x="27" y="642"/>
                    </a:lnTo>
                    <a:lnTo>
                      <a:pt x="27" y="640"/>
                    </a:lnTo>
                    <a:lnTo>
                      <a:pt x="27" y="639"/>
                    </a:lnTo>
                    <a:lnTo>
                      <a:pt x="25" y="637"/>
                    </a:lnTo>
                    <a:lnTo>
                      <a:pt x="23" y="633"/>
                    </a:lnTo>
                    <a:lnTo>
                      <a:pt x="19" y="629"/>
                    </a:lnTo>
                    <a:lnTo>
                      <a:pt x="17" y="625"/>
                    </a:lnTo>
                    <a:lnTo>
                      <a:pt x="17" y="623"/>
                    </a:lnTo>
                    <a:lnTo>
                      <a:pt x="17" y="621"/>
                    </a:lnTo>
                    <a:lnTo>
                      <a:pt x="17" y="619"/>
                    </a:lnTo>
                    <a:lnTo>
                      <a:pt x="19" y="619"/>
                    </a:lnTo>
                    <a:lnTo>
                      <a:pt x="19" y="617"/>
                    </a:lnTo>
                    <a:lnTo>
                      <a:pt x="21" y="617"/>
                    </a:lnTo>
                    <a:lnTo>
                      <a:pt x="23" y="617"/>
                    </a:lnTo>
                    <a:lnTo>
                      <a:pt x="23" y="615"/>
                    </a:lnTo>
                    <a:lnTo>
                      <a:pt x="27" y="615"/>
                    </a:lnTo>
                    <a:lnTo>
                      <a:pt x="33" y="617"/>
                    </a:lnTo>
                    <a:lnTo>
                      <a:pt x="36" y="617"/>
                    </a:lnTo>
                    <a:lnTo>
                      <a:pt x="40" y="617"/>
                    </a:lnTo>
                    <a:lnTo>
                      <a:pt x="42" y="617"/>
                    </a:lnTo>
                    <a:lnTo>
                      <a:pt x="44" y="615"/>
                    </a:lnTo>
                    <a:lnTo>
                      <a:pt x="46" y="615"/>
                    </a:lnTo>
                    <a:lnTo>
                      <a:pt x="46" y="613"/>
                    </a:lnTo>
                    <a:lnTo>
                      <a:pt x="46" y="612"/>
                    </a:lnTo>
                    <a:lnTo>
                      <a:pt x="46" y="610"/>
                    </a:lnTo>
                    <a:lnTo>
                      <a:pt x="46" y="608"/>
                    </a:lnTo>
                    <a:lnTo>
                      <a:pt x="44" y="606"/>
                    </a:lnTo>
                    <a:lnTo>
                      <a:pt x="42" y="602"/>
                    </a:lnTo>
                    <a:lnTo>
                      <a:pt x="38" y="598"/>
                    </a:lnTo>
                    <a:lnTo>
                      <a:pt x="38" y="596"/>
                    </a:lnTo>
                    <a:lnTo>
                      <a:pt x="38" y="594"/>
                    </a:lnTo>
                    <a:lnTo>
                      <a:pt x="36" y="592"/>
                    </a:lnTo>
                    <a:lnTo>
                      <a:pt x="36" y="590"/>
                    </a:lnTo>
                    <a:lnTo>
                      <a:pt x="36" y="588"/>
                    </a:lnTo>
                    <a:lnTo>
                      <a:pt x="38" y="588"/>
                    </a:lnTo>
                    <a:lnTo>
                      <a:pt x="38" y="586"/>
                    </a:lnTo>
                    <a:lnTo>
                      <a:pt x="40" y="586"/>
                    </a:lnTo>
                    <a:lnTo>
                      <a:pt x="42" y="585"/>
                    </a:lnTo>
                    <a:lnTo>
                      <a:pt x="44" y="585"/>
                    </a:lnTo>
                    <a:lnTo>
                      <a:pt x="48" y="585"/>
                    </a:lnTo>
                    <a:lnTo>
                      <a:pt x="52" y="586"/>
                    </a:lnTo>
                    <a:lnTo>
                      <a:pt x="56" y="586"/>
                    </a:lnTo>
                    <a:lnTo>
                      <a:pt x="60" y="586"/>
                    </a:lnTo>
                    <a:lnTo>
                      <a:pt x="62" y="586"/>
                    </a:lnTo>
                    <a:lnTo>
                      <a:pt x="63" y="585"/>
                    </a:lnTo>
                    <a:lnTo>
                      <a:pt x="65" y="585"/>
                    </a:lnTo>
                    <a:lnTo>
                      <a:pt x="65" y="583"/>
                    </a:lnTo>
                    <a:lnTo>
                      <a:pt x="65" y="581"/>
                    </a:lnTo>
                    <a:lnTo>
                      <a:pt x="65" y="579"/>
                    </a:lnTo>
                    <a:lnTo>
                      <a:pt x="65" y="577"/>
                    </a:lnTo>
                    <a:lnTo>
                      <a:pt x="63" y="573"/>
                    </a:lnTo>
                    <a:lnTo>
                      <a:pt x="62" y="571"/>
                    </a:lnTo>
                    <a:lnTo>
                      <a:pt x="58" y="567"/>
                    </a:lnTo>
                    <a:lnTo>
                      <a:pt x="58" y="563"/>
                    </a:lnTo>
                    <a:lnTo>
                      <a:pt x="56" y="561"/>
                    </a:lnTo>
                    <a:lnTo>
                      <a:pt x="56" y="559"/>
                    </a:lnTo>
                    <a:lnTo>
                      <a:pt x="56" y="558"/>
                    </a:lnTo>
                    <a:lnTo>
                      <a:pt x="58" y="558"/>
                    </a:lnTo>
                    <a:lnTo>
                      <a:pt x="58" y="556"/>
                    </a:lnTo>
                    <a:lnTo>
                      <a:pt x="60" y="556"/>
                    </a:lnTo>
                    <a:lnTo>
                      <a:pt x="62" y="554"/>
                    </a:lnTo>
                    <a:lnTo>
                      <a:pt x="63" y="554"/>
                    </a:lnTo>
                    <a:lnTo>
                      <a:pt x="65" y="554"/>
                    </a:lnTo>
                    <a:lnTo>
                      <a:pt x="67" y="554"/>
                    </a:lnTo>
                    <a:lnTo>
                      <a:pt x="71" y="556"/>
                    </a:lnTo>
                    <a:lnTo>
                      <a:pt x="75" y="556"/>
                    </a:lnTo>
                    <a:lnTo>
                      <a:pt x="77" y="556"/>
                    </a:lnTo>
                    <a:lnTo>
                      <a:pt x="79" y="556"/>
                    </a:lnTo>
                    <a:lnTo>
                      <a:pt x="81" y="556"/>
                    </a:lnTo>
                    <a:lnTo>
                      <a:pt x="83" y="554"/>
                    </a:lnTo>
                    <a:lnTo>
                      <a:pt x="85" y="552"/>
                    </a:lnTo>
                    <a:lnTo>
                      <a:pt x="85" y="550"/>
                    </a:lnTo>
                    <a:lnTo>
                      <a:pt x="85" y="548"/>
                    </a:lnTo>
                    <a:lnTo>
                      <a:pt x="85" y="546"/>
                    </a:lnTo>
                    <a:lnTo>
                      <a:pt x="83" y="542"/>
                    </a:lnTo>
                    <a:lnTo>
                      <a:pt x="81" y="540"/>
                    </a:lnTo>
                    <a:lnTo>
                      <a:pt x="79" y="536"/>
                    </a:lnTo>
                    <a:lnTo>
                      <a:pt x="77" y="532"/>
                    </a:lnTo>
                    <a:lnTo>
                      <a:pt x="75" y="531"/>
                    </a:lnTo>
                    <a:lnTo>
                      <a:pt x="75" y="529"/>
                    </a:lnTo>
                    <a:lnTo>
                      <a:pt x="75" y="527"/>
                    </a:lnTo>
                    <a:lnTo>
                      <a:pt x="77" y="527"/>
                    </a:lnTo>
                    <a:lnTo>
                      <a:pt x="77" y="525"/>
                    </a:lnTo>
                    <a:lnTo>
                      <a:pt x="79" y="525"/>
                    </a:lnTo>
                    <a:lnTo>
                      <a:pt x="81" y="523"/>
                    </a:lnTo>
                    <a:lnTo>
                      <a:pt x="83" y="523"/>
                    </a:lnTo>
                    <a:lnTo>
                      <a:pt x="87" y="523"/>
                    </a:lnTo>
                    <a:lnTo>
                      <a:pt x="90" y="525"/>
                    </a:lnTo>
                    <a:lnTo>
                      <a:pt x="94" y="525"/>
                    </a:lnTo>
                    <a:lnTo>
                      <a:pt x="98" y="525"/>
                    </a:lnTo>
                    <a:lnTo>
                      <a:pt x="100" y="525"/>
                    </a:lnTo>
                    <a:lnTo>
                      <a:pt x="102" y="523"/>
                    </a:lnTo>
                    <a:lnTo>
                      <a:pt x="104" y="521"/>
                    </a:lnTo>
                    <a:lnTo>
                      <a:pt x="104" y="519"/>
                    </a:lnTo>
                    <a:lnTo>
                      <a:pt x="104" y="517"/>
                    </a:lnTo>
                    <a:lnTo>
                      <a:pt x="104" y="515"/>
                    </a:lnTo>
                    <a:lnTo>
                      <a:pt x="102" y="511"/>
                    </a:lnTo>
                    <a:lnTo>
                      <a:pt x="100" y="509"/>
                    </a:lnTo>
                    <a:lnTo>
                      <a:pt x="98" y="505"/>
                    </a:lnTo>
                    <a:lnTo>
                      <a:pt x="96" y="502"/>
                    </a:lnTo>
                    <a:lnTo>
                      <a:pt x="94" y="500"/>
                    </a:lnTo>
                    <a:lnTo>
                      <a:pt x="94" y="498"/>
                    </a:lnTo>
                    <a:lnTo>
                      <a:pt x="94" y="496"/>
                    </a:lnTo>
                    <a:lnTo>
                      <a:pt x="96" y="496"/>
                    </a:lnTo>
                    <a:lnTo>
                      <a:pt x="96" y="494"/>
                    </a:lnTo>
                    <a:lnTo>
                      <a:pt x="98" y="494"/>
                    </a:lnTo>
                    <a:lnTo>
                      <a:pt x="100" y="492"/>
                    </a:lnTo>
                    <a:lnTo>
                      <a:pt x="102" y="492"/>
                    </a:lnTo>
                    <a:lnTo>
                      <a:pt x="106" y="492"/>
                    </a:lnTo>
                    <a:lnTo>
                      <a:pt x="110" y="494"/>
                    </a:lnTo>
                    <a:lnTo>
                      <a:pt x="113" y="494"/>
                    </a:lnTo>
                    <a:lnTo>
                      <a:pt x="117" y="494"/>
                    </a:lnTo>
                    <a:lnTo>
                      <a:pt x="119" y="494"/>
                    </a:lnTo>
                    <a:lnTo>
                      <a:pt x="121" y="492"/>
                    </a:lnTo>
                    <a:lnTo>
                      <a:pt x="123" y="490"/>
                    </a:lnTo>
                    <a:lnTo>
                      <a:pt x="123" y="488"/>
                    </a:lnTo>
                    <a:lnTo>
                      <a:pt x="123" y="486"/>
                    </a:lnTo>
                    <a:lnTo>
                      <a:pt x="123" y="484"/>
                    </a:lnTo>
                    <a:lnTo>
                      <a:pt x="121" y="482"/>
                    </a:lnTo>
                    <a:lnTo>
                      <a:pt x="121" y="480"/>
                    </a:lnTo>
                    <a:lnTo>
                      <a:pt x="119" y="478"/>
                    </a:lnTo>
                    <a:lnTo>
                      <a:pt x="117" y="475"/>
                    </a:lnTo>
                    <a:lnTo>
                      <a:pt x="115" y="473"/>
                    </a:lnTo>
                    <a:lnTo>
                      <a:pt x="115" y="471"/>
                    </a:lnTo>
                    <a:lnTo>
                      <a:pt x="113" y="469"/>
                    </a:lnTo>
                    <a:lnTo>
                      <a:pt x="113" y="467"/>
                    </a:lnTo>
                    <a:lnTo>
                      <a:pt x="113" y="465"/>
                    </a:lnTo>
                    <a:lnTo>
                      <a:pt x="115" y="465"/>
                    </a:lnTo>
                    <a:lnTo>
                      <a:pt x="115" y="463"/>
                    </a:lnTo>
                    <a:lnTo>
                      <a:pt x="117" y="463"/>
                    </a:lnTo>
                    <a:lnTo>
                      <a:pt x="119" y="461"/>
                    </a:lnTo>
                    <a:lnTo>
                      <a:pt x="121" y="461"/>
                    </a:lnTo>
                    <a:lnTo>
                      <a:pt x="125" y="461"/>
                    </a:lnTo>
                    <a:lnTo>
                      <a:pt x="129" y="463"/>
                    </a:lnTo>
                    <a:lnTo>
                      <a:pt x="133" y="463"/>
                    </a:lnTo>
                    <a:lnTo>
                      <a:pt x="137" y="463"/>
                    </a:lnTo>
                    <a:lnTo>
                      <a:pt x="139" y="463"/>
                    </a:lnTo>
                    <a:lnTo>
                      <a:pt x="140" y="461"/>
                    </a:lnTo>
                    <a:lnTo>
                      <a:pt x="142" y="459"/>
                    </a:lnTo>
                    <a:lnTo>
                      <a:pt x="142" y="457"/>
                    </a:lnTo>
                    <a:lnTo>
                      <a:pt x="142" y="455"/>
                    </a:lnTo>
                    <a:lnTo>
                      <a:pt x="142" y="453"/>
                    </a:lnTo>
                    <a:lnTo>
                      <a:pt x="140" y="451"/>
                    </a:lnTo>
                    <a:lnTo>
                      <a:pt x="140" y="450"/>
                    </a:lnTo>
                    <a:lnTo>
                      <a:pt x="139" y="448"/>
                    </a:lnTo>
                    <a:lnTo>
                      <a:pt x="137" y="444"/>
                    </a:lnTo>
                    <a:lnTo>
                      <a:pt x="135" y="442"/>
                    </a:lnTo>
                    <a:lnTo>
                      <a:pt x="135" y="440"/>
                    </a:lnTo>
                    <a:lnTo>
                      <a:pt x="133" y="438"/>
                    </a:lnTo>
                    <a:lnTo>
                      <a:pt x="133" y="436"/>
                    </a:lnTo>
                    <a:lnTo>
                      <a:pt x="133" y="434"/>
                    </a:lnTo>
                    <a:lnTo>
                      <a:pt x="135" y="434"/>
                    </a:lnTo>
                    <a:lnTo>
                      <a:pt x="135" y="432"/>
                    </a:lnTo>
                    <a:lnTo>
                      <a:pt x="137" y="432"/>
                    </a:lnTo>
                    <a:lnTo>
                      <a:pt x="139" y="430"/>
                    </a:lnTo>
                    <a:lnTo>
                      <a:pt x="140" y="430"/>
                    </a:lnTo>
                    <a:lnTo>
                      <a:pt x="144" y="430"/>
                    </a:lnTo>
                    <a:lnTo>
                      <a:pt x="148" y="430"/>
                    </a:lnTo>
                    <a:lnTo>
                      <a:pt x="152" y="432"/>
                    </a:lnTo>
                    <a:lnTo>
                      <a:pt x="156" y="432"/>
                    </a:lnTo>
                    <a:lnTo>
                      <a:pt x="158" y="432"/>
                    </a:lnTo>
                    <a:lnTo>
                      <a:pt x="160" y="430"/>
                    </a:lnTo>
                    <a:lnTo>
                      <a:pt x="162" y="430"/>
                    </a:lnTo>
                    <a:lnTo>
                      <a:pt x="162" y="428"/>
                    </a:lnTo>
                    <a:lnTo>
                      <a:pt x="162" y="426"/>
                    </a:lnTo>
                    <a:lnTo>
                      <a:pt x="162" y="424"/>
                    </a:lnTo>
                    <a:lnTo>
                      <a:pt x="162" y="422"/>
                    </a:lnTo>
                    <a:lnTo>
                      <a:pt x="160" y="421"/>
                    </a:lnTo>
                    <a:lnTo>
                      <a:pt x="160" y="419"/>
                    </a:lnTo>
                    <a:lnTo>
                      <a:pt x="158" y="415"/>
                    </a:lnTo>
                    <a:lnTo>
                      <a:pt x="156" y="413"/>
                    </a:lnTo>
                    <a:lnTo>
                      <a:pt x="154" y="411"/>
                    </a:lnTo>
                    <a:lnTo>
                      <a:pt x="154" y="409"/>
                    </a:lnTo>
                    <a:lnTo>
                      <a:pt x="152" y="407"/>
                    </a:lnTo>
                    <a:lnTo>
                      <a:pt x="152" y="405"/>
                    </a:lnTo>
                    <a:lnTo>
                      <a:pt x="152" y="403"/>
                    </a:lnTo>
                    <a:lnTo>
                      <a:pt x="154" y="403"/>
                    </a:lnTo>
                    <a:lnTo>
                      <a:pt x="154" y="401"/>
                    </a:lnTo>
                    <a:lnTo>
                      <a:pt x="156" y="401"/>
                    </a:lnTo>
                    <a:lnTo>
                      <a:pt x="156" y="399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4" y="399"/>
                    </a:lnTo>
                    <a:lnTo>
                      <a:pt x="167" y="399"/>
                    </a:lnTo>
                    <a:lnTo>
                      <a:pt x="171" y="401"/>
                    </a:lnTo>
                    <a:lnTo>
                      <a:pt x="175" y="401"/>
                    </a:lnTo>
                    <a:lnTo>
                      <a:pt x="177" y="401"/>
                    </a:lnTo>
                    <a:lnTo>
                      <a:pt x="179" y="399"/>
                    </a:lnTo>
                    <a:lnTo>
                      <a:pt x="181" y="399"/>
                    </a:lnTo>
                    <a:lnTo>
                      <a:pt x="181" y="397"/>
                    </a:lnTo>
                    <a:lnTo>
                      <a:pt x="181" y="395"/>
                    </a:lnTo>
                    <a:lnTo>
                      <a:pt x="181" y="394"/>
                    </a:lnTo>
                    <a:lnTo>
                      <a:pt x="181" y="392"/>
                    </a:lnTo>
                    <a:lnTo>
                      <a:pt x="179" y="388"/>
                    </a:lnTo>
                    <a:lnTo>
                      <a:pt x="177" y="384"/>
                    </a:lnTo>
                    <a:lnTo>
                      <a:pt x="175" y="382"/>
                    </a:lnTo>
                    <a:lnTo>
                      <a:pt x="173" y="378"/>
                    </a:lnTo>
                    <a:lnTo>
                      <a:pt x="171" y="376"/>
                    </a:lnTo>
                    <a:lnTo>
                      <a:pt x="171" y="374"/>
                    </a:lnTo>
                    <a:lnTo>
                      <a:pt x="171" y="372"/>
                    </a:lnTo>
                    <a:lnTo>
                      <a:pt x="173" y="372"/>
                    </a:lnTo>
                    <a:lnTo>
                      <a:pt x="173" y="370"/>
                    </a:lnTo>
                    <a:lnTo>
                      <a:pt x="175" y="370"/>
                    </a:lnTo>
                    <a:lnTo>
                      <a:pt x="177" y="368"/>
                    </a:lnTo>
                    <a:lnTo>
                      <a:pt x="179" y="368"/>
                    </a:lnTo>
                    <a:lnTo>
                      <a:pt x="183" y="368"/>
                    </a:lnTo>
                    <a:lnTo>
                      <a:pt x="187" y="368"/>
                    </a:lnTo>
                    <a:lnTo>
                      <a:pt x="190" y="370"/>
                    </a:lnTo>
                    <a:lnTo>
                      <a:pt x="194" y="370"/>
                    </a:lnTo>
                    <a:lnTo>
                      <a:pt x="196" y="370"/>
                    </a:lnTo>
                    <a:lnTo>
                      <a:pt x="198" y="368"/>
                    </a:lnTo>
                    <a:lnTo>
                      <a:pt x="200" y="368"/>
                    </a:lnTo>
                    <a:lnTo>
                      <a:pt x="200" y="367"/>
                    </a:lnTo>
                    <a:lnTo>
                      <a:pt x="200" y="365"/>
                    </a:lnTo>
                    <a:lnTo>
                      <a:pt x="200" y="363"/>
                    </a:lnTo>
                    <a:lnTo>
                      <a:pt x="200" y="361"/>
                    </a:lnTo>
                    <a:lnTo>
                      <a:pt x="198" y="357"/>
                    </a:lnTo>
                    <a:lnTo>
                      <a:pt x="196" y="353"/>
                    </a:lnTo>
                    <a:lnTo>
                      <a:pt x="194" y="351"/>
                    </a:lnTo>
                    <a:lnTo>
                      <a:pt x="192" y="347"/>
                    </a:lnTo>
                    <a:lnTo>
                      <a:pt x="190" y="345"/>
                    </a:lnTo>
                    <a:lnTo>
                      <a:pt x="190" y="343"/>
                    </a:lnTo>
                    <a:lnTo>
                      <a:pt x="190" y="341"/>
                    </a:lnTo>
                    <a:lnTo>
                      <a:pt x="192" y="341"/>
                    </a:lnTo>
                    <a:lnTo>
                      <a:pt x="192" y="340"/>
                    </a:lnTo>
                    <a:lnTo>
                      <a:pt x="194" y="340"/>
                    </a:lnTo>
                    <a:lnTo>
                      <a:pt x="196" y="338"/>
                    </a:lnTo>
                    <a:lnTo>
                      <a:pt x="198" y="338"/>
                    </a:lnTo>
                    <a:lnTo>
                      <a:pt x="202" y="338"/>
                    </a:lnTo>
                    <a:lnTo>
                      <a:pt x="206" y="338"/>
                    </a:lnTo>
                    <a:lnTo>
                      <a:pt x="210" y="340"/>
                    </a:lnTo>
                    <a:lnTo>
                      <a:pt x="214" y="340"/>
                    </a:lnTo>
                    <a:lnTo>
                      <a:pt x="216" y="340"/>
                    </a:lnTo>
                    <a:lnTo>
                      <a:pt x="217" y="338"/>
                    </a:lnTo>
                    <a:lnTo>
                      <a:pt x="219" y="338"/>
                    </a:lnTo>
                    <a:lnTo>
                      <a:pt x="219" y="336"/>
                    </a:lnTo>
                    <a:lnTo>
                      <a:pt x="219" y="334"/>
                    </a:lnTo>
                    <a:lnTo>
                      <a:pt x="219" y="332"/>
                    </a:lnTo>
                    <a:lnTo>
                      <a:pt x="219" y="330"/>
                    </a:lnTo>
                    <a:lnTo>
                      <a:pt x="217" y="326"/>
                    </a:lnTo>
                    <a:lnTo>
                      <a:pt x="216" y="322"/>
                    </a:lnTo>
                    <a:lnTo>
                      <a:pt x="214" y="320"/>
                    </a:lnTo>
                    <a:lnTo>
                      <a:pt x="212" y="316"/>
                    </a:lnTo>
                    <a:lnTo>
                      <a:pt x="210" y="314"/>
                    </a:lnTo>
                    <a:lnTo>
                      <a:pt x="210" y="313"/>
                    </a:lnTo>
                    <a:lnTo>
                      <a:pt x="210" y="311"/>
                    </a:lnTo>
                    <a:lnTo>
                      <a:pt x="212" y="311"/>
                    </a:lnTo>
                    <a:lnTo>
                      <a:pt x="212" y="309"/>
                    </a:lnTo>
                    <a:lnTo>
                      <a:pt x="214" y="309"/>
                    </a:lnTo>
                    <a:lnTo>
                      <a:pt x="216" y="307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5" y="307"/>
                    </a:lnTo>
                    <a:lnTo>
                      <a:pt x="229" y="309"/>
                    </a:lnTo>
                    <a:lnTo>
                      <a:pt x="233" y="309"/>
                    </a:lnTo>
                    <a:lnTo>
                      <a:pt x="235" y="309"/>
                    </a:lnTo>
                    <a:lnTo>
                      <a:pt x="237" y="307"/>
                    </a:lnTo>
                    <a:lnTo>
                      <a:pt x="239" y="307"/>
                    </a:lnTo>
                    <a:lnTo>
                      <a:pt x="239" y="305"/>
                    </a:lnTo>
                    <a:lnTo>
                      <a:pt x="239" y="303"/>
                    </a:lnTo>
                    <a:lnTo>
                      <a:pt x="239" y="301"/>
                    </a:lnTo>
                    <a:lnTo>
                      <a:pt x="239" y="299"/>
                    </a:lnTo>
                    <a:lnTo>
                      <a:pt x="237" y="295"/>
                    </a:lnTo>
                    <a:lnTo>
                      <a:pt x="235" y="291"/>
                    </a:lnTo>
                    <a:lnTo>
                      <a:pt x="233" y="289"/>
                    </a:lnTo>
                    <a:lnTo>
                      <a:pt x="231" y="286"/>
                    </a:lnTo>
                    <a:lnTo>
                      <a:pt x="229" y="284"/>
                    </a:lnTo>
                    <a:lnTo>
                      <a:pt x="229" y="282"/>
                    </a:lnTo>
                    <a:lnTo>
                      <a:pt x="229" y="280"/>
                    </a:lnTo>
                    <a:lnTo>
                      <a:pt x="231" y="280"/>
                    </a:lnTo>
                    <a:lnTo>
                      <a:pt x="231" y="278"/>
                    </a:lnTo>
                    <a:lnTo>
                      <a:pt x="233" y="278"/>
                    </a:lnTo>
                    <a:lnTo>
                      <a:pt x="235" y="276"/>
                    </a:lnTo>
                    <a:lnTo>
                      <a:pt x="237" y="276"/>
                    </a:lnTo>
                    <a:lnTo>
                      <a:pt x="241" y="276"/>
                    </a:lnTo>
                    <a:lnTo>
                      <a:pt x="244" y="276"/>
                    </a:lnTo>
                    <a:lnTo>
                      <a:pt x="248" y="278"/>
                    </a:lnTo>
                    <a:lnTo>
                      <a:pt x="252" y="278"/>
                    </a:lnTo>
                    <a:lnTo>
                      <a:pt x="254" y="278"/>
                    </a:lnTo>
                    <a:lnTo>
                      <a:pt x="256" y="276"/>
                    </a:lnTo>
                    <a:lnTo>
                      <a:pt x="258" y="276"/>
                    </a:lnTo>
                    <a:lnTo>
                      <a:pt x="258" y="274"/>
                    </a:lnTo>
                    <a:lnTo>
                      <a:pt x="258" y="272"/>
                    </a:lnTo>
                    <a:lnTo>
                      <a:pt x="258" y="270"/>
                    </a:lnTo>
                    <a:lnTo>
                      <a:pt x="258" y="268"/>
                    </a:lnTo>
                    <a:lnTo>
                      <a:pt x="256" y="264"/>
                    </a:lnTo>
                    <a:lnTo>
                      <a:pt x="254" y="262"/>
                    </a:lnTo>
                    <a:lnTo>
                      <a:pt x="252" y="259"/>
                    </a:lnTo>
                    <a:lnTo>
                      <a:pt x="250" y="255"/>
                    </a:lnTo>
                    <a:lnTo>
                      <a:pt x="248" y="253"/>
                    </a:lnTo>
                    <a:lnTo>
                      <a:pt x="248" y="251"/>
                    </a:lnTo>
                    <a:lnTo>
                      <a:pt x="248" y="249"/>
                    </a:lnTo>
                    <a:lnTo>
                      <a:pt x="250" y="249"/>
                    </a:lnTo>
                    <a:lnTo>
                      <a:pt x="250" y="247"/>
                    </a:lnTo>
                    <a:lnTo>
                      <a:pt x="252" y="247"/>
                    </a:lnTo>
                    <a:lnTo>
                      <a:pt x="254" y="245"/>
                    </a:lnTo>
                    <a:lnTo>
                      <a:pt x="256" y="245"/>
                    </a:lnTo>
                    <a:lnTo>
                      <a:pt x="260" y="245"/>
                    </a:lnTo>
                    <a:lnTo>
                      <a:pt x="264" y="247"/>
                    </a:lnTo>
                    <a:lnTo>
                      <a:pt x="267" y="247"/>
                    </a:lnTo>
                    <a:lnTo>
                      <a:pt x="271" y="247"/>
                    </a:lnTo>
                    <a:lnTo>
                      <a:pt x="273" y="247"/>
                    </a:lnTo>
                    <a:lnTo>
                      <a:pt x="275" y="245"/>
                    </a:lnTo>
                    <a:lnTo>
                      <a:pt x="277" y="245"/>
                    </a:lnTo>
                    <a:lnTo>
                      <a:pt x="277" y="243"/>
                    </a:lnTo>
                    <a:lnTo>
                      <a:pt x="277" y="241"/>
                    </a:lnTo>
                    <a:lnTo>
                      <a:pt x="277" y="239"/>
                    </a:lnTo>
                    <a:lnTo>
                      <a:pt x="277" y="237"/>
                    </a:lnTo>
                    <a:lnTo>
                      <a:pt x="275" y="235"/>
                    </a:lnTo>
                    <a:lnTo>
                      <a:pt x="273" y="232"/>
                    </a:lnTo>
                    <a:lnTo>
                      <a:pt x="269" y="228"/>
                    </a:lnTo>
                    <a:lnTo>
                      <a:pt x="267" y="224"/>
                    </a:lnTo>
                    <a:lnTo>
                      <a:pt x="267" y="222"/>
                    </a:lnTo>
                    <a:lnTo>
                      <a:pt x="267" y="220"/>
                    </a:lnTo>
                    <a:lnTo>
                      <a:pt x="267" y="218"/>
                    </a:lnTo>
                    <a:lnTo>
                      <a:pt x="269" y="218"/>
                    </a:lnTo>
                    <a:lnTo>
                      <a:pt x="269" y="216"/>
                    </a:lnTo>
                    <a:lnTo>
                      <a:pt x="271" y="216"/>
                    </a:lnTo>
                    <a:lnTo>
                      <a:pt x="273" y="216"/>
                    </a:lnTo>
                    <a:lnTo>
                      <a:pt x="273" y="214"/>
                    </a:lnTo>
                    <a:lnTo>
                      <a:pt x="277" y="216"/>
                    </a:lnTo>
                    <a:lnTo>
                      <a:pt x="283" y="216"/>
                    </a:lnTo>
                    <a:lnTo>
                      <a:pt x="287" y="216"/>
                    </a:lnTo>
                    <a:lnTo>
                      <a:pt x="291" y="216"/>
                    </a:lnTo>
                    <a:lnTo>
                      <a:pt x="292" y="216"/>
                    </a:lnTo>
                    <a:lnTo>
                      <a:pt x="294" y="216"/>
                    </a:lnTo>
                    <a:lnTo>
                      <a:pt x="294" y="214"/>
                    </a:lnTo>
                    <a:lnTo>
                      <a:pt x="296" y="214"/>
                    </a:lnTo>
                    <a:lnTo>
                      <a:pt x="296" y="212"/>
                    </a:lnTo>
                    <a:lnTo>
                      <a:pt x="296" y="210"/>
                    </a:lnTo>
                    <a:lnTo>
                      <a:pt x="296" y="208"/>
                    </a:lnTo>
                    <a:lnTo>
                      <a:pt x="296" y="206"/>
                    </a:lnTo>
                    <a:lnTo>
                      <a:pt x="294" y="204"/>
                    </a:lnTo>
                    <a:lnTo>
                      <a:pt x="291" y="201"/>
                    </a:lnTo>
                    <a:lnTo>
                      <a:pt x="289" y="197"/>
                    </a:lnTo>
                    <a:lnTo>
                      <a:pt x="287" y="193"/>
                    </a:lnTo>
                    <a:lnTo>
                      <a:pt x="287" y="191"/>
                    </a:lnTo>
                    <a:lnTo>
                      <a:pt x="287" y="189"/>
                    </a:lnTo>
                    <a:lnTo>
                      <a:pt x="287" y="187"/>
                    </a:lnTo>
                    <a:lnTo>
                      <a:pt x="289" y="187"/>
                    </a:lnTo>
                    <a:lnTo>
                      <a:pt x="289" y="185"/>
                    </a:lnTo>
                    <a:lnTo>
                      <a:pt x="291" y="185"/>
                    </a:lnTo>
                    <a:lnTo>
                      <a:pt x="292" y="185"/>
                    </a:lnTo>
                    <a:lnTo>
                      <a:pt x="296" y="185"/>
                    </a:lnTo>
                    <a:lnTo>
                      <a:pt x="300" y="185"/>
                    </a:lnTo>
                    <a:lnTo>
                      <a:pt x="306" y="185"/>
                    </a:lnTo>
                    <a:lnTo>
                      <a:pt x="310" y="185"/>
                    </a:lnTo>
                    <a:lnTo>
                      <a:pt x="312" y="185"/>
                    </a:lnTo>
                    <a:lnTo>
                      <a:pt x="314" y="185"/>
                    </a:lnTo>
                    <a:lnTo>
                      <a:pt x="314" y="183"/>
                    </a:lnTo>
                    <a:lnTo>
                      <a:pt x="316" y="181"/>
                    </a:lnTo>
                    <a:lnTo>
                      <a:pt x="316" y="179"/>
                    </a:lnTo>
                    <a:lnTo>
                      <a:pt x="316" y="177"/>
                    </a:lnTo>
                    <a:lnTo>
                      <a:pt x="314" y="174"/>
                    </a:lnTo>
                    <a:lnTo>
                      <a:pt x="310" y="170"/>
                    </a:lnTo>
                    <a:lnTo>
                      <a:pt x="308" y="166"/>
                    </a:lnTo>
                    <a:lnTo>
                      <a:pt x="306" y="162"/>
                    </a:lnTo>
                    <a:lnTo>
                      <a:pt x="306" y="160"/>
                    </a:lnTo>
                    <a:lnTo>
                      <a:pt x="306" y="158"/>
                    </a:lnTo>
                    <a:lnTo>
                      <a:pt x="306" y="156"/>
                    </a:lnTo>
                    <a:lnTo>
                      <a:pt x="308" y="156"/>
                    </a:lnTo>
                    <a:lnTo>
                      <a:pt x="308" y="154"/>
                    </a:lnTo>
                    <a:lnTo>
                      <a:pt x="310" y="154"/>
                    </a:lnTo>
                    <a:lnTo>
                      <a:pt x="312" y="154"/>
                    </a:lnTo>
                    <a:lnTo>
                      <a:pt x="316" y="154"/>
                    </a:lnTo>
                    <a:lnTo>
                      <a:pt x="319" y="154"/>
                    </a:lnTo>
                    <a:lnTo>
                      <a:pt x="325" y="154"/>
                    </a:lnTo>
                    <a:lnTo>
                      <a:pt x="329" y="154"/>
                    </a:lnTo>
                    <a:lnTo>
                      <a:pt x="331" y="154"/>
                    </a:lnTo>
                    <a:lnTo>
                      <a:pt x="333" y="154"/>
                    </a:lnTo>
                    <a:lnTo>
                      <a:pt x="333" y="152"/>
                    </a:lnTo>
                    <a:lnTo>
                      <a:pt x="335" y="150"/>
                    </a:lnTo>
                    <a:lnTo>
                      <a:pt x="335" y="149"/>
                    </a:lnTo>
                    <a:lnTo>
                      <a:pt x="335" y="147"/>
                    </a:lnTo>
                    <a:lnTo>
                      <a:pt x="333" y="147"/>
                    </a:lnTo>
                    <a:lnTo>
                      <a:pt x="333" y="143"/>
                    </a:lnTo>
                    <a:lnTo>
                      <a:pt x="329" y="139"/>
                    </a:lnTo>
                    <a:lnTo>
                      <a:pt x="327" y="135"/>
                    </a:lnTo>
                    <a:lnTo>
                      <a:pt x="325" y="131"/>
                    </a:lnTo>
                    <a:lnTo>
                      <a:pt x="325" y="129"/>
                    </a:lnTo>
                    <a:lnTo>
                      <a:pt x="325" y="127"/>
                    </a:lnTo>
                    <a:lnTo>
                      <a:pt x="325" y="125"/>
                    </a:lnTo>
                    <a:lnTo>
                      <a:pt x="327" y="125"/>
                    </a:lnTo>
                    <a:lnTo>
                      <a:pt x="327" y="123"/>
                    </a:lnTo>
                    <a:lnTo>
                      <a:pt x="329" y="123"/>
                    </a:lnTo>
                    <a:lnTo>
                      <a:pt x="331" y="123"/>
                    </a:lnTo>
                    <a:lnTo>
                      <a:pt x="335" y="123"/>
                    </a:lnTo>
                    <a:lnTo>
                      <a:pt x="339" y="123"/>
                    </a:lnTo>
                    <a:lnTo>
                      <a:pt x="344" y="123"/>
                    </a:lnTo>
                    <a:lnTo>
                      <a:pt x="348" y="123"/>
                    </a:lnTo>
                    <a:lnTo>
                      <a:pt x="350" y="123"/>
                    </a:lnTo>
                    <a:lnTo>
                      <a:pt x="352" y="123"/>
                    </a:lnTo>
                    <a:lnTo>
                      <a:pt x="352" y="122"/>
                    </a:lnTo>
                    <a:lnTo>
                      <a:pt x="354" y="122"/>
                    </a:lnTo>
                    <a:lnTo>
                      <a:pt x="354" y="120"/>
                    </a:lnTo>
                    <a:lnTo>
                      <a:pt x="354" y="118"/>
                    </a:lnTo>
                    <a:lnTo>
                      <a:pt x="352" y="116"/>
                    </a:lnTo>
                    <a:lnTo>
                      <a:pt x="352" y="112"/>
                    </a:lnTo>
                    <a:lnTo>
                      <a:pt x="348" y="108"/>
                    </a:lnTo>
                    <a:lnTo>
                      <a:pt x="346" y="104"/>
                    </a:lnTo>
                    <a:lnTo>
                      <a:pt x="344" y="102"/>
                    </a:lnTo>
                    <a:lnTo>
                      <a:pt x="344" y="100"/>
                    </a:lnTo>
                    <a:lnTo>
                      <a:pt x="344" y="98"/>
                    </a:lnTo>
                    <a:lnTo>
                      <a:pt x="344" y="96"/>
                    </a:lnTo>
                    <a:lnTo>
                      <a:pt x="344" y="95"/>
                    </a:lnTo>
                    <a:lnTo>
                      <a:pt x="346" y="95"/>
                    </a:lnTo>
                    <a:lnTo>
                      <a:pt x="346" y="93"/>
                    </a:lnTo>
                    <a:lnTo>
                      <a:pt x="348" y="93"/>
                    </a:lnTo>
                    <a:lnTo>
                      <a:pt x="350" y="93"/>
                    </a:lnTo>
                    <a:lnTo>
                      <a:pt x="354" y="93"/>
                    </a:lnTo>
                    <a:lnTo>
                      <a:pt x="358" y="93"/>
                    </a:lnTo>
                    <a:lnTo>
                      <a:pt x="362" y="95"/>
                    </a:lnTo>
                    <a:lnTo>
                      <a:pt x="366" y="95"/>
                    </a:lnTo>
                    <a:lnTo>
                      <a:pt x="368" y="95"/>
                    </a:lnTo>
                    <a:lnTo>
                      <a:pt x="369" y="93"/>
                    </a:lnTo>
                    <a:lnTo>
                      <a:pt x="371" y="93"/>
                    </a:lnTo>
                    <a:lnTo>
                      <a:pt x="371" y="91"/>
                    </a:lnTo>
                    <a:lnTo>
                      <a:pt x="373" y="89"/>
                    </a:lnTo>
                    <a:lnTo>
                      <a:pt x="371" y="87"/>
                    </a:lnTo>
                    <a:lnTo>
                      <a:pt x="371" y="85"/>
                    </a:lnTo>
                    <a:lnTo>
                      <a:pt x="369" y="81"/>
                    </a:lnTo>
                    <a:lnTo>
                      <a:pt x="368" y="77"/>
                    </a:lnTo>
                    <a:lnTo>
                      <a:pt x="366" y="75"/>
                    </a:lnTo>
                    <a:lnTo>
                      <a:pt x="364" y="71"/>
                    </a:lnTo>
                    <a:lnTo>
                      <a:pt x="364" y="69"/>
                    </a:lnTo>
                    <a:lnTo>
                      <a:pt x="364" y="68"/>
                    </a:lnTo>
                    <a:lnTo>
                      <a:pt x="364" y="66"/>
                    </a:lnTo>
                    <a:lnTo>
                      <a:pt x="364" y="64"/>
                    </a:lnTo>
                    <a:lnTo>
                      <a:pt x="366" y="64"/>
                    </a:lnTo>
                    <a:lnTo>
                      <a:pt x="368" y="62"/>
                    </a:lnTo>
                    <a:lnTo>
                      <a:pt x="369" y="62"/>
                    </a:lnTo>
                    <a:lnTo>
                      <a:pt x="373" y="62"/>
                    </a:lnTo>
                    <a:lnTo>
                      <a:pt x="377" y="64"/>
                    </a:lnTo>
                    <a:lnTo>
                      <a:pt x="381" y="64"/>
                    </a:lnTo>
                    <a:lnTo>
                      <a:pt x="385" y="64"/>
                    </a:lnTo>
                    <a:lnTo>
                      <a:pt x="387" y="64"/>
                    </a:lnTo>
                    <a:lnTo>
                      <a:pt x="389" y="64"/>
                    </a:lnTo>
                    <a:lnTo>
                      <a:pt x="389" y="62"/>
                    </a:lnTo>
                    <a:lnTo>
                      <a:pt x="391" y="62"/>
                    </a:lnTo>
                    <a:lnTo>
                      <a:pt x="391" y="60"/>
                    </a:lnTo>
                    <a:lnTo>
                      <a:pt x="391" y="58"/>
                    </a:lnTo>
                    <a:lnTo>
                      <a:pt x="391" y="56"/>
                    </a:lnTo>
                    <a:lnTo>
                      <a:pt x="391" y="54"/>
                    </a:lnTo>
                    <a:lnTo>
                      <a:pt x="389" y="52"/>
                    </a:lnTo>
                    <a:lnTo>
                      <a:pt x="387" y="48"/>
                    </a:lnTo>
                    <a:lnTo>
                      <a:pt x="385" y="44"/>
                    </a:lnTo>
                    <a:lnTo>
                      <a:pt x="383" y="41"/>
                    </a:lnTo>
                    <a:lnTo>
                      <a:pt x="383" y="39"/>
                    </a:lnTo>
                    <a:lnTo>
                      <a:pt x="381" y="39"/>
                    </a:lnTo>
                    <a:lnTo>
                      <a:pt x="381" y="37"/>
                    </a:lnTo>
                    <a:lnTo>
                      <a:pt x="383" y="37"/>
                    </a:lnTo>
                    <a:lnTo>
                      <a:pt x="383" y="35"/>
                    </a:lnTo>
                    <a:lnTo>
                      <a:pt x="383" y="33"/>
                    </a:lnTo>
                    <a:lnTo>
                      <a:pt x="385" y="33"/>
                    </a:lnTo>
                    <a:lnTo>
                      <a:pt x="387" y="33"/>
                    </a:lnTo>
                    <a:lnTo>
                      <a:pt x="389" y="33"/>
                    </a:lnTo>
                    <a:lnTo>
                      <a:pt x="393" y="33"/>
                    </a:lnTo>
                    <a:lnTo>
                      <a:pt x="396" y="33"/>
                    </a:lnTo>
                    <a:lnTo>
                      <a:pt x="400" y="33"/>
                    </a:lnTo>
                    <a:lnTo>
                      <a:pt x="404" y="33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8" y="31"/>
                    </a:lnTo>
                    <a:lnTo>
                      <a:pt x="410" y="31"/>
                    </a:lnTo>
                    <a:lnTo>
                      <a:pt x="410" y="29"/>
                    </a:lnTo>
                    <a:lnTo>
                      <a:pt x="410" y="27"/>
                    </a:lnTo>
                    <a:lnTo>
                      <a:pt x="410" y="25"/>
                    </a:lnTo>
                    <a:lnTo>
                      <a:pt x="408" y="21"/>
                    </a:lnTo>
                    <a:lnTo>
                      <a:pt x="406" y="17"/>
                    </a:lnTo>
                    <a:lnTo>
                      <a:pt x="404" y="14"/>
                    </a:lnTo>
                    <a:lnTo>
                      <a:pt x="402" y="10"/>
                    </a:lnTo>
                    <a:lnTo>
                      <a:pt x="400" y="10"/>
                    </a:lnTo>
                    <a:lnTo>
                      <a:pt x="400" y="8"/>
                    </a:lnTo>
                    <a:lnTo>
                      <a:pt x="400" y="6"/>
                    </a:lnTo>
                    <a:lnTo>
                      <a:pt x="402" y="6"/>
                    </a:lnTo>
                    <a:lnTo>
                      <a:pt x="402" y="4"/>
                    </a:lnTo>
                    <a:lnTo>
                      <a:pt x="404" y="2"/>
                    </a:lnTo>
                    <a:lnTo>
                      <a:pt x="406" y="2"/>
                    </a:lnTo>
                    <a:lnTo>
                      <a:pt x="408" y="2"/>
                    </a:lnTo>
                    <a:lnTo>
                      <a:pt x="410" y="2"/>
                    </a:lnTo>
                    <a:lnTo>
                      <a:pt x="416" y="2"/>
                    </a:lnTo>
                    <a:lnTo>
                      <a:pt x="420" y="4"/>
                    </a:lnTo>
                    <a:lnTo>
                      <a:pt x="423" y="4"/>
                    </a:lnTo>
                    <a:lnTo>
                      <a:pt x="425" y="4"/>
                    </a:lnTo>
                    <a:lnTo>
                      <a:pt x="425" y="2"/>
                    </a:lnTo>
                    <a:lnTo>
                      <a:pt x="427" y="2"/>
                    </a:lnTo>
                    <a:lnTo>
                      <a:pt x="427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endParaRPr 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09" name="Line 35"/>
              <p:cNvSpPr>
                <a:spLocks noChangeShapeType="1"/>
              </p:cNvSpPr>
              <p:nvPr/>
            </p:nvSpPr>
            <p:spPr bwMode="auto">
              <a:xfrm rot="11906097" flipV="1">
                <a:off x="988" y="1832"/>
                <a:ext cx="91" cy="4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10" name="Line 36"/>
              <p:cNvSpPr>
                <a:spLocks noChangeShapeType="1"/>
              </p:cNvSpPr>
              <p:nvPr/>
            </p:nvSpPr>
            <p:spPr bwMode="auto">
              <a:xfrm rot="-9693903" flipH="1" flipV="1">
                <a:off x="1103" y="1868"/>
                <a:ext cx="120" cy="32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11" name="Line 37"/>
              <p:cNvSpPr>
                <a:spLocks noChangeShapeType="1"/>
              </p:cNvSpPr>
              <p:nvPr/>
            </p:nvSpPr>
            <p:spPr bwMode="auto">
              <a:xfrm rot="11906097" flipH="1">
                <a:off x="1171" y="2124"/>
                <a:ext cx="171" cy="1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1398812" name="Text Box 38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844" y="2081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FF00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13" name="Text Box 39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69" y="1680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14" name="Text Box 40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087" y="2021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  <p:sp>
            <p:nvSpPr>
              <p:cNvPr id="1398815" name="Text Box 41"/>
              <p:cNvSpPr txBox="1">
                <a:spLocks noChangeAspect="1" noChangeArrowheads="1"/>
              </p:cNvSpPr>
              <p:nvPr/>
            </p:nvSpPr>
            <p:spPr bwMode="auto">
              <a:xfrm rot="1106097">
                <a:off x="1276" y="1983"/>
                <a:ext cx="18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/>
                <a:r>
                  <a:rPr lang="it-IT" sz="2400" b="1">
                    <a:solidFill>
                      <a:srgbClr val="FFFF00"/>
                    </a:solidFill>
                    <a:latin typeface="Symbol" pitchFamily="18" charset="2"/>
                  </a:rPr>
                  <a:t>·</a:t>
                </a:r>
              </a:p>
            </p:txBody>
          </p:sp>
        </p:grpSp>
        <p:sp>
          <p:nvSpPr>
            <p:cNvPr id="1398816" name="Line 44"/>
            <p:cNvSpPr>
              <a:spLocks noChangeShapeType="1"/>
            </p:cNvSpPr>
            <p:nvPr/>
          </p:nvSpPr>
          <p:spPr bwMode="auto">
            <a:xfrm>
              <a:off x="816" y="2352"/>
              <a:ext cx="0" cy="240"/>
            </a:xfrm>
            <a:prstGeom prst="line">
              <a:avLst/>
            </a:prstGeom>
            <a:noFill/>
            <a:ln w="63500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17" name="Text Box 45"/>
            <p:cNvSpPr txBox="1">
              <a:spLocks noChangeArrowheads="1"/>
            </p:cNvSpPr>
            <p:nvPr/>
          </p:nvSpPr>
          <p:spPr bwMode="auto">
            <a:xfrm>
              <a:off x="144" y="2256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t-IT" sz="3200" b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</a:p>
          </p:txBody>
        </p:sp>
      </p:grpSp>
      <p:pic>
        <p:nvPicPr>
          <p:cNvPr id="13988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65" b="70569"/>
          <a:stretch>
            <a:fillRect/>
          </a:stretch>
        </p:blipFill>
        <p:spPr bwMode="auto">
          <a:xfrm>
            <a:off x="4914900" y="785813"/>
            <a:ext cx="22828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8819" name="Picture 7" descr="logoAga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8132763" y="11113"/>
            <a:ext cx="1000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700338" y="4581525"/>
            <a:ext cx="3024187" cy="2160588"/>
            <a:chOff x="2744" y="663"/>
            <a:chExt cx="1905" cy="1361"/>
          </a:xfrm>
        </p:grpSpPr>
        <p:pic>
          <p:nvPicPr>
            <p:cNvPr id="1398821" name="Picture 37" descr="p10p25p4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305" t="1907" r="3305"/>
            <a:stretch>
              <a:fillRect/>
            </a:stretch>
          </p:blipFill>
          <p:spPr bwMode="auto">
            <a:xfrm>
              <a:off x="2744" y="663"/>
              <a:ext cx="1905" cy="1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8822" name="Line 38"/>
            <p:cNvSpPr>
              <a:spLocks noChangeAspect="1" noChangeShapeType="1"/>
            </p:cNvSpPr>
            <p:nvPr/>
          </p:nvSpPr>
          <p:spPr bwMode="auto">
            <a:xfrm>
              <a:off x="2744" y="996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3" name="Line 39"/>
            <p:cNvSpPr>
              <a:spLocks noChangeAspect="1" noChangeShapeType="1"/>
            </p:cNvSpPr>
            <p:nvPr/>
          </p:nvSpPr>
          <p:spPr bwMode="auto">
            <a:xfrm>
              <a:off x="2744" y="1328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4" name="Line 40"/>
            <p:cNvSpPr>
              <a:spLocks noChangeAspect="1" noChangeShapeType="1"/>
            </p:cNvSpPr>
            <p:nvPr/>
          </p:nvSpPr>
          <p:spPr bwMode="auto">
            <a:xfrm>
              <a:off x="2744" y="1660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5" name="Line 41"/>
            <p:cNvSpPr>
              <a:spLocks noChangeAspect="1" noChangeShapeType="1"/>
            </p:cNvSpPr>
            <p:nvPr/>
          </p:nvSpPr>
          <p:spPr bwMode="auto">
            <a:xfrm>
              <a:off x="2744" y="2015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6" name="Line 42"/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1905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7" name="Line 43"/>
            <p:cNvSpPr>
              <a:spLocks noChangeAspect="1" noChangeShapeType="1"/>
            </p:cNvSpPr>
            <p:nvPr/>
          </p:nvSpPr>
          <p:spPr bwMode="auto">
            <a:xfrm>
              <a:off x="3386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8" name="Line 44"/>
            <p:cNvSpPr>
              <a:spLocks noChangeAspect="1" noChangeShapeType="1"/>
            </p:cNvSpPr>
            <p:nvPr/>
          </p:nvSpPr>
          <p:spPr bwMode="auto">
            <a:xfrm>
              <a:off x="4020" y="663"/>
              <a:ext cx="0" cy="997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29" name="Line 45"/>
            <p:cNvSpPr>
              <a:spLocks noChangeAspect="1" noChangeShapeType="1"/>
            </p:cNvSpPr>
            <p:nvPr/>
          </p:nvSpPr>
          <p:spPr bwMode="auto">
            <a:xfrm>
              <a:off x="4649" y="663"/>
              <a:ext cx="0" cy="1361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30" name="Line 46"/>
            <p:cNvSpPr>
              <a:spLocks noChangeAspect="1" noChangeShapeType="1"/>
            </p:cNvSpPr>
            <p:nvPr/>
          </p:nvSpPr>
          <p:spPr bwMode="auto">
            <a:xfrm>
              <a:off x="2744" y="663"/>
              <a:ext cx="0" cy="135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31" name="Text Box 47"/>
            <p:cNvSpPr txBox="1">
              <a:spLocks noChangeAspect="1" noChangeArrowheads="1"/>
            </p:cNvSpPr>
            <p:nvPr/>
          </p:nvSpPr>
          <p:spPr bwMode="auto">
            <a:xfrm>
              <a:off x="3832" y="99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B4</a:t>
              </a:r>
            </a:p>
          </p:txBody>
        </p:sp>
        <p:sp>
          <p:nvSpPr>
            <p:cNvPr id="1398832" name="Text Box 48"/>
            <p:cNvSpPr txBox="1">
              <a:spLocks noChangeAspect="1" noChangeArrowheads="1"/>
            </p:cNvSpPr>
            <p:nvPr/>
          </p:nvSpPr>
          <p:spPr bwMode="auto">
            <a:xfrm>
              <a:off x="4460" y="99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B5</a:t>
              </a:r>
            </a:p>
          </p:txBody>
        </p:sp>
        <p:sp>
          <p:nvSpPr>
            <p:cNvPr id="1398833" name="Text Box 49"/>
            <p:cNvSpPr txBox="1">
              <a:spLocks noChangeAspect="1" noChangeArrowheads="1"/>
            </p:cNvSpPr>
            <p:nvPr/>
          </p:nvSpPr>
          <p:spPr bwMode="auto">
            <a:xfrm>
              <a:off x="3204" y="99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B3</a:t>
              </a:r>
            </a:p>
          </p:txBody>
        </p:sp>
        <p:sp>
          <p:nvSpPr>
            <p:cNvPr id="1398834" name="Text Box 50"/>
            <p:cNvSpPr txBox="1">
              <a:spLocks noChangeAspect="1" noChangeArrowheads="1"/>
            </p:cNvSpPr>
            <p:nvPr/>
          </p:nvSpPr>
          <p:spPr bwMode="auto">
            <a:xfrm>
              <a:off x="3832" y="132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C4</a:t>
              </a:r>
            </a:p>
          </p:txBody>
        </p:sp>
        <p:sp>
          <p:nvSpPr>
            <p:cNvPr id="1398835" name="Text Box 51"/>
            <p:cNvSpPr txBox="1">
              <a:spLocks noChangeAspect="1" noChangeArrowheads="1"/>
            </p:cNvSpPr>
            <p:nvPr/>
          </p:nvSpPr>
          <p:spPr bwMode="auto">
            <a:xfrm>
              <a:off x="4460" y="132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C5</a:t>
              </a:r>
            </a:p>
          </p:txBody>
        </p:sp>
        <p:sp>
          <p:nvSpPr>
            <p:cNvPr id="1398836" name="Text Box 52"/>
            <p:cNvSpPr txBox="1">
              <a:spLocks noChangeAspect="1" noChangeArrowheads="1"/>
            </p:cNvSpPr>
            <p:nvPr/>
          </p:nvSpPr>
          <p:spPr bwMode="auto">
            <a:xfrm>
              <a:off x="3204" y="1326"/>
              <a:ext cx="18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C3</a:t>
              </a:r>
            </a:p>
          </p:txBody>
        </p:sp>
        <p:sp>
          <p:nvSpPr>
            <p:cNvPr id="1398837" name="Text Box 53"/>
            <p:cNvSpPr txBox="1">
              <a:spLocks noChangeAspect="1" noChangeArrowheads="1"/>
            </p:cNvSpPr>
            <p:nvPr/>
          </p:nvSpPr>
          <p:spPr bwMode="auto">
            <a:xfrm>
              <a:off x="3107" y="1899"/>
              <a:ext cx="267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CORE</a:t>
              </a:r>
            </a:p>
          </p:txBody>
        </p:sp>
        <p:sp>
          <p:nvSpPr>
            <p:cNvPr id="1398838" name="Text Box 54"/>
            <p:cNvSpPr txBox="1">
              <a:spLocks noChangeAspect="1" noChangeArrowheads="1"/>
            </p:cNvSpPr>
            <p:nvPr/>
          </p:nvSpPr>
          <p:spPr bwMode="auto">
            <a:xfrm>
              <a:off x="3830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A4</a:t>
              </a:r>
            </a:p>
          </p:txBody>
        </p:sp>
        <p:sp>
          <p:nvSpPr>
            <p:cNvPr id="1398839" name="Text Box 55"/>
            <p:cNvSpPr txBox="1">
              <a:spLocks noChangeAspect="1" noChangeArrowheads="1"/>
            </p:cNvSpPr>
            <p:nvPr/>
          </p:nvSpPr>
          <p:spPr bwMode="auto">
            <a:xfrm>
              <a:off x="4458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A5</a:t>
              </a:r>
            </a:p>
          </p:txBody>
        </p:sp>
        <p:sp>
          <p:nvSpPr>
            <p:cNvPr id="1398840" name="Text Box 56"/>
            <p:cNvSpPr txBox="1">
              <a:spLocks noChangeAspect="1" noChangeArrowheads="1"/>
            </p:cNvSpPr>
            <p:nvPr/>
          </p:nvSpPr>
          <p:spPr bwMode="auto">
            <a:xfrm>
              <a:off x="3202" y="663"/>
              <a:ext cx="191" cy="125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700" b="1">
                  <a:solidFill>
                    <a:srgbClr val="FFFFFF"/>
                  </a:solidFill>
                </a:rPr>
                <a:t>A3</a:t>
              </a:r>
            </a:p>
          </p:txBody>
        </p:sp>
        <p:sp>
          <p:nvSpPr>
            <p:cNvPr id="1398841" name="Line 57"/>
            <p:cNvSpPr>
              <a:spLocks noChangeAspect="1" noChangeShapeType="1"/>
            </p:cNvSpPr>
            <p:nvPr/>
          </p:nvSpPr>
          <p:spPr bwMode="auto">
            <a:xfrm>
              <a:off x="3631" y="1812"/>
              <a:ext cx="15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42" name="Line 58"/>
            <p:cNvSpPr>
              <a:spLocks noChangeAspect="1" noChangeShapeType="1"/>
            </p:cNvSpPr>
            <p:nvPr/>
          </p:nvSpPr>
          <p:spPr bwMode="auto">
            <a:xfrm>
              <a:off x="3631" y="1906"/>
              <a:ext cx="15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8843" name="Text Box 59"/>
            <p:cNvSpPr txBox="1">
              <a:spLocks noChangeAspect="1" noChangeArrowheads="1"/>
            </p:cNvSpPr>
            <p:nvPr/>
          </p:nvSpPr>
          <p:spPr bwMode="auto">
            <a:xfrm>
              <a:off x="3785" y="1706"/>
              <a:ext cx="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measured</a:t>
              </a:r>
              <a:br>
                <a:rPr lang="en-US" sz="1200">
                  <a:solidFill>
                    <a:srgbClr val="000000"/>
                  </a:solidFill>
                </a:rPr>
              </a:br>
              <a:r>
                <a:rPr lang="en-US" sz="1200">
                  <a:solidFill>
                    <a:srgbClr val="FF0000"/>
                  </a:solidFill>
                </a:rPr>
                <a:t>calculated</a:t>
              </a:r>
            </a:p>
          </p:txBody>
        </p:sp>
      </p:grpSp>
      <p:sp>
        <p:nvSpPr>
          <p:cNvPr id="1398788" name="Text Box 5"/>
          <p:cNvSpPr txBox="1">
            <a:spLocks noChangeArrowheads="1"/>
          </p:cNvSpPr>
          <p:nvPr/>
        </p:nvSpPr>
        <p:spPr bwMode="auto">
          <a:xfrm>
            <a:off x="3132138" y="3357563"/>
            <a:ext cx="2808287" cy="949325"/>
          </a:xfrm>
          <a:prstGeom prst="rect">
            <a:avLst/>
          </a:prstGeom>
          <a:solidFill>
            <a:srgbClr val="FFFF66"/>
          </a:solidFill>
          <a:ln w="63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it-IT" sz="1400" b="1">
                <a:solidFill>
                  <a:srgbClr val="000000"/>
                </a:solidFill>
              </a:rPr>
              <a:t>Deconvolution of the recorded waves through comparison with reference signals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619250" y="5084763"/>
            <a:ext cx="7524750" cy="177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44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416329" y="128618"/>
            <a:ext cx="6311343" cy="830997"/>
          </a:xfrm>
          <a:noFill/>
          <a:ln>
            <a:noFill/>
          </a:ln>
        </p:spPr>
        <p:txBody>
          <a:bodyPr wrap="non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fr-FR" sz="4800" b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+mn-ea"/>
                <a:cs typeface="+mn-cs"/>
              </a:rPr>
              <a:t>Agata Triple Cluster</a:t>
            </a:r>
          </a:p>
        </p:txBody>
      </p:sp>
      <p:pic>
        <p:nvPicPr>
          <p:cNvPr id="274436" name="Picture 1028" descr="triple_cluster_inside_view"/>
          <p:cNvPicPr>
            <a:picLocks noChangeAspect="1" noChangeArrowheads="1"/>
          </p:cNvPicPr>
          <p:nvPr/>
        </p:nvPicPr>
        <p:blipFill rotWithShape="1">
          <a:blip r:embed="rId3" cstate="print"/>
          <a:srcRect l="1140" t="506" b="185"/>
          <a:stretch/>
        </p:blipFill>
        <p:spPr bwMode="auto">
          <a:xfrm>
            <a:off x="0" y="1224000"/>
            <a:ext cx="9146337" cy="5292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9552" y="6608385"/>
            <a:ext cx="8604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srgbClr val="0000FF"/>
                </a:solidFill>
              </a:rPr>
              <a:t>A. Wiens et al. NIM A 618 </a:t>
            </a:r>
            <a:r>
              <a:rPr lang="fr-FR" sz="1200" dirty="0">
                <a:solidFill>
                  <a:srgbClr val="0000FF"/>
                </a:solidFill>
              </a:rPr>
              <a:t>(2010) </a:t>
            </a:r>
            <a:r>
              <a:rPr lang="fr-FR" sz="1200" dirty="0" smtClean="0">
                <a:solidFill>
                  <a:srgbClr val="0000FF"/>
                </a:solidFill>
              </a:rPr>
              <a:t>223–233; D</a:t>
            </a:r>
            <a:r>
              <a:rPr lang="fr-FR" sz="1200" dirty="0">
                <a:solidFill>
                  <a:srgbClr val="0000FF"/>
                </a:solidFill>
              </a:rPr>
              <a:t>. </a:t>
            </a:r>
            <a:r>
              <a:rPr lang="fr-FR" sz="1200" dirty="0" err="1">
                <a:solidFill>
                  <a:srgbClr val="0000FF"/>
                </a:solidFill>
              </a:rPr>
              <a:t>Lersch</a:t>
            </a:r>
            <a:r>
              <a:rPr lang="fr-FR" sz="1200" dirty="0">
                <a:solidFill>
                  <a:srgbClr val="0000FF"/>
                </a:solidFill>
              </a:rPr>
              <a:t> et al. NIM A 640(2011) </a:t>
            </a:r>
            <a:r>
              <a:rPr lang="en-US" sz="1200" dirty="0">
                <a:solidFill>
                  <a:srgbClr val="0000FF"/>
                </a:solidFill>
              </a:rPr>
              <a:t>133-138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948264" y="5251084"/>
            <a:ext cx="2160934" cy="120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68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>
                <a:solidFill>
                  <a:srgbClr val="0000FF"/>
                </a:solidFill>
              </a:rPr>
              <a:t>Challenges: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 </a:t>
            </a:r>
            <a:r>
              <a:rPr lang="en-GB" sz="1400" dirty="0">
                <a:solidFill>
                  <a:srgbClr val="FFFF00"/>
                </a:solidFill>
              </a:rPr>
              <a:t>mechanical precision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 </a:t>
            </a:r>
            <a:r>
              <a:rPr lang="en-GB" sz="1400" dirty="0">
                <a:solidFill>
                  <a:srgbClr val="FFFF00"/>
                </a:solidFill>
              </a:rPr>
              <a:t>heat </a:t>
            </a:r>
            <a:r>
              <a:rPr lang="en-GB" sz="1400" dirty="0" smtClean="0">
                <a:solidFill>
                  <a:srgbClr val="FFFF00"/>
                </a:solidFill>
              </a:rPr>
              <a:t>development</a:t>
            </a:r>
            <a:br>
              <a:rPr lang="en-GB" sz="1400" dirty="0" smtClean="0">
                <a:solidFill>
                  <a:srgbClr val="FFFF00"/>
                </a:solidFill>
              </a:rPr>
            </a:br>
            <a:r>
              <a:rPr lang="en-GB" sz="1400" dirty="0" smtClean="0">
                <a:solidFill>
                  <a:srgbClr val="FFFF00"/>
                </a:solidFill>
              </a:rPr>
              <a:t>- LN2 </a:t>
            </a:r>
            <a:r>
              <a:rPr lang="en-GB" sz="1400" dirty="0">
                <a:solidFill>
                  <a:srgbClr val="FFFF00"/>
                </a:solidFill>
              </a:rPr>
              <a:t>consumption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 </a:t>
            </a:r>
            <a:r>
              <a:rPr lang="en-GB" sz="1400" dirty="0" err="1">
                <a:solidFill>
                  <a:srgbClr val="FFFF00"/>
                </a:solidFill>
              </a:rPr>
              <a:t>microphonics</a:t>
            </a:r>
            <a:endParaRPr lang="en-GB" sz="1400" dirty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 </a:t>
            </a:r>
            <a:r>
              <a:rPr lang="en-GB" sz="1400" dirty="0">
                <a:solidFill>
                  <a:srgbClr val="FFFF00"/>
                </a:solidFill>
              </a:rPr>
              <a:t>noise, high frequencies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79512" y="1340768"/>
            <a:ext cx="316835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>
                <a:solidFill>
                  <a:srgbClr val="FFFF00"/>
                </a:solidFill>
              </a:rPr>
              <a:t>- integration of 111 high resolution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>
                <a:solidFill>
                  <a:srgbClr val="FFFF00"/>
                </a:solidFill>
              </a:rPr>
              <a:t>  spectroscopy channels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>
                <a:solidFill>
                  <a:srgbClr val="FFFF00"/>
                </a:solidFill>
              </a:rPr>
              <a:t>- cold FET technology for all signals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724128" y="1412776"/>
            <a:ext cx="3168352" cy="7921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6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674688" indent="-260350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036638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450975" indent="-206375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1866900" indent="-207963" defTabSz="407988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3241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7813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2385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695700" indent="-207963" defTabSz="407988" fontAlgn="base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-development of 36-fold segmented</a:t>
            </a:r>
            <a:endParaRPr lang="en-GB" sz="1400" dirty="0">
              <a:solidFill>
                <a:srgbClr val="FFFF00"/>
              </a:solidFill>
            </a:endParaRP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GB" sz="1400" dirty="0" smtClean="0">
                <a:solidFill>
                  <a:srgbClr val="FFFF00"/>
                </a:solidFill>
              </a:rPr>
              <a:t>- encapsulated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9162</TotalTime>
  <Words>1783</Words>
  <Application>Microsoft Office PowerPoint</Application>
  <PresentationFormat>On-screen Show (4:3)</PresentationFormat>
  <Paragraphs>635</Paragraphs>
  <Slides>45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Blank Presentation</vt:lpstr>
      <vt:lpstr>1_Blank Presentation</vt:lpstr>
      <vt:lpstr>Default Design</vt:lpstr>
      <vt:lpstr>Photo Editor Photo</vt:lpstr>
      <vt:lpstr>Slide 1</vt:lpstr>
      <vt:lpstr>Slide 2</vt:lpstr>
      <vt:lpstr>Slide 3</vt:lpstr>
      <vt:lpstr>Why do we need AGATA?</vt:lpstr>
      <vt:lpstr>The AGATA Collaboration </vt:lpstr>
      <vt:lpstr>AGATA (Design and characteristics)  4 -array for Nuclear Physics Experiments at European accelerators providing radioactive and stable beams</vt:lpstr>
      <vt:lpstr>The First Step: The AGATA Demonstrator</vt:lpstr>
      <vt:lpstr>g-ray Tracking Arrays</vt:lpstr>
      <vt:lpstr>Agata Triple Cluster</vt:lpstr>
      <vt:lpstr>Slide 10</vt:lpstr>
      <vt:lpstr>Slide 11</vt:lpstr>
      <vt:lpstr>Slide 12</vt:lpstr>
      <vt:lpstr>Pulse Shape Analysis concept</vt:lpstr>
      <vt:lpstr>Slide 14</vt:lpstr>
      <vt:lpstr>Pulse Shape Analysis concept</vt:lpstr>
      <vt:lpstr>Pulse Shape Analysis concept</vt:lpstr>
      <vt:lpstr>Pulse Shape Analysis concept</vt:lpstr>
      <vt:lpstr>Pulse Shape Analysis concept</vt:lpstr>
      <vt:lpstr>Pulse Shape Analysis concept</vt:lpstr>
      <vt:lpstr>The AGATA Demonstrator Objective of the final R&amp;D phase 2003-2008</vt:lpstr>
      <vt:lpstr>From CLARA to AGATA</vt:lpstr>
      <vt:lpstr>Position resolution</vt:lpstr>
      <vt:lpstr>Doppler correction capabilities</vt:lpstr>
      <vt:lpstr>High-energy photons</vt:lpstr>
      <vt:lpstr>gg capabilities</vt:lpstr>
      <vt:lpstr>AGATA experiments LNL</vt:lpstr>
      <vt:lpstr>The Experimental Campaign at LNL</vt:lpstr>
      <vt:lpstr>AGATA Analysis</vt:lpstr>
      <vt:lpstr>Collectivity at maximum nucleon valency: investigation of ground-state rotation in the  neutron-rich Dy, Er and Yb nuclei AGATA + DANTE + PRISMA J. Nyberg, P-A. Soderstrom, J. Ollier, P.H. Regan, J. Simpson et al.,  </vt:lpstr>
      <vt:lpstr>Slide 30</vt:lpstr>
      <vt:lpstr>Slide 31</vt:lpstr>
      <vt:lpstr>Slide 32</vt:lpstr>
      <vt:lpstr>AGATA’s Movements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AGATA 1p at GANIL :  possible locations</vt:lpstr>
      <vt:lpstr>Acknowledgements</vt:lpstr>
      <vt:lpstr>Acknowledgements</vt:lpstr>
      <vt:lpstr>THANKS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</dc:title>
  <dc:subject/>
  <dc:creator/>
  <dc:description/>
  <cp:lastModifiedBy>john simpson</cp:lastModifiedBy>
  <cp:revision>208</cp:revision>
  <dcterms:created xsi:type="dcterms:W3CDTF">2007-03-15T09:55:48Z</dcterms:created>
  <dcterms:modified xsi:type="dcterms:W3CDTF">2012-02-27T09:08:59Z</dcterms:modified>
</cp:coreProperties>
</file>