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50"/>
  </p:notesMasterIdLst>
  <p:sldIdLst>
    <p:sldId id="262" r:id="rId3"/>
    <p:sldId id="376" r:id="rId4"/>
    <p:sldId id="367" r:id="rId5"/>
    <p:sldId id="363" r:id="rId6"/>
    <p:sldId id="369" r:id="rId7"/>
    <p:sldId id="370" r:id="rId8"/>
    <p:sldId id="371" r:id="rId9"/>
    <p:sldId id="372" r:id="rId10"/>
    <p:sldId id="373" r:id="rId11"/>
    <p:sldId id="374" r:id="rId12"/>
    <p:sldId id="375" r:id="rId13"/>
    <p:sldId id="377" r:id="rId14"/>
    <p:sldId id="360" r:id="rId15"/>
    <p:sldId id="378" r:id="rId16"/>
    <p:sldId id="379" r:id="rId17"/>
    <p:sldId id="380" r:id="rId18"/>
    <p:sldId id="319" r:id="rId19"/>
    <p:sldId id="337" r:id="rId20"/>
    <p:sldId id="340" r:id="rId21"/>
    <p:sldId id="322" r:id="rId22"/>
    <p:sldId id="327" r:id="rId23"/>
    <p:sldId id="345" r:id="rId24"/>
    <p:sldId id="273" r:id="rId25"/>
    <p:sldId id="277" r:id="rId26"/>
    <p:sldId id="390" r:id="rId27"/>
    <p:sldId id="391" r:id="rId28"/>
    <p:sldId id="335" r:id="rId29"/>
    <p:sldId id="392" r:id="rId30"/>
    <p:sldId id="348" r:id="rId31"/>
    <p:sldId id="394" r:id="rId32"/>
    <p:sldId id="323" r:id="rId33"/>
    <p:sldId id="286" r:id="rId34"/>
    <p:sldId id="395" r:id="rId35"/>
    <p:sldId id="274" r:id="rId36"/>
    <p:sldId id="393" r:id="rId37"/>
    <p:sldId id="352" r:id="rId38"/>
    <p:sldId id="353" r:id="rId39"/>
    <p:sldId id="331" r:id="rId40"/>
    <p:sldId id="332" r:id="rId41"/>
    <p:sldId id="384" r:id="rId42"/>
    <p:sldId id="385" r:id="rId43"/>
    <p:sldId id="386" r:id="rId44"/>
    <p:sldId id="387" r:id="rId45"/>
    <p:sldId id="388" r:id="rId46"/>
    <p:sldId id="389" r:id="rId47"/>
    <p:sldId id="381" r:id="rId48"/>
    <p:sldId id="382" r:id="rId4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2DDF5C"/>
    <a:srgbClr val="0DF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95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4430C-FF96-4DB3-A273-16683A3DD8F5}" type="datetimeFigureOut">
              <a:rPr lang="fr-FR" smtClean="0"/>
              <a:pPr/>
              <a:t>18/03/2016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B5E5D-F609-4B8A-A4DB-FC533DAA646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249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80B44-17E5-4FCF-93D4-BDD2F09F7824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80B44-17E5-4FCF-93D4-BDD2F09F7824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80B44-17E5-4FCF-93D4-BDD2F09F7824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80B44-17E5-4FCF-93D4-BDD2F09F7824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80B44-17E5-4FCF-93D4-BDD2F09F7824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80B44-17E5-4FCF-93D4-BDD2F09F7824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A3AB9-6811-4660-A581-FF8935D1D406}" type="slidenum">
              <a:rPr lang="fr-FR" smtClean="0"/>
              <a:pPr/>
              <a:t>45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18/03/2016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18/03/2016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6"/>
          <p:cNvGrpSpPr/>
          <p:nvPr/>
        </p:nvGrpSpPr>
        <p:grpSpPr>
          <a:xfrm>
            <a:off x="3923928" y="39688"/>
            <a:ext cx="5220072" cy="1013048"/>
            <a:chOff x="4826000" y="39688"/>
            <a:chExt cx="4318000" cy="574675"/>
          </a:xfrm>
        </p:grpSpPr>
        <p:sp>
          <p:nvSpPr>
            <p:cNvPr id="8" name="Rectangle 11"/>
            <p:cNvSpPr>
              <a:spLocks noChangeArrowheads="1"/>
            </p:cNvSpPr>
            <p:nvPr userDrawn="1"/>
          </p:nvSpPr>
          <p:spPr bwMode="auto">
            <a:xfrm>
              <a:off x="4826000" y="533400"/>
              <a:ext cx="4318000" cy="3651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rgbClr val="FFFFFF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 userDrawn="1"/>
          </p:nvSpPr>
          <p:spPr bwMode="auto">
            <a:xfrm>
              <a:off x="4826000" y="577850"/>
              <a:ext cx="4318000" cy="36513"/>
            </a:xfrm>
            <a:prstGeom prst="rect">
              <a:avLst/>
            </a:prstGeom>
            <a:gradFill flip="none" rotWithShape="1">
              <a:gsLst>
                <a:gs pos="0">
                  <a:srgbClr val="502185"/>
                </a:gs>
                <a:gs pos="100000">
                  <a:srgbClr val="FFFFFF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GB">
                  <a:solidFill>
                    <a:prstClr val="black"/>
                  </a:solidFill>
                </a:rPr>
                <a:t> </a:t>
              </a:r>
            </a:p>
          </p:txBody>
        </p:sp>
        <p:pic>
          <p:nvPicPr>
            <p:cNvPr id="10" name="Image 12" descr="logo 30cm.jpg"/>
            <p:cNvPicPr>
              <a:picLocks noChangeAspect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086600" y="39688"/>
              <a:ext cx="2057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e 10"/>
          <p:cNvGrpSpPr/>
          <p:nvPr/>
        </p:nvGrpSpPr>
        <p:grpSpPr>
          <a:xfrm>
            <a:off x="0" y="6509556"/>
            <a:ext cx="9144000" cy="696888"/>
            <a:chOff x="0" y="6592888"/>
            <a:chExt cx="8839200" cy="341312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492125" y="6616700"/>
              <a:ext cx="8347075" cy="31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eaLnBrk="0" hangingPunct="0"/>
              <a:r>
                <a:rPr lang="en-US" sz="1400" dirty="0" err="1" smtClean="0">
                  <a:solidFill>
                    <a:srgbClr val="5E5E5E"/>
                  </a:solidFill>
                </a:rPr>
                <a:t>E.Clément</a:t>
              </a:r>
              <a:r>
                <a:rPr lang="en-US" sz="1400" dirty="0" smtClean="0">
                  <a:solidFill>
                    <a:srgbClr val="5E5E5E"/>
                  </a:solidFill>
                </a:rPr>
                <a:t>  </a:t>
              </a:r>
              <a:r>
                <a:rPr lang="en-US" sz="1400" dirty="0" err="1" smtClean="0">
                  <a:solidFill>
                    <a:srgbClr val="5E5E5E"/>
                  </a:solidFill>
                </a:rPr>
                <a:t>Novembre</a:t>
              </a:r>
              <a:r>
                <a:rPr lang="en-US" sz="1400" dirty="0" smtClean="0">
                  <a:solidFill>
                    <a:srgbClr val="5E5E5E"/>
                  </a:solidFill>
                </a:rPr>
                <a:t> 2011                                          </a:t>
              </a:r>
              <a:endParaRPr lang="fr-FR" sz="1400" noProof="1">
                <a:solidFill>
                  <a:prstClr val="black"/>
                </a:solidFill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 userDrawn="1"/>
          </p:nvSpPr>
          <p:spPr bwMode="auto">
            <a:xfrm>
              <a:off x="0" y="6592888"/>
              <a:ext cx="4318000" cy="36512"/>
            </a:xfrm>
            <a:prstGeom prst="rect">
              <a:avLst/>
            </a:prstGeom>
            <a:gradFill flip="none" rotWithShape="1">
              <a:gsLst>
                <a:gs pos="0">
                  <a:srgbClr val="502185"/>
                </a:gs>
                <a:gs pos="100000">
                  <a:srgbClr val="FFFFFF"/>
                </a:gs>
              </a:gsLst>
              <a:lin ang="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A180-4Pw1.wrl" TargetMode="Externa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gi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jpeg"/><Relationship Id="rId7" Type="http://schemas.openxmlformats.org/officeDocument/2006/relationships/image" Target="../media/image27.wmf"/><Relationship Id="rId12" Type="http://schemas.openxmlformats.org/officeDocument/2006/relationships/image" Target="../media/image3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11" Type="http://schemas.openxmlformats.org/officeDocument/2006/relationships/image" Target="../media/image31.gif"/><Relationship Id="rId5" Type="http://schemas.openxmlformats.org/officeDocument/2006/relationships/image" Target="../media/image25.wmf"/><Relationship Id="rId15" Type="http://schemas.openxmlformats.org/officeDocument/2006/relationships/image" Target="../media/image35.png"/><Relationship Id="rId10" Type="http://schemas.openxmlformats.org/officeDocument/2006/relationships/image" Target="../media/image30.gif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9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1.png"/><Relationship Id="rId5" Type="http://schemas.openxmlformats.org/officeDocument/2006/relationships/image" Target="../media/image35.png"/><Relationship Id="rId4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3707904" y="1916832"/>
            <a:ext cx="2012083" cy="2664296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79512" y="2276872"/>
            <a:ext cx="3816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Experience and first results of</a:t>
            </a:r>
            <a:endParaRPr lang="en-US" sz="4000" dirty="0" smtClean="0">
              <a:latin typeface="Stencil" pitchFamily="82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724128" y="4005064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@GANIL</a:t>
            </a:r>
            <a:endParaRPr lang="en-US" sz="4000" dirty="0" smtClean="0">
              <a:latin typeface="Stencil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2" name="Picture 4" descr="JS-agata240805-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8" t="4237" r="19162" b="4237"/>
          <a:stretch>
            <a:fillRect/>
          </a:stretch>
        </p:blipFill>
        <p:spPr bwMode="auto">
          <a:xfrm>
            <a:off x="285720" y="2618259"/>
            <a:ext cx="347345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1" name="Text Box 3"/>
          <p:cNvSpPr txBox="1">
            <a:spLocks noChangeArrowheads="1"/>
          </p:cNvSpPr>
          <p:nvPr/>
        </p:nvSpPr>
        <p:spPr bwMode="auto">
          <a:xfrm>
            <a:off x="4067944" y="3212976"/>
            <a:ext cx="4835525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dirty="0">
                <a:solidFill>
                  <a:srgbClr val="000000"/>
                </a:solidFill>
                <a:cs typeface="Arial" charset="0"/>
              </a:rPr>
              <a:t>The innovative use of </a:t>
            </a:r>
            <a:r>
              <a:rPr lang="en-GB" sz="2000" dirty="0" smtClean="0">
                <a:solidFill>
                  <a:srgbClr val="000000"/>
                </a:solidFill>
                <a:cs typeface="Arial" charset="0"/>
              </a:rPr>
              <a:t>detectors :</a:t>
            </a:r>
          </a:p>
          <a:p>
            <a:pPr>
              <a:lnSpc>
                <a:spcPct val="130000"/>
              </a:lnSpc>
              <a:buBlip>
                <a:blip r:embed="rId3"/>
              </a:buBlip>
            </a:pPr>
            <a:r>
              <a:rPr lang="en-GB" sz="2000" dirty="0" smtClean="0">
                <a:solidFill>
                  <a:srgbClr val="FF0000"/>
                </a:solidFill>
                <a:cs typeface="Arial" charset="0"/>
              </a:rPr>
              <a:t>pulse </a:t>
            </a:r>
            <a:r>
              <a:rPr lang="en-GB" sz="2000" dirty="0">
                <a:solidFill>
                  <a:srgbClr val="FF0000"/>
                </a:solidFill>
                <a:cs typeface="Arial" charset="0"/>
              </a:rPr>
              <a:t>shape analysis, </a:t>
            </a:r>
            <a:endParaRPr lang="en-GB" sz="2000" dirty="0" smtClean="0">
              <a:solidFill>
                <a:srgbClr val="FF0000"/>
              </a:solidFill>
              <a:cs typeface="Arial" charset="0"/>
            </a:endParaRPr>
          </a:p>
          <a:p>
            <a:pPr>
              <a:lnSpc>
                <a:spcPct val="130000"/>
              </a:lnSpc>
              <a:buBlip>
                <a:blip r:embed="rId3"/>
              </a:buBlip>
            </a:pPr>
            <a:r>
              <a:rPr lang="en-GB" sz="2000" dirty="0" smtClean="0">
                <a:solidFill>
                  <a:srgbClr val="FF0000"/>
                </a:solidFill>
                <a:latin typeface="Symbol" pitchFamily="18" charset="2"/>
                <a:cs typeface="Arial" charset="0"/>
              </a:rPr>
              <a:t>g</a:t>
            </a:r>
            <a:r>
              <a:rPr lang="en-GB" sz="2000" dirty="0" smtClean="0">
                <a:solidFill>
                  <a:srgbClr val="FF0000"/>
                </a:solidFill>
                <a:cs typeface="Arial" charset="0"/>
              </a:rPr>
              <a:t>-ray </a:t>
            </a:r>
            <a:r>
              <a:rPr lang="en-GB" sz="2000" dirty="0">
                <a:solidFill>
                  <a:srgbClr val="FF0000"/>
                </a:solidFill>
                <a:cs typeface="Arial" charset="0"/>
              </a:rPr>
              <a:t>tracking, </a:t>
            </a:r>
            <a:endParaRPr lang="en-GB" sz="2000" dirty="0" smtClean="0">
              <a:solidFill>
                <a:srgbClr val="FF0000"/>
              </a:solidFill>
              <a:cs typeface="Arial" charset="0"/>
            </a:endParaRPr>
          </a:p>
          <a:p>
            <a:pPr>
              <a:lnSpc>
                <a:spcPct val="130000"/>
              </a:lnSpc>
              <a:buBlip>
                <a:blip r:embed="rId3"/>
              </a:buBlip>
            </a:pPr>
            <a:r>
              <a:rPr lang="en-GB" sz="2000" dirty="0" smtClean="0">
                <a:solidFill>
                  <a:srgbClr val="FF0000"/>
                </a:solidFill>
                <a:cs typeface="Arial" charset="0"/>
              </a:rPr>
              <a:t>digital DAQ</a:t>
            </a:r>
            <a:endParaRPr lang="en-GB" sz="2000" dirty="0">
              <a:solidFill>
                <a:srgbClr val="000000"/>
              </a:solidFill>
              <a:cs typeface="Arial" charset="0"/>
            </a:endParaRPr>
          </a:p>
          <a:p>
            <a:pPr>
              <a:lnSpc>
                <a:spcPct val="130000"/>
              </a:lnSpc>
              <a:buBlip>
                <a:blip r:embed="rId3"/>
              </a:buBlip>
            </a:pPr>
            <a:r>
              <a:rPr lang="en-GB" sz="2000" dirty="0" smtClean="0">
                <a:solidFill>
                  <a:srgbClr val="000000"/>
                </a:solidFill>
                <a:cs typeface="Arial" charset="0"/>
              </a:rPr>
              <a:t>high </a:t>
            </a:r>
            <a:r>
              <a:rPr lang="en-GB" sz="2000" dirty="0">
                <a:solidFill>
                  <a:srgbClr val="000000"/>
                </a:solidFill>
                <a:cs typeface="Arial" charset="0"/>
              </a:rPr>
              <a:t>efficiency (~40</a:t>
            </a:r>
            <a:r>
              <a:rPr lang="en-GB" sz="2000" dirty="0" smtClean="0">
                <a:solidFill>
                  <a:srgbClr val="000000"/>
                </a:solidFill>
                <a:cs typeface="Arial" charset="0"/>
              </a:rPr>
              <a:t>%)</a:t>
            </a:r>
            <a:endParaRPr lang="en-GB" sz="2000" dirty="0">
              <a:solidFill>
                <a:srgbClr val="000000"/>
              </a:solidFill>
              <a:cs typeface="Arial" charset="0"/>
              <a:sym typeface="Wingdings" pitchFamily="2" charset="2"/>
            </a:endParaRPr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title"/>
          </p:nvPr>
        </p:nvSpPr>
        <p:spPr>
          <a:xfrm>
            <a:off x="764232" y="1169938"/>
            <a:ext cx="7696200" cy="1250950"/>
          </a:xfrm>
        </p:spPr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AGATA</a:t>
            </a:r>
            <a:r>
              <a:rPr lang="en-GB" sz="4800" dirty="0">
                <a:solidFill>
                  <a:schemeClr val="tx1"/>
                </a:solidFill>
              </a:rPr>
              <a:t/>
            </a:r>
            <a:br>
              <a:rPr lang="en-GB" sz="4800" dirty="0">
                <a:solidFill>
                  <a:schemeClr val="tx1"/>
                </a:solidFill>
              </a:rPr>
            </a:br>
            <a:r>
              <a:rPr lang="en-GB" sz="2800" dirty="0">
                <a:solidFill>
                  <a:schemeClr val="tx1"/>
                </a:solidFill>
              </a:rPr>
              <a:t>(</a:t>
            </a:r>
            <a:r>
              <a:rPr lang="en-GB" sz="2800" b="1" dirty="0">
                <a:solidFill>
                  <a:srgbClr val="0000FF"/>
                </a:solidFill>
              </a:rPr>
              <a:t>A</a:t>
            </a:r>
            <a:r>
              <a:rPr lang="en-GB" sz="2800" dirty="0">
                <a:solidFill>
                  <a:schemeClr val="tx1"/>
                </a:solidFill>
              </a:rPr>
              <a:t>dvanced </a:t>
            </a:r>
            <a:r>
              <a:rPr lang="en-GB" sz="2800" b="1" dirty="0" err="1">
                <a:solidFill>
                  <a:srgbClr val="0000FF"/>
                </a:solidFill>
              </a:rPr>
              <a:t>GA</a:t>
            </a:r>
            <a:r>
              <a:rPr lang="en-GB" sz="2800" dirty="0" err="1">
                <a:solidFill>
                  <a:schemeClr val="tx1"/>
                </a:solidFill>
              </a:rPr>
              <a:t>mma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1" dirty="0">
                <a:solidFill>
                  <a:srgbClr val="0000FF"/>
                </a:solidFill>
              </a:rPr>
              <a:t>T</a:t>
            </a:r>
            <a:r>
              <a:rPr lang="en-GB" sz="2800" dirty="0">
                <a:solidFill>
                  <a:schemeClr val="tx1"/>
                </a:solidFill>
              </a:rPr>
              <a:t>racking </a:t>
            </a:r>
            <a:r>
              <a:rPr lang="en-GB" sz="2800" b="1" dirty="0">
                <a:solidFill>
                  <a:srgbClr val="0000FF"/>
                </a:solidFill>
              </a:rPr>
              <a:t>A</a:t>
            </a:r>
            <a:r>
              <a:rPr lang="en-GB" sz="2800" dirty="0">
                <a:solidFill>
                  <a:schemeClr val="tx1"/>
                </a:solidFill>
              </a:rPr>
              <a:t>rray)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018062" y="6488668"/>
            <a:ext cx="4125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http://www.facebook.com/agata.detector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 l="16167" t="7582" r="16393" b="3867"/>
          <a:stretch>
            <a:fillRect/>
          </a:stretch>
        </p:blipFill>
        <p:spPr bwMode="auto">
          <a:xfrm>
            <a:off x="287338" y="1300163"/>
            <a:ext cx="3616325" cy="357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076700" y="1196752"/>
            <a:ext cx="4733867" cy="26468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lIns="91380" tIns="45692" rIns="91380" bIns="45692">
            <a:spAutoFit/>
          </a:bodyPr>
          <a:lstStyle/>
          <a:p>
            <a:pPr defTabSz="304800" eaLnBrk="0" hangingPunct="0"/>
            <a:r>
              <a:rPr lang="en-GB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180</a:t>
            </a:r>
            <a:r>
              <a:rPr lang="en-GB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hexagonal crystals	</a:t>
            </a:r>
            <a:endParaRPr lang="en-GB" sz="2000" dirty="0">
              <a:solidFill>
                <a:srgbClr val="333399"/>
              </a:solidFill>
              <a:latin typeface="Arial" pitchFamily="34" charset="0"/>
              <a:cs typeface="Arial" pitchFamily="34" charset="0"/>
            </a:endParaRPr>
          </a:p>
          <a:p>
            <a:pPr defTabSz="304800" eaLnBrk="0" hangingPunct="0"/>
            <a:r>
              <a:rPr lang="en-GB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60 triple-clusters 			</a:t>
            </a:r>
            <a:endParaRPr lang="en-GB" sz="2000" dirty="0">
              <a:solidFill>
                <a:srgbClr val="333399"/>
              </a:solidFill>
              <a:latin typeface="Arial" pitchFamily="34" charset="0"/>
              <a:cs typeface="Arial" pitchFamily="34" charset="0"/>
            </a:endParaRPr>
          </a:p>
          <a:p>
            <a:pPr defTabSz="304800" eaLnBrk="0" hangingPunct="0"/>
            <a:r>
              <a:rPr lang="en-GB" sz="2000" dirty="0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Amount </a:t>
            </a:r>
            <a:r>
              <a:rPr lang="en-GB" sz="2000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of germanium	 362 kg</a:t>
            </a:r>
          </a:p>
          <a:p>
            <a:pPr defTabSz="304800" eaLnBrk="0" hangingPunct="0"/>
            <a:r>
              <a:rPr lang="en-GB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Solid angle coverage		   82 %</a:t>
            </a:r>
          </a:p>
          <a:p>
            <a:pPr defTabSz="304800" eaLnBrk="0" hangingPunct="0"/>
            <a:r>
              <a:rPr lang="en-GB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36-fold segmentation     6480 segments</a:t>
            </a:r>
          </a:p>
          <a:p>
            <a:pPr defTabSz="304800" eaLnBrk="0" hangingPunct="0"/>
            <a:r>
              <a:rPr lang="en-GB" sz="2000" dirty="0">
                <a:latin typeface="Arial" pitchFamily="34" charset="0"/>
                <a:cs typeface="Arial" pitchFamily="34" charset="0"/>
              </a:rPr>
              <a:t>Singles rate					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&gt;50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kHz</a:t>
            </a:r>
          </a:p>
          <a:p>
            <a:pPr defTabSz="304800" eaLnBrk="0" hangingPunct="0">
              <a:lnSpc>
                <a:spcPct val="130000"/>
              </a:lnSpc>
            </a:pPr>
            <a:r>
              <a:rPr lang="en-GB" sz="2000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Efficiency:  	43% (M</a:t>
            </a:r>
            <a:r>
              <a:rPr lang="en-GB" sz="2000" baseline="-25000" dirty="0">
                <a:solidFill>
                  <a:srgbClr val="333399"/>
                </a:solidFill>
                <a:latin typeface="Symbol" pitchFamily="18" charset="2"/>
                <a:cs typeface="Arial" pitchFamily="34" charset="0"/>
              </a:rPr>
              <a:t>g</a:t>
            </a:r>
            <a:r>
              <a:rPr lang="en-GB" sz="2000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=1) 	28% (M</a:t>
            </a:r>
            <a:r>
              <a:rPr lang="en-GB" sz="2000" baseline="-25000" dirty="0">
                <a:solidFill>
                  <a:srgbClr val="333399"/>
                </a:solidFill>
                <a:latin typeface="Symbol" pitchFamily="18" charset="2"/>
                <a:cs typeface="Arial" pitchFamily="34" charset="0"/>
              </a:rPr>
              <a:t>g</a:t>
            </a:r>
            <a:r>
              <a:rPr lang="en-GB" sz="2000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=30)</a:t>
            </a:r>
          </a:p>
          <a:p>
            <a:pPr defTabSz="304800" eaLnBrk="0" hangingPunct="0"/>
            <a:r>
              <a:rPr lang="en-GB" sz="2000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Peak/Total:	58% (M</a:t>
            </a:r>
            <a:r>
              <a:rPr lang="en-GB" sz="2000" baseline="-25000" dirty="0">
                <a:solidFill>
                  <a:srgbClr val="333399"/>
                </a:solidFill>
                <a:latin typeface="Symbol" pitchFamily="18" charset="2"/>
                <a:cs typeface="Arial" pitchFamily="34" charset="0"/>
              </a:rPr>
              <a:t>g</a:t>
            </a:r>
            <a:r>
              <a:rPr lang="en-GB" sz="2000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=1) 	49% (M</a:t>
            </a:r>
            <a:r>
              <a:rPr lang="en-GB" sz="2000" baseline="-25000" dirty="0">
                <a:solidFill>
                  <a:srgbClr val="333399"/>
                </a:solidFill>
                <a:latin typeface="Symbol" pitchFamily="18" charset="2"/>
                <a:cs typeface="Arial" pitchFamily="34" charset="0"/>
              </a:rPr>
              <a:t>g</a:t>
            </a:r>
            <a:r>
              <a:rPr lang="en-GB" sz="2000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=30)</a:t>
            </a:r>
          </a:p>
        </p:txBody>
      </p:sp>
      <p:pic>
        <p:nvPicPr>
          <p:cNvPr id="155653" name="Picture 5" descr="JS-agata240805-b"/>
          <p:cNvPicPr>
            <a:picLocks noChangeAspect="1" noChangeArrowheads="1"/>
          </p:cNvPicPr>
          <p:nvPr/>
        </p:nvPicPr>
        <p:blipFill>
          <a:blip r:embed="rId4" cstate="print"/>
          <a:srcRect l="16162" t="4288" r="19193" b="4257"/>
          <a:stretch>
            <a:fillRect/>
          </a:stretch>
        </p:blipFill>
        <p:spPr bwMode="auto">
          <a:xfrm>
            <a:off x="35496" y="1143000"/>
            <a:ext cx="3886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651" name="Text Box 3"/>
          <p:cNvSpPr txBox="1">
            <a:spLocks noChangeArrowheads="1"/>
          </p:cNvSpPr>
          <p:nvPr/>
        </p:nvSpPr>
        <p:spPr bwMode="auto">
          <a:xfrm>
            <a:off x="3707904" y="4200468"/>
            <a:ext cx="5400600" cy="189276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380" tIns="45692" rIns="91380" bIns="45692">
            <a:spAutoFit/>
          </a:bodyPr>
          <a:lstStyle/>
          <a:p>
            <a:pPr>
              <a:lnSpc>
                <a:spcPct val="130000"/>
              </a:lnSpc>
              <a:buBlip>
                <a:blip r:embed="rId5"/>
              </a:buBlip>
            </a:pPr>
            <a:r>
              <a:rPr lang="en-GB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6660 high-resolution digital electronics channels  </a:t>
            </a:r>
          </a:p>
          <a:p>
            <a:pPr>
              <a:lnSpc>
                <a:spcPct val="130000"/>
              </a:lnSpc>
              <a:buBlip>
                <a:blip r:embed="rId5"/>
              </a:buBlip>
            </a:pPr>
            <a:r>
              <a:rPr lang="en-GB" sz="1800" dirty="0">
                <a:latin typeface="Arial" pitchFamily="34" charset="0"/>
                <a:cs typeface="Arial" pitchFamily="34" charset="0"/>
              </a:rPr>
              <a:t>High throughput DAQ</a:t>
            </a:r>
          </a:p>
          <a:p>
            <a:pPr>
              <a:lnSpc>
                <a:spcPct val="130000"/>
              </a:lnSpc>
              <a:buBlip>
                <a:blip r:embed="rId5"/>
              </a:buBlip>
            </a:pPr>
            <a:r>
              <a:rPr lang="en-GB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Pulse Shape </a:t>
            </a:r>
            <a:r>
              <a:rPr lang="en-GB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Analysis</a:t>
            </a:r>
          </a:p>
          <a:p>
            <a:pPr>
              <a:lnSpc>
                <a:spcPct val="130000"/>
              </a:lnSpc>
            </a:pPr>
            <a:r>
              <a:rPr lang="en-GB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	</a:t>
            </a:r>
            <a:r>
              <a:rPr lang="en-GB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GB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position sensitive operation mode</a:t>
            </a:r>
          </a:p>
          <a:p>
            <a:pPr>
              <a:lnSpc>
                <a:spcPct val="130000"/>
              </a:lnSpc>
              <a:buBlip>
                <a:blip r:embed="rId5"/>
              </a:buBlip>
            </a:pPr>
            <a:r>
              <a:rPr lang="en-GB" sz="1800" dirty="0">
                <a:solidFill>
                  <a:srgbClr val="0000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g</a:t>
            </a:r>
            <a:r>
              <a:rPr lang="en-GB" sz="180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-ray tracking </a:t>
            </a:r>
            <a:r>
              <a:rPr lang="en-GB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algorithms</a:t>
            </a:r>
            <a:endParaRPr lang="en-GB" sz="1800" dirty="0">
              <a:solidFill>
                <a:srgbClr val="000000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268760"/>
            <a:ext cx="5082158" cy="48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467544" y="4941168"/>
            <a:ext cx="1873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AGATA </a:t>
            </a:r>
            <a:endParaRPr lang="fr-FR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31640" y="6597352"/>
            <a:ext cx="1152128" cy="18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211960" y="2924944"/>
            <a:ext cx="4608512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4139952" y="4365104"/>
            <a:ext cx="4752528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197" y="260648"/>
            <a:ext cx="7724775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331640" y="6597352"/>
            <a:ext cx="1152128" cy="18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en arc 11"/>
          <p:cNvCxnSpPr/>
          <p:nvPr/>
        </p:nvCxnSpPr>
        <p:spPr>
          <a:xfrm rot="5400000" flipH="1" flipV="1">
            <a:off x="5148064" y="4797152"/>
            <a:ext cx="1872208" cy="1008112"/>
          </a:xfrm>
          <a:prstGeom prst="curvedConnector3">
            <a:avLst>
              <a:gd name="adj1" fmla="val 50000"/>
            </a:avLst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29630"/>
            <a:ext cx="753427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331640" y="6597352"/>
            <a:ext cx="1152128" cy="18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14772"/>
            <a:ext cx="7572375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331640" y="6597352"/>
            <a:ext cx="1152128" cy="18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640" y="495722"/>
            <a:ext cx="756285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331640" y="6597352"/>
            <a:ext cx="1152128" cy="18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22922"/>
            <a:ext cx="7591425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331640" y="6597352"/>
            <a:ext cx="1152128" cy="18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29630"/>
            <a:ext cx="7553325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331640" y="6597352"/>
            <a:ext cx="1152128" cy="18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95722"/>
            <a:ext cx="756285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1504"/>
            <a:ext cx="4644008" cy="4086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Espace réservé du contenu 3" descr="IMG_16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9504" y="1916832"/>
            <a:ext cx="4464496" cy="334837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95536" y="5517232"/>
            <a:ext cx="3096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AGATA@GANIL – April 2015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188640"/>
            <a:ext cx="38795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prstClr val="black"/>
                </a:solidFill>
              </a:rPr>
              <a:t>AGATA Collaboration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Ag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0" y="0"/>
            <a:ext cx="979488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004048" y="1700808"/>
            <a:ext cx="396044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smtClean="0"/>
              <a:t>Three facilities identified :</a:t>
            </a:r>
          </a:p>
          <a:p>
            <a:endParaRPr lang="en-US" sz="1600" dirty="0" smtClean="0"/>
          </a:p>
          <a:p>
            <a:pPr lvl="1">
              <a:buFont typeface="Wingdings" pitchFamily="2" charset="2"/>
              <a:buChar char="q"/>
            </a:pPr>
            <a:r>
              <a:rPr lang="en-US" sz="1600" dirty="0" smtClean="0"/>
              <a:t>LNL/SPES (</a:t>
            </a:r>
            <a:r>
              <a:rPr lang="en-US" sz="1600" dirty="0" err="1" smtClean="0"/>
              <a:t>Legnaro</a:t>
            </a:r>
            <a:r>
              <a:rPr lang="en-US" sz="1600" dirty="0" smtClean="0"/>
              <a:t>) 2010-2012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/>
              <a:t>GSI/FAIR (Darmstadt)  2012-2014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 smtClean="0"/>
              <a:t>GANIL/SPIRAL2 (Caen)  2014-2018</a:t>
            </a:r>
          </a:p>
        </p:txBody>
      </p:sp>
      <p:pic>
        <p:nvPicPr>
          <p:cNvPr id="45058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721074"/>
            <a:ext cx="4752528" cy="4752529"/>
          </a:xfrm>
          <a:prstGeom prst="rect">
            <a:avLst/>
          </a:prstGeom>
          <a:noFill/>
        </p:spPr>
      </p:pic>
      <p:sp>
        <p:nvSpPr>
          <p:cNvPr id="9" name="Étoile à 5 branches 8"/>
          <p:cNvSpPr/>
          <p:nvPr/>
        </p:nvSpPr>
        <p:spPr>
          <a:xfrm>
            <a:off x="3635896" y="4293096"/>
            <a:ext cx="504056" cy="432048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5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Étoile à 5 branches 9"/>
          <p:cNvSpPr/>
          <p:nvPr/>
        </p:nvSpPr>
        <p:spPr>
          <a:xfrm>
            <a:off x="2915816" y="3068960"/>
            <a:ext cx="648072" cy="57606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8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1" name="Étoile à 5 branches 10"/>
          <p:cNvSpPr/>
          <p:nvPr/>
        </p:nvSpPr>
        <p:spPr>
          <a:xfrm>
            <a:off x="1475656" y="3140968"/>
            <a:ext cx="1152128" cy="86409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002060"/>
                </a:solidFill>
              </a:rPr>
              <a:t>&gt;10</a:t>
            </a:r>
            <a:endParaRPr lang="fr-FR" sz="1200" b="1" dirty="0">
              <a:solidFill>
                <a:srgbClr val="002060"/>
              </a:solidFill>
            </a:endParaRPr>
          </a:p>
        </p:txBody>
      </p:sp>
      <p:pic>
        <p:nvPicPr>
          <p:cNvPr id="12" name="Picture 4" descr="JS-agata240805-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8" t="4237" r="19162" b="4237"/>
          <a:stretch>
            <a:fillRect/>
          </a:stretch>
        </p:blipFill>
        <p:spPr bwMode="auto">
          <a:xfrm>
            <a:off x="5436096" y="3382963"/>
            <a:ext cx="347345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6072" y="2348880"/>
            <a:ext cx="39208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B. </a:t>
            </a:r>
            <a:r>
              <a:rPr lang="en-US" sz="1400" dirty="0" err="1" smtClean="0"/>
              <a:t>Birkenbach</a:t>
            </a:r>
            <a:r>
              <a:rPr lang="en-US" sz="1400" dirty="0" smtClean="0"/>
              <a:t> et al. </a:t>
            </a:r>
            <a:r>
              <a:rPr lang="en-US" sz="1400" dirty="0" err="1" smtClean="0"/>
              <a:t>Phys.Rev</a:t>
            </a:r>
            <a:r>
              <a:rPr lang="en-US" sz="1400" dirty="0" smtClean="0"/>
              <a:t>. C 92, 044319 (2015)</a:t>
            </a:r>
            <a:endParaRPr lang="fr-FR" sz="1400" dirty="0"/>
          </a:p>
        </p:txBody>
      </p:sp>
      <p:sp>
        <p:nvSpPr>
          <p:cNvPr id="4" name="Rectangle 3"/>
          <p:cNvSpPr/>
          <p:nvPr/>
        </p:nvSpPr>
        <p:spPr>
          <a:xfrm>
            <a:off x="395536" y="1988840"/>
            <a:ext cx="34517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P. G. </a:t>
            </a:r>
            <a:r>
              <a:rPr lang="fr-FR" sz="1400" dirty="0" err="1" smtClean="0"/>
              <a:t>Bizzeti</a:t>
            </a:r>
            <a:r>
              <a:rPr lang="fr-FR" sz="1400" dirty="0" smtClean="0"/>
              <a:t> et al </a:t>
            </a:r>
            <a:r>
              <a:rPr lang="fr-FR" sz="1400" dirty="0" err="1" smtClean="0"/>
              <a:t>Eur.Phys.</a:t>
            </a:r>
            <a:r>
              <a:rPr lang="fr-FR" sz="1400" dirty="0" smtClean="0"/>
              <a:t>J. A 51, 49 (2015)</a:t>
            </a:r>
            <a:endParaRPr lang="fr-FR" sz="1400" dirty="0"/>
          </a:p>
        </p:txBody>
      </p:sp>
      <p:sp>
        <p:nvSpPr>
          <p:cNvPr id="5" name="Rectangle 4"/>
          <p:cNvSpPr/>
          <p:nvPr/>
        </p:nvSpPr>
        <p:spPr>
          <a:xfrm>
            <a:off x="395536" y="980728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 S. </a:t>
            </a:r>
            <a:r>
              <a:rPr lang="fr-FR" sz="1400" dirty="0" err="1" smtClean="0"/>
              <a:t>Ceruti</a:t>
            </a:r>
            <a:r>
              <a:rPr lang="fr-FR" sz="1400" dirty="0" smtClean="0"/>
              <a:t> et al, </a:t>
            </a:r>
            <a:r>
              <a:rPr lang="en-US" sz="1400" dirty="0" smtClean="0">
                <a:solidFill>
                  <a:srgbClr val="000000"/>
                </a:solidFill>
              </a:rPr>
              <a:t>Phys. Rev. </a:t>
            </a:r>
            <a:r>
              <a:rPr lang="en-US" sz="1400" dirty="0" err="1" smtClean="0">
                <a:solidFill>
                  <a:srgbClr val="000000"/>
                </a:solidFill>
              </a:rPr>
              <a:t>Lett</a:t>
            </a:r>
            <a:r>
              <a:rPr lang="en-US" sz="1400" dirty="0" smtClean="0">
                <a:solidFill>
                  <a:srgbClr val="000000"/>
                </a:solidFill>
              </a:rPr>
              <a:t>.</a:t>
            </a:r>
            <a:r>
              <a:rPr lang="fr-FR" sz="1400" dirty="0" smtClean="0"/>
              <a:t>. 115, 222502 (2015) 	</a:t>
            </a:r>
          </a:p>
          <a:p>
            <a:r>
              <a:rPr lang="en-US" sz="140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6" y="162880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 smtClean="0"/>
              <a:t> A. Vogt, et al  Phys. </a:t>
            </a:r>
            <a:r>
              <a:rPr lang="fr-FR" sz="1400" dirty="0" err="1" smtClean="0"/>
              <a:t>Rev</a:t>
            </a:r>
            <a:r>
              <a:rPr lang="fr-FR" sz="1400" dirty="0" smtClean="0"/>
              <a:t>. C 92, 024619 (2015) 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2708920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 E. </a:t>
            </a:r>
            <a:r>
              <a:rPr lang="fr-FR" sz="1400" dirty="0" err="1" smtClean="0"/>
              <a:t>Sahin</a:t>
            </a:r>
            <a:r>
              <a:rPr lang="fr-FR" sz="1400" dirty="0" smtClean="0"/>
              <a:t>, et al Phys. </a:t>
            </a:r>
            <a:r>
              <a:rPr lang="fr-FR" sz="1400" dirty="0" err="1" smtClean="0"/>
              <a:t>Rev</a:t>
            </a:r>
            <a:r>
              <a:rPr lang="fr-FR" sz="1400" dirty="0" smtClean="0"/>
              <a:t>. C 91, 034302 (2015)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493" y="1340768"/>
            <a:ext cx="5256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F. C. L. Crespi et al Phys. </a:t>
            </a:r>
            <a:r>
              <a:rPr lang="fr-FR" sz="1400" dirty="0" err="1" smtClean="0"/>
              <a:t>Rev</a:t>
            </a:r>
            <a:r>
              <a:rPr lang="fr-FR" sz="1400" dirty="0" smtClean="0"/>
              <a:t>. C 91, 024323 (2015) </a:t>
            </a:r>
          </a:p>
        </p:txBody>
      </p:sp>
      <p:sp>
        <p:nvSpPr>
          <p:cNvPr id="9" name="Rectangle 8"/>
          <p:cNvSpPr/>
          <p:nvPr/>
        </p:nvSpPr>
        <p:spPr>
          <a:xfrm>
            <a:off x="395536" y="4221088"/>
            <a:ext cx="53883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F.C.L. Crespi et al Phys. </a:t>
            </a:r>
            <a:r>
              <a:rPr lang="fr-FR" sz="1400" dirty="0" err="1" smtClean="0"/>
              <a:t>Rev</a:t>
            </a:r>
            <a:r>
              <a:rPr lang="fr-FR" sz="1400" dirty="0" smtClean="0"/>
              <a:t>. </a:t>
            </a:r>
            <a:r>
              <a:rPr lang="fr-FR" sz="1400" dirty="0" err="1" smtClean="0"/>
              <a:t>Lett</a:t>
            </a:r>
            <a:r>
              <a:rPr lang="fr-FR" sz="1400" dirty="0" smtClean="0"/>
              <a:t>. 113, 012501 (2014)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3792" y="3501008"/>
            <a:ext cx="5454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P.R. John, et al</a:t>
            </a:r>
            <a:r>
              <a:rPr lang="en-US" sz="1400" dirty="0" smtClean="0"/>
              <a:t> </a:t>
            </a:r>
            <a:r>
              <a:rPr lang="pt-BR" sz="1400" dirty="0" smtClean="0"/>
              <a:t>Phys. Rev. C 90, 021301(R) (2014)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5536" y="386104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400" dirty="0" smtClean="0"/>
              <a:t>L. Pellegri</a:t>
            </a:r>
            <a:r>
              <a:rPr lang="fr-FR" sz="1400" dirty="0" smtClean="0"/>
              <a:t>et al Phys. </a:t>
            </a:r>
            <a:r>
              <a:rPr lang="fr-FR" sz="1400" dirty="0" err="1" smtClean="0"/>
              <a:t>Lett</a:t>
            </a:r>
            <a:r>
              <a:rPr lang="fr-FR" sz="1400" dirty="0" smtClean="0"/>
              <a:t>. B 738 (2014) 519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5536" y="5209455"/>
            <a:ext cx="48245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V. </a:t>
            </a:r>
            <a:r>
              <a:rPr lang="fr-FR" sz="1400" dirty="0" err="1" smtClean="0"/>
              <a:t>Vandone</a:t>
            </a:r>
            <a:r>
              <a:rPr lang="fr-FR" sz="1400" dirty="0" smtClean="0"/>
              <a:t>  et al, Phys. </a:t>
            </a:r>
            <a:r>
              <a:rPr lang="fr-FR" sz="1400" dirty="0" err="1" smtClean="0"/>
              <a:t>Rev</a:t>
            </a:r>
            <a:r>
              <a:rPr lang="fr-FR" sz="1400" dirty="0" smtClean="0"/>
              <a:t>. C88, 034312 (2013)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3792" y="5569495"/>
            <a:ext cx="5742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C. </a:t>
            </a:r>
            <a:r>
              <a:rPr lang="fr-FR" sz="1400" dirty="0" err="1" smtClean="0"/>
              <a:t>Louchart</a:t>
            </a:r>
            <a:r>
              <a:rPr lang="fr-FR" sz="1400" dirty="0" smtClean="0"/>
              <a:t>, et al, </a:t>
            </a:r>
            <a:r>
              <a:rPr lang="en-US" sz="1400" dirty="0" smtClean="0"/>
              <a:t>Phys. Rev. C 87, 054302 (2013) 	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5536" y="4849415"/>
            <a:ext cx="4896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 smtClean="0"/>
              <a:t>V. Modamio</a:t>
            </a:r>
            <a:r>
              <a:rPr lang="fr-FR" sz="1400" dirty="0" smtClean="0"/>
              <a:t> et al, </a:t>
            </a:r>
            <a:r>
              <a:rPr lang="en-US" sz="1400" dirty="0" smtClean="0"/>
              <a:t>Phys. Rev. C 88, 044326 (2013)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5536" y="6093296"/>
            <a:ext cx="66967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smtClean="0"/>
              <a:t>P.-A. </a:t>
            </a:r>
            <a:r>
              <a:rPr lang="fr-FR" sz="1400" dirty="0" err="1" smtClean="0"/>
              <a:t>Soderstrom</a:t>
            </a:r>
            <a:r>
              <a:rPr lang="fr-FR" sz="1400" dirty="0" smtClean="0"/>
              <a:t>, et al, </a:t>
            </a:r>
            <a:r>
              <a:rPr lang="en-US" sz="1400" dirty="0" smtClean="0"/>
              <a:t>Phys. </a:t>
            </a:r>
            <a:r>
              <a:rPr lang="en-US" sz="1400" dirty="0" err="1" smtClean="0"/>
              <a:t>Rev.C</a:t>
            </a:r>
            <a:r>
              <a:rPr lang="en-US" sz="1400" dirty="0" smtClean="0"/>
              <a:t> 86, 054320 (2012) 	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79512" y="44624"/>
            <a:ext cx="4979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LNL </a:t>
            </a:r>
            <a:r>
              <a:rPr lang="fr-FR" sz="2800" dirty="0" err="1" smtClean="0"/>
              <a:t>results</a:t>
            </a:r>
            <a:endParaRPr lang="fr-FR" sz="2800" dirty="0" smtClean="0"/>
          </a:p>
          <a:p>
            <a:r>
              <a:rPr lang="fr-FR" sz="2000" dirty="0" smtClean="0"/>
              <a:t>20 </a:t>
            </a:r>
            <a:r>
              <a:rPr lang="fr-FR" sz="2000" dirty="0" err="1" smtClean="0"/>
              <a:t>experiments</a:t>
            </a:r>
            <a:r>
              <a:rPr lang="fr-FR" sz="2000" dirty="0" smtClean="0"/>
              <a:t> </a:t>
            </a:r>
            <a:r>
              <a:rPr lang="fr-FR" sz="2000" dirty="0" err="1" smtClean="0"/>
              <a:t>performed</a:t>
            </a:r>
            <a:r>
              <a:rPr lang="fr-FR" sz="2000" dirty="0" smtClean="0"/>
              <a:t> </a:t>
            </a:r>
            <a:r>
              <a:rPr lang="fr-FR" sz="2000" dirty="0" err="1" smtClean="0"/>
              <a:t>between</a:t>
            </a:r>
            <a:r>
              <a:rPr lang="fr-FR" sz="2000" dirty="0" smtClean="0"/>
              <a:t> 2010-2012</a:t>
            </a:r>
            <a:endParaRPr lang="fr-FR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556792"/>
            <a:ext cx="421369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842" name="AutoShape 2" descr="http://gs-dep.web.cern.ch/sites/gs-dep.web.cern.ch/files/images/Shuttle/ArretNavetteC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844" name="AutoShape 4" descr="http://gs-dep.web.cern.ch/sites/gs-dep.web.cern.ch/files/images/Shuttle/ArretNavetteC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580194"/>
            <a:ext cx="2664296" cy="206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8831441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79512" y="44624"/>
            <a:ext cx="46217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GSI Campaign 2012-2014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7865318" cy="519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499992" y="5544528"/>
            <a:ext cx="115212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79512" y="44624"/>
            <a:ext cx="46217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GSI Campaign 2012-2014</a:t>
            </a:r>
            <a:endParaRPr lang="en-US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6372200" y="6093296"/>
            <a:ext cx="2289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/>
              <a:t>Data </a:t>
            </a:r>
            <a:r>
              <a:rPr lang="fr-FR" dirty="0" err="1" smtClean="0"/>
              <a:t>under</a:t>
            </a:r>
            <a:r>
              <a:rPr lang="fr-FR" dirty="0" smtClean="0"/>
              <a:t> </a:t>
            </a:r>
            <a:r>
              <a:rPr lang="fr-FR" dirty="0" err="1" smtClean="0"/>
              <a:t>analysis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71600" y="5733256"/>
            <a:ext cx="7776864" cy="646331"/>
          </a:xfrm>
          <a:prstGeom prst="rect">
            <a:avLst/>
          </a:prstGeom>
          <a:solidFill>
            <a:srgbClr val="7030A0"/>
          </a:solidFill>
          <a:ln cmpd="tri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The physics case of AGATA@GANIL is the in-beam </a:t>
            </a:r>
            <a:r>
              <a:rPr lang="en-US" dirty="0" smtClean="0">
                <a:latin typeface="Symbol" pitchFamily="18" charset="2"/>
              </a:rPr>
              <a:t>g</a:t>
            </a:r>
            <a:r>
              <a:rPr lang="en-US" dirty="0" smtClean="0"/>
              <a:t>-ray spectroscopy of exotic nuclei populated by heavy-ions collisions at the Coulomb Barrier</a:t>
            </a:r>
            <a:endParaRPr lang="en-US" dirty="0"/>
          </a:p>
        </p:txBody>
      </p:sp>
      <p:grpSp>
        <p:nvGrpSpPr>
          <p:cNvPr id="31" name="Groupe 30"/>
          <p:cNvGrpSpPr/>
          <p:nvPr/>
        </p:nvGrpSpPr>
        <p:grpSpPr>
          <a:xfrm>
            <a:off x="1138480" y="3212976"/>
            <a:ext cx="6876256" cy="648072"/>
            <a:chOff x="1138480" y="3212976"/>
            <a:chExt cx="6876256" cy="648072"/>
          </a:xfrm>
        </p:grpSpPr>
        <p:sp>
          <p:nvSpPr>
            <p:cNvPr id="4" name="ZoneTexte 3"/>
            <p:cNvSpPr txBox="1"/>
            <p:nvPr/>
          </p:nvSpPr>
          <p:spPr>
            <a:xfrm>
              <a:off x="5530968" y="3212976"/>
              <a:ext cx="2483768" cy="64633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err="1" smtClean="0"/>
                <a:t>Multinucleon</a:t>
              </a:r>
              <a:r>
                <a:rPr lang="en-US" dirty="0" smtClean="0"/>
                <a:t> Transfer and fusion-fission</a:t>
              </a:r>
              <a:endParaRPr lang="en-US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3442736" y="3491716"/>
              <a:ext cx="1980029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Fusion-evaporation</a:t>
              </a:r>
              <a:endParaRPr lang="en-US" dirty="0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138480" y="3212976"/>
              <a:ext cx="2232248" cy="64633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Post-accelerated RIB from SPIRAL1</a:t>
              </a:r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e 29"/>
          <p:cNvGrpSpPr/>
          <p:nvPr/>
        </p:nvGrpSpPr>
        <p:grpSpPr>
          <a:xfrm>
            <a:off x="179512" y="1052736"/>
            <a:ext cx="8892480" cy="2075458"/>
            <a:chOff x="179512" y="1052736"/>
            <a:chExt cx="8892480" cy="2075458"/>
          </a:xfrm>
        </p:grpSpPr>
        <p:sp>
          <p:nvSpPr>
            <p:cNvPr id="7" name="ZoneTexte 6"/>
            <p:cNvSpPr txBox="1"/>
            <p:nvPr/>
          </p:nvSpPr>
          <p:spPr>
            <a:xfrm>
              <a:off x="5796136" y="2191216"/>
              <a:ext cx="3275856" cy="64633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i="1" dirty="0" smtClean="0"/>
                <a:t>Recoils identification by the VAMOS magnetic spectrometer </a:t>
              </a:r>
              <a:endParaRPr lang="en-US" i="1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3275856" y="1052736"/>
              <a:ext cx="2304256" cy="92333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i="1" dirty="0" smtClean="0"/>
                <a:t>Neutron and charged particles detected in NEDA/DIAMANT</a:t>
              </a:r>
              <a:endParaRPr lang="en-US" i="1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275856" y="2204864"/>
              <a:ext cx="2304256" cy="92333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i="1" dirty="0" smtClean="0"/>
                <a:t>Separated and tagged by their decay in the VAMOS GFM</a:t>
              </a:r>
              <a:endParaRPr lang="en-US" i="1" dirty="0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179512" y="1916832"/>
              <a:ext cx="2411760" cy="92333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i="1" dirty="0" smtClean="0"/>
                <a:t>Charged particles detectors for </a:t>
              </a:r>
              <a:r>
                <a:rPr lang="en-US" i="1" dirty="0" err="1" smtClean="0"/>
                <a:t>Coulex</a:t>
              </a:r>
              <a:r>
                <a:rPr lang="en-US" i="1" dirty="0" smtClean="0"/>
                <a:t> and nucleon transfer</a:t>
              </a:r>
              <a:endParaRPr lang="en-US" i="1" dirty="0"/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179512" y="44624"/>
            <a:ext cx="3500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</a:t>
            </a:r>
            <a:endParaRPr lang="en-US" sz="2800" dirty="0"/>
          </a:p>
        </p:txBody>
      </p:sp>
      <p:pic>
        <p:nvPicPr>
          <p:cNvPr id="38914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902977"/>
            <a:ext cx="1728192" cy="18302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magine 72" descr="4876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Immagine 36" descr="NuclideMap_fu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" name="CasellaDiTesto 38"/>
          <p:cNvSpPr txBox="1"/>
          <p:nvPr/>
        </p:nvSpPr>
        <p:spPr>
          <a:xfrm>
            <a:off x="2267744" y="5481228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46,48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Ca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1655676" y="5877272"/>
            <a:ext cx="143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S,Cl,Ar,K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2663788" y="5121188"/>
            <a:ext cx="657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46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Ti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1367644" y="403648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77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Y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4348174" y="3933056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132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In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1727684" y="3784460"/>
            <a:ext cx="702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80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Zr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2951820" y="4833156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68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Ni,Fe,Co,Cu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3635896" y="2204864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194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Pb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2483768" y="2744924"/>
            <a:ext cx="1192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Sm,Pm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3671900" y="4437112"/>
            <a:ext cx="704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78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Ni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287524" y="3933056"/>
            <a:ext cx="105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Zr</a:t>
            </a:r>
            <a:r>
              <a:rPr lang="en-GB" sz="2400" dirty="0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, Mo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647564" y="3543399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Ru</a:t>
            </a:r>
            <a:r>
              <a:rPr lang="en-GB" sz="2400" dirty="0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, Pd</a:t>
            </a:r>
          </a:p>
        </p:txBody>
      </p:sp>
      <p:sp>
        <p:nvSpPr>
          <p:cNvPr id="52" name="CasellaDiTesto 51"/>
          <p:cNvSpPr txBox="1"/>
          <p:nvPr/>
        </p:nvSpPr>
        <p:spPr>
          <a:xfrm>
            <a:off x="4924238" y="3609020"/>
            <a:ext cx="971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Xe,Te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53" name="CasellaDiTesto 52"/>
          <p:cNvSpPr txBox="1"/>
          <p:nvPr/>
        </p:nvSpPr>
        <p:spPr>
          <a:xfrm>
            <a:off x="215516" y="5229200"/>
            <a:ext cx="617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38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K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575556" y="4725144"/>
            <a:ext cx="82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63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Ge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55" name="CasellaDiTesto 54"/>
          <p:cNvSpPr txBox="1"/>
          <p:nvPr/>
        </p:nvSpPr>
        <p:spPr>
          <a:xfrm>
            <a:off x="4283968" y="4437112"/>
            <a:ext cx="771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80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Zn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CasellaDiTesto 55"/>
          <p:cNvSpPr txBox="1"/>
          <p:nvPr/>
        </p:nvSpPr>
        <p:spPr>
          <a:xfrm>
            <a:off x="5688124" y="1167135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254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No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5688124" y="2744924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206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Hg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0" y="5548656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34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Ar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6308576" y="872716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256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Rf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7747972" y="1448780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Cm,Bk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Cf,Es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2" name="CasellaDiTesto 61"/>
          <p:cNvSpPr txBox="1"/>
          <p:nvPr/>
        </p:nvSpPr>
        <p:spPr>
          <a:xfrm>
            <a:off x="2807804" y="2384884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176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Hg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CasellaDiTesto 62"/>
          <p:cNvSpPr txBox="1"/>
          <p:nvPr/>
        </p:nvSpPr>
        <p:spPr>
          <a:xfrm>
            <a:off x="4932040" y="4293096"/>
            <a:ext cx="93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Zr</a:t>
            </a:r>
            <a:r>
              <a:rPr lang="en-GB" sz="2400" dirty="0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, 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Sr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4" name="CasellaDiTesto 63"/>
          <p:cNvSpPr txBox="1"/>
          <p:nvPr/>
        </p:nvSpPr>
        <p:spPr>
          <a:xfrm>
            <a:off x="1079612" y="6396335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Ne,Na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5" name="CasellaDiTesto 64"/>
          <p:cNvSpPr txBox="1"/>
          <p:nvPr/>
        </p:nvSpPr>
        <p:spPr>
          <a:xfrm>
            <a:off x="1007604" y="4329100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75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Sr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6" name="CasellaDiTesto 65"/>
          <p:cNvSpPr txBox="1"/>
          <p:nvPr/>
        </p:nvSpPr>
        <p:spPr>
          <a:xfrm>
            <a:off x="1763688" y="3386609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100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In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7" name="CasellaDiTesto 66"/>
          <p:cNvSpPr txBox="1"/>
          <p:nvPr/>
        </p:nvSpPr>
        <p:spPr>
          <a:xfrm>
            <a:off x="5392290" y="3176972"/>
            <a:ext cx="137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Dy,Er,Yb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8" name="CasellaDiTesto 67"/>
          <p:cNvSpPr txBox="1"/>
          <p:nvPr/>
        </p:nvSpPr>
        <p:spPr>
          <a:xfrm>
            <a:off x="2121017" y="3098577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102</a:t>
            </a:r>
            <a:r>
              <a:rPr lang="en-GB" sz="2400" dirty="0" err="1">
                <a:solidFill>
                  <a:srgbClr val="4F81BD">
                    <a:lumMod val="50000"/>
                  </a:srgbClr>
                </a:solidFill>
                <a:latin typeface="Arial" charset="0"/>
                <a:cs typeface="Arial" charset="0"/>
              </a:rPr>
              <a:t>Sn</a:t>
            </a:r>
            <a:endParaRPr lang="en-GB" sz="2400" dirty="0">
              <a:solidFill>
                <a:srgbClr val="4F81BD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588" y="823643"/>
            <a:ext cx="1331726" cy="6971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69" name="Picture 9" descr="shape_isomer"/>
          <p:cNvPicPr>
            <a:picLocks noChangeAspect="1" noChangeArrowheads="1"/>
          </p:cNvPicPr>
          <p:nvPr/>
        </p:nvPicPr>
        <p:blipFill>
          <a:blip r:embed="rId6" cstate="print"/>
          <a:srcRect l="2248" r="10373" b="16344"/>
          <a:stretch>
            <a:fillRect/>
          </a:stretch>
        </p:blipFill>
        <p:spPr bwMode="auto">
          <a:xfrm>
            <a:off x="2411760" y="1556792"/>
            <a:ext cx="967696" cy="72008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pic>
        <p:nvPicPr>
          <p:cNvPr id="71" name="Picture 16" descr="specchio"/>
          <p:cNvPicPr>
            <a:picLocks noChangeAspect="1" noChangeArrowheads="1"/>
          </p:cNvPicPr>
          <p:nvPr/>
        </p:nvPicPr>
        <p:blipFill>
          <a:blip r:embed="rId7" cstate="print"/>
          <a:srcRect l="15120" t="10115"/>
          <a:stretch>
            <a:fillRect/>
          </a:stretch>
        </p:blipFill>
        <p:spPr bwMode="auto">
          <a:xfrm>
            <a:off x="179512" y="2819749"/>
            <a:ext cx="951083" cy="609251"/>
          </a:xfrm>
          <a:prstGeom prst="rect">
            <a:avLst/>
          </a:prstGeom>
          <a:solidFill>
            <a:schemeClr val="bg1"/>
          </a:solidFill>
          <a:ln w="19050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72" name="Picture 19" descr="witek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1640" y="1844824"/>
            <a:ext cx="725488" cy="10287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Picture 2" descr="C:\Users\lenzi\Documents\didattica\Fisica Nuclear\imagenes\Nuclear_fission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2320" y="2384884"/>
            <a:ext cx="1171554" cy="1827473"/>
          </a:xfrm>
          <a:prstGeom prst="rect">
            <a:avLst/>
          </a:prstGeom>
          <a:noFill/>
        </p:spPr>
      </p:pic>
      <p:pic>
        <p:nvPicPr>
          <p:cNvPr id="1027" name="Picture 3" descr="C:\Users\lenzi\Documents\didattica\Fisica Nuclear\imagenes\octupole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9932" y="872716"/>
            <a:ext cx="960107" cy="720080"/>
          </a:xfrm>
          <a:prstGeom prst="rect">
            <a:avLst/>
          </a:prstGeom>
          <a:noFill/>
        </p:spPr>
      </p:pic>
      <p:pic>
        <p:nvPicPr>
          <p:cNvPr id="76" name="Immagine 75" descr="exotic-shapes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64188" y="3609020"/>
            <a:ext cx="795002" cy="1041934"/>
          </a:xfrm>
          <a:prstGeom prst="rect">
            <a:avLst/>
          </a:prstGeom>
        </p:spPr>
      </p:pic>
      <p:pic>
        <p:nvPicPr>
          <p:cNvPr id="77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64288" y="4581128"/>
            <a:ext cx="1554162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8" name="Picture 1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40152" y="5157192"/>
            <a:ext cx="1180250" cy="1116124"/>
          </a:xfrm>
          <a:prstGeom prst="rect">
            <a:avLst/>
          </a:prstGeom>
          <a:noFill/>
          <a:ln w="12700">
            <a:solidFill>
              <a:srgbClr val="6600FF"/>
            </a:solidFill>
            <a:miter lim="800000"/>
            <a:headEnd/>
            <a:tailEnd/>
          </a:ln>
          <a:effectLst/>
        </p:spPr>
      </p:pic>
      <p:pic>
        <p:nvPicPr>
          <p:cNvPr id="79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563888" y="5697252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CasellaDiTesto 79"/>
          <p:cNvSpPr txBox="1"/>
          <p:nvPr/>
        </p:nvSpPr>
        <p:spPr>
          <a:xfrm>
            <a:off x="-61068" y="80628"/>
            <a:ext cx="85215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Physics cases for the AGATA campaign in GANIL</a:t>
            </a:r>
            <a:endParaRPr lang="en-GB" sz="3200" b="1" dirty="0">
              <a:solidFill>
                <a:srgbClr val="002060"/>
              </a:solidFill>
              <a:latin typeface="Candara" pitchFamily="34" charset="0"/>
              <a:cs typeface="Arial" charset="0"/>
            </a:endParaRPr>
          </a:p>
        </p:txBody>
      </p:sp>
      <p:sp>
        <p:nvSpPr>
          <p:cNvPr id="47" name="Ellipse 46"/>
          <p:cNvSpPr/>
          <p:nvPr/>
        </p:nvSpPr>
        <p:spPr>
          <a:xfrm>
            <a:off x="0" y="5301208"/>
            <a:ext cx="2483768" cy="15567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0" name="ZoneTexte 69"/>
          <p:cNvSpPr txBox="1"/>
          <p:nvPr/>
        </p:nvSpPr>
        <p:spPr>
          <a:xfrm>
            <a:off x="2267744" y="6488668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SPIRAL1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2339752" y="3645024"/>
            <a:ext cx="18165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aseline="30000" dirty="0" smtClean="0">
                <a:solidFill>
                  <a:srgbClr val="FF0000"/>
                </a:solidFill>
              </a:rPr>
              <a:t>58</a:t>
            </a:r>
            <a:r>
              <a:rPr lang="fr-FR" dirty="0" smtClean="0">
                <a:solidFill>
                  <a:srgbClr val="FF0000"/>
                </a:solidFill>
              </a:rPr>
              <a:t>Ni,</a:t>
            </a:r>
            <a:r>
              <a:rPr lang="fr-FR" baseline="30000" dirty="0" smtClean="0">
                <a:solidFill>
                  <a:srgbClr val="FF0000"/>
                </a:solidFill>
              </a:rPr>
              <a:t>40</a:t>
            </a:r>
            <a:r>
              <a:rPr lang="fr-FR" dirty="0" smtClean="0">
                <a:solidFill>
                  <a:srgbClr val="FF0000"/>
                </a:solidFill>
              </a:rPr>
              <a:t>Ca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 N=Z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3707904" y="5229200"/>
            <a:ext cx="20072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aseline="30000" dirty="0" smtClean="0">
                <a:solidFill>
                  <a:srgbClr val="FF0000"/>
                </a:solidFill>
              </a:rPr>
              <a:t>238</a:t>
            </a:r>
            <a:r>
              <a:rPr lang="fr-FR" dirty="0" smtClean="0">
                <a:solidFill>
                  <a:srgbClr val="FF0000"/>
                </a:solidFill>
              </a:rPr>
              <a:t>U,</a:t>
            </a:r>
            <a:r>
              <a:rPr lang="fr-FR" baseline="30000" dirty="0" smtClean="0">
                <a:solidFill>
                  <a:srgbClr val="FF0000"/>
                </a:solidFill>
              </a:rPr>
              <a:t>208</a:t>
            </a:r>
            <a:r>
              <a:rPr lang="fr-FR" dirty="0" smtClean="0">
                <a:solidFill>
                  <a:srgbClr val="FF0000"/>
                </a:solidFill>
              </a:rPr>
              <a:t>Pb 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 n-</a:t>
            </a:r>
            <a:r>
              <a:rPr lang="fr-FR" dirty="0" err="1" smtClean="0">
                <a:solidFill>
                  <a:srgbClr val="FF0000"/>
                </a:solidFill>
                <a:sym typeface="Wingdings" pitchFamily="2" charset="2"/>
              </a:rPr>
              <a:t>rich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7308304" y="692696"/>
            <a:ext cx="17234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aseline="30000" dirty="0" smtClean="0">
                <a:solidFill>
                  <a:srgbClr val="FF0000"/>
                </a:solidFill>
              </a:rPr>
              <a:t>48</a:t>
            </a:r>
            <a:r>
              <a:rPr lang="fr-FR" dirty="0" smtClean="0">
                <a:solidFill>
                  <a:srgbClr val="FF0000"/>
                </a:solidFill>
              </a:rPr>
              <a:t>Ca,</a:t>
            </a:r>
            <a:r>
              <a:rPr lang="fr-FR" baseline="30000" dirty="0" smtClean="0">
                <a:solidFill>
                  <a:srgbClr val="FF0000"/>
                </a:solidFill>
              </a:rPr>
              <a:t>50</a:t>
            </a:r>
            <a:r>
              <a:rPr lang="fr-FR" dirty="0" smtClean="0">
                <a:solidFill>
                  <a:srgbClr val="FF0000"/>
                </a:solidFill>
              </a:rPr>
              <a:t>Ti</a:t>
            </a:r>
            <a:r>
              <a:rPr lang="fr-FR" dirty="0" smtClean="0">
                <a:solidFill>
                  <a:srgbClr val="FF0000"/>
                </a:solidFill>
                <a:sym typeface="Wingdings" pitchFamily="2" charset="2"/>
              </a:rPr>
              <a:t> SHE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59" name="Picture 6" descr="New beams.bmp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933056"/>
            <a:ext cx="2088232" cy="12617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6642E-6 L 0.12014 -0.3020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0" y="-151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014 -0.30204 L 0.24601 -0.1762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" y="63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601 -0.17622 L 0.58473 -0.5957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00" y="-210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7" grpId="2" animBg="1"/>
      <p:bldP spid="47" grpId="3" animBg="1"/>
      <p:bldP spid="70" grpId="0" animBg="1"/>
      <p:bldP spid="75" grpId="0" animBg="1"/>
      <p:bldP spid="81" grpId="0" animBg="1"/>
      <p:bldP spid="8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1520" y="6053226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campaign (2015-2016) : AGATA+VAMOS coupling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31640" y="6597352"/>
            <a:ext cx="1296144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13"/>
          <p:cNvSpPr txBox="1"/>
          <p:nvPr/>
        </p:nvSpPr>
        <p:spPr>
          <a:xfrm>
            <a:off x="0" y="126876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dirty="0" smtClean="0"/>
              <a:t>The GANIL campaign is organized in different sub-campaigns associated to a main setup</a:t>
            </a:r>
          </a:p>
          <a:p>
            <a:pPr>
              <a:buBlip>
                <a:blip r:embed="rId2"/>
              </a:buBlip>
            </a:pPr>
            <a:endParaRPr lang="en-US" dirty="0" smtClean="0"/>
          </a:p>
          <a:p>
            <a:pPr>
              <a:buBlip>
                <a:blip r:embed="rId2"/>
              </a:buBlip>
            </a:pPr>
            <a:r>
              <a:rPr lang="en-US" dirty="0" smtClean="0"/>
              <a:t>They are organized between the ACC, the GANIL management and the campaign manager </a:t>
            </a:r>
          </a:p>
          <a:p>
            <a:r>
              <a:rPr lang="en-US" dirty="0" smtClean="0"/>
              <a:t>(S. </a:t>
            </a:r>
            <a:r>
              <a:rPr lang="en-US" dirty="0" err="1" smtClean="0"/>
              <a:t>Lenzi</a:t>
            </a:r>
            <a:r>
              <a:rPr lang="en-US" dirty="0" smtClean="0"/>
              <a:t> from the  University of </a:t>
            </a:r>
            <a:r>
              <a:rPr lang="en-US" dirty="0" err="1" smtClean="0"/>
              <a:t>Padova</a:t>
            </a:r>
            <a:r>
              <a:rPr lang="en-US" dirty="0" smtClean="0"/>
              <a:t>)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5496" y="2959784"/>
            <a:ext cx="91575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Each GANIL PAC has a “</a:t>
            </a:r>
            <a:r>
              <a:rPr lang="en-US" dirty="0" err="1" smtClean="0">
                <a:solidFill>
                  <a:srgbClr val="FF0000"/>
                </a:solidFill>
              </a:rPr>
              <a:t>PrePac</a:t>
            </a:r>
            <a:r>
              <a:rPr lang="en-US" dirty="0" smtClean="0">
                <a:solidFill>
                  <a:srgbClr val="FF0000"/>
                </a:solidFill>
              </a:rPr>
              <a:t>” workshop with a specific call : </a:t>
            </a:r>
            <a:r>
              <a:rPr lang="en-US" b="1" i="1" dirty="0" smtClean="0">
                <a:solidFill>
                  <a:srgbClr val="FF0000"/>
                </a:solidFill>
              </a:rPr>
              <a:t>AGATA Collaboration Meeting</a:t>
            </a:r>
          </a:p>
          <a:p>
            <a:endParaRPr lang="en-US" dirty="0" smtClean="0"/>
          </a:p>
          <a:p>
            <a:pPr>
              <a:buBlip>
                <a:blip r:embed="rId3"/>
              </a:buBlip>
            </a:pP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  PAC in 2014 : VAMOS (10 experiments approved)</a:t>
            </a:r>
          </a:p>
          <a:p>
            <a:pPr>
              <a:buBlip>
                <a:blip r:embed="rId3"/>
              </a:buBlip>
            </a:pPr>
            <a:r>
              <a:rPr lang="en-US" dirty="0" smtClean="0"/>
              <a:t> 2</a:t>
            </a:r>
            <a:r>
              <a:rPr lang="en-US" baseline="30000" dirty="0" smtClean="0"/>
              <a:t>nd</a:t>
            </a:r>
            <a:r>
              <a:rPr lang="en-US" dirty="0" smtClean="0"/>
              <a:t>  PAC in 2015 : VAMOS || NEDA (10 experiments approved)</a:t>
            </a:r>
          </a:p>
          <a:p>
            <a:pPr>
              <a:buBlip>
                <a:blip r:embed="rId3"/>
              </a:buBlip>
            </a:pPr>
            <a:r>
              <a:rPr lang="en-US" dirty="0" smtClean="0"/>
              <a:t> 3</a:t>
            </a:r>
            <a:r>
              <a:rPr lang="en-US" baseline="30000" dirty="0" smtClean="0"/>
              <a:t>rd</a:t>
            </a:r>
            <a:r>
              <a:rPr lang="en-US" dirty="0" smtClean="0"/>
              <a:t>  PAC in June2016 : NEDA (more restricted)</a:t>
            </a:r>
            <a:endParaRPr lang="en-US" dirty="0"/>
          </a:p>
        </p:txBody>
      </p:sp>
      <p:sp>
        <p:nvSpPr>
          <p:cNvPr id="16" name="ZoneTexte 15"/>
          <p:cNvSpPr txBox="1"/>
          <p:nvPr/>
        </p:nvSpPr>
        <p:spPr>
          <a:xfrm>
            <a:off x="4572000" y="4581128"/>
            <a:ext cx="4461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10</a:t>
            </a:r>
            <a:r>
              <a:rPr lang="en-US" baseline="30000" dirty="0" smtClean="0">
                <a:solidFill>
                  <a:srgbClr val="0070C0"/>
                </a:solidFill>
              </a:rPr>
              <a:t>th</a:t>
            </a:r>
            <a:r>
              <a:rPr lang="en-US" dirty="0" smtClean="0">
                <a:solidFill>
                  <a:srgbClr val="0070C0"/>
                </a:solidFill>
              </a:rPr>
              <a:t>-12</a:t>
            </a:r>
            <a:r>
              <a:rPr lang="en-US" baseline="30000" dirty="0" smtClean="0">
                <a:solidFill>
                  <a:srgbClr val="0070C0"/>
                </a:solidFill>
              </a:rPr>
              <a:t>th</a:t>
            </a:r>
            <a:r>
              <a:rPr lang="en-US" dirty="0" smtClean="0">
                <a:solidFill>
                  <a:srgbClr val="0070C0"/>
                </a:solidFill>
              </a:rPr>
              <a:t> February 2016 – AGATA /NEDA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8</a:t>
            </a:r>
            <a:r>
              <a:rPr lang="en-US" baseline="30000" dirty="0" smtClean="0">
                <a:solidFill>
                  <a:srgbClr val="00B050"/>
                </a:solidFill>
              </a:rPr>
              <a:t>th</a:t>
            </a:r>
            <a:r>
              <a:rPr lang="en-US" dirty="0" smtClean="0">
                <a:solidFill>
                  <a:srgbClr val="00B050"/>
                </a:solidFill>
              </a:rPr>
              <a:t>-10</a:t>
            </a:r>
            <a:r>
              <a:rPr lang="en-US" baseline="30000" dirty="0" smtClean="0">
                <a:solidFill>
                  <a:srgbClr val="00B050"/>
                </a:solidFill>
              </a:rPr>
              <a:t>th</a:t>
            </a:r>
            <a:r>
              <a:rPr lang="en-US" dirty="0" smtClean="0">
                <a:solidFill>
                  <a:srgbClr val="00B050"/>
                </a:solidFill>
              </a:rPr>
              <a:t> February 2016 :  SPIRAL1 Workshop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79512" y="44624"/>
            <a:ext cx="5376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 organization</a:t>
            </a:r>
            <a:endParaRPr lang="en-US" sz="2800" dirty="0"/>
          </a:p>
        </p:txBody>
      </p:sp>
      <p:sp>
        <p:nvSpPr>
          <p:cNvPr id="9" name="Chevron 8"/>
          <p:cNvSpPr/>
          <p:nvPr/>
        </p:nvSpPr>
        <p:spPr>
          <a:xfrm>
            <a:off x="4067944" y="4653136"/>
            <a:ext cx="504056" cy="432048"/>
          </a:xfrm>
          <a:prstGeom prst="chevron">
            <a:avLst/>
          </a:prstGeom>
          <a:solidFill>
            <a:srgbClr val="FF9933"/>
          </a:solidFill>
          <a:ln>
            <a:solidFill>
              <a:srgbClr val="0DFF7A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364088" y="5373216"/>
            <a:ext cx="3717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*</a:t>
            </a:r>
            <a:r>
              <a:rPr lang="fr-FR" dirty="0" err="1" smtClean="0"/>
              <a:t>Proposal</a:t>
            </a:r>
            <a:r>
              <a:rPr lang="fr-FR" dirty="0" smtClean="0"/>
              <a:t> for the </a:t>
            </a:r>
            <a:r>
              <a:rPr lang="fr-FR" dirty="0" smtClean="0">
                <a:solidFill>
                  <a:srgbClr val="0070C0"/>
                </a:solidFill>
              </a:rPr>
              <a:t>AGATA-NEDA</a:t>
            </a:r>
          </a:p>
          <a:p>
            <a:r>
              <a:rPr lang="fr-FR" dirty="0" smtClean="0"/>
              <a:t>*</a:t>
            </a:r>
            <a:r>
              <a:rPr lang="fr-FR" dirty="0" err="1" smtClean="0"/>
              <a:t>Updated</a:t>
            </a:r>
            <a:r>
              <a:rPr lang="fr-FR" dirty="0" smtClean="0"/>
              <a:t> </a:t>
            </a:r>
            <a:r>
              <a:rPr lang="fr-FR" dirty="0" err="1" smtClean="0"/>
              <a:t>LoI</a:t>
            </a:r>
            <a:r>
              <a:rPr lang="fr-FR" dirty="0" smtClean="0"/>
              <a:t> for </a:t>
            </a:r>
            <a:r>
              <a:rPr lang="fr-FR" dirty="0" smtClean="0">
                <a:solidFill>
                  <a:srgbClr val="00B050"/>
                </a:solidFill>
              </a:rPr>
              <a:t>SPIRAL1</a:t>
            </a:r>
            <a:r>
              <a:rPr lang="fr-FR" dirty="0" smtClean="0"/>
              <a:t> and </a:t>
            </a:r>
            <a:r>
              <a:rPr lang="fr-FR" dirty="0" smtClean="0">
                <a:solidFill>
                  <a:srgbClr val="0070C0"/>
                </a:solidFill>
              </a:rPr>
              <a:t>GFM</a:t>
            </a:r>
            <a:endParaRPr lang="fr-F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Connecteur droit avec flèche 25"/>
          <p:cNvCxnSpPr/>
          <p:nvPr/>
        </p:nvCxnSpPr>
        <p:spPr>
          <a:xfrm>
            <a:off x="11340752" y="386104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251520" y="188640"/>
            <a:ext cx="3312368" cy="8309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/>
              <a:t>Multinucleon</a:t>
            </a:r>
            <a:r>
              <a:rPr lang="en-US" sz="2400" dirty="0" smtClean="0"/>
              <a:t> Transfer </a:t>
            </a:r>
          </a:p>
          <a:p>
            <a:r>
              <a:rPr lang="en-US" sz="2400" dirty="0" smtClean="0"/>
              <a:t>fusion-fission</a:t>
            </a:r>
            <a:endParaRPr lang="en-US" sz="2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0" y="1772816"/>
            <a:ext cx="363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Recoils identification by the VAMOS++ magnetic spectrometer </a:t>
            </a:r>
            <a:endParaRPr lang="en-US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0888"/>
            <a:ext cx="3600400" cy="262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/>
          <p:nvPr/>
        </p:nvSpPr>
        <p:spPr>
          <a:xfrm>
            <a:off x="41228" y="5301208"/>
            <a:ext cx="4386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cs typeface="Arial" pitchFamily="34" charset="0"/>
              </a:rPr>
              <a:t>Full reconstruction over the whole acceptance</a:t>
            </a:r>
          </a:p>
          <a:p>
            <a:r>
              <a:rPr lang="en-US" sz="1600" dirty="0" smtClean="0">
                <a:cs typeface="Arial" pitchFamily="34" charset="0"/>
              </a:rPr>
              <a:t>Mass resolution ~ 1/220 </a:t>
            </a:r>
          </a:p>
          <a:p>
            <a:r>
              <a:rPr lang="en-US" sz="1600" dirty="0" smtClean="0">
                <a:cs typeface="Arial" pitchFamily="34" charset="0"/>
              </a:rPr>
              <a:t>Z identification up to Z= 62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0" y="5301208"/>
            <a:ext cx="4211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H. </a:t>
            </a:r>
            <a:r>
              <a:rPr lang="fr-FR" sz="1400" i="1" dirty="0" err="1" smtClean="0"/>
              <a:t>Savajols</a:t>
            </a:r>
            <a:r>
              <a:rPr lang="fr-FR" sz="1400" i="1" dirty="0" smtClean="0"/>
              <a:t> et al, NIM B 204 (2003) 146-153</a:t>
            </a:r>
          </a:p>
          <a:p>
            <a:r>
              <a:rPr lang="sv-SE" sz="1400" i="1" dirty="0" smtClean="0"/>
              <a:t>S. Pullanhiotan, </a:t>
            </a:r>
            <a:r>
              <a:rPr lang="fr-FR" sz="1400" i="1" dirty="0" smtClean="0"/>
              <a:t>et al NIM A</a:t>
            </a:r>
            <a:r>
              <a:rPr lang="en-US" sz="1400" i="1" dirty="0" smtClean="0"/>
              <a:t>, 593( 2008)</a:t>
            </a:r>
            <a:endParaRPr lang="fr-FR" sz="1400" i="1" dirty="0" smtClean="0"/>
          </a:p>
          <a:p>
            <a:r>
              <a:rPr lang="fr-FR" sz="1400" i="1" dirty="0" smtClean="0"/>
              <a:t>M. </a:t>
            </a:r>
            <a:r>
              <a:rPr lang="fr-FR" sz="1400" i="1" dirty="0" err="1" smtClean="0"/>
              <a:t>Rejmund</a:t>
            </a:r>
            <a:r>
              <a:rPr lang="fr-FR" sz="1400" i="1" dirty="0" smtClean="0"/>
              <a:t>  et al, </a:t>
            </a:r>
            <a:r>
              <a:rPr lang="en-US" sz="1400" i="1" dirty="0" smtClean="0"/>
              <a:t>NIM A 646 (2011) 184–191</a:t>
            </a:r>
          </a:p>
          <a:p>
            <a:r>
              <a:rPr lang="en-US" sz="1400" i="1" dirty="0" smtClean="0"/>
              <a:t>M. </a:t>
            </a:r>
            <a:r>
              <a:rPr lang="en-US" sz="1400" i="1" dirty="0" err="1" smtClean="0"/>
              <a:t>Vandebrouck</a:t>
            </a:r>
            <a:r>
              <a:rPr lang="en-US" sz="1400" i="1" dirty="0" smtClean="0"/>
              <a:t> et al,  NIM A 812 (2016) 112–117</a:t>
            </a:r>
            <a:endParaRPr lang="fr-FR" sz="14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9424" y="1628800"/>
            <a:ext cx="5184576" cy="30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 descr="IMG_57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02229" y="4349541"/>
            <a:ext cx="3707904" cy="2471936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060848"/>
            <a:ext cx="2808312" cy="166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e 31"/>
          <p:cNvGrpSpPr/>
          <p:nvPr/>
        </p:nvGrpSpPr>
        <p:grpSpPr>
          <a:xfrm>
            <a:off x="179512" y="260648"/>
            <a:ext cx="2843807" cy="1584176"/>
            <a:chOff x="0" y="0"/>
            <a:chExt cx="4109829" cy="2304256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4109829" cy="2304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ZoneTexte 18"/>
            <p:cNvSpPr txBox="1"/>
            <p:nvPr/>
          </p:nvSpPr>
          <p:spPr>
            <a:xfrm>
              <a:off x="2771800" y="54868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Z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6" name="Connecteur droit avec flèche 25"/>
          <p:cNvCxnSpPr/>
          <p:nvPr/>
        </p:nvCxnSpPr>
        <p:spPr>
          <a:xfrm>
            <a:off x="11340752" y="386104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962906" y="6421367"/>
            <a:ext cx="2183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>
                <a:solidFill>
                  <a:srgbClr val="FFFF00"/>
                </a:solidFill>
                <a:latin typeface="Symbol" pitchFamily="18" charset="2"/>
              </a:rPr>
              <a:t>e</a:t>
            </a:r>
            <a:r>
              <a:rPr lang="en-US" sz="2000" b="1" baseline="-25000" dirty="0" err="1" smtClean="0">
                <a:solidFill>
                  <a:srgbClr val="FFFF00"/>
                </a:solidFill>
                <a:latin typeface="Symbol" pitchFamily="18" charset="2"/>
              </a:rPr>
              <a:t>g</a:t>
            </a:r>
            <a:r>
              <a:rPr lang="en-US" sz="2000" b="1" baseline="-25000" dirty="0" err="1" smtClean="0">
                <a:solidFill>
                  <a:srgbClr val="FFFF00"/>
                </a:solidFill>
              </a:rPr>
              <a:t>Tracked</a:t>
            </a:r>
            <a:r>
              <a:rPr lang="en-US" sz="2000" b="1" baseline="-25000" dirty="0" smtClean="0">
                <a:solidFill>
                  <a:srgbClr val="FFFF00"/>
                </a:solidFill>
              </a:rPr>
              <a:t> (mgt) </a:t>
            </a:r>
            <a:r>
              <a:rPr lang="en-US" sz="2000" b="1" dirty="0" smtClean="0">
                <a:solidFill>
                  <a:srgbClr val="FFFF00"/>
                </a:solidFill>
              </a:rPr>
              <a:t>= ~4%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ZoneTexte 28"/>
          <p:cNvSpPr txBox="1"/>
          <p:nvPr/>
        </p:nvSpPr>
        <p:spPr>
          <a:xfrm>
            <a:off x="0" y="4581128"/>
            <a:ext cx="4427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Our strengths are :</a:t>
            </a:r>
          </a:p>
          <a:p>
            <a:endParaRPr lang="en-US" dirty="0" smtClean="0"/>
          </a:p>
          <a:p>
            <a:pPr>
              <a:buBlip>
                <a:blip r:embed="rId5"/>
              </a:buBlip>
            </a:pPr>
            <a:r>
              <a:rPr lang="en-US" dirty="0" smtClean="0"/>
              <a:t> Recoils identifications (fission / MNT)</a:t>
            </a:r>
          </a:p>
          <a:p>
            <a:pPr>
              <a:buBlip>
                <a:blip r:embed="rId5"/>
              </a:buBlip>
            </a:pPr>
            <a:r>
              <a:rPr lang="en-US" dirty="0" smtClean="0"/>
              <a:t> Relatively high spins</a:t>
            </a:r>
          </a:p>
          <a:p>
            <a:pPr>
              <a:buBlip>
                <a:blip r:embed="rId5"/>
              </a:buBlip>
            </a:pPr>
            <a:r>
              <a:rPr lang="en-US" dirty="0" smtClean="0"/>
              <a:t> High Resolution</a:t>
            </a:r>
          </a:p>
          <a:p>
            <a:pPr>
              <a:buBlip>
                <a:blip r:embed="rId5"/>
              </a:buBlip>
            </a:pPr>
            <a:r>
              <a:rPr lang="en-US" dirty="0" smtClean="0"/>
              <a:t> Lifetimes measurements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961" y="4005064"/>
            <a:ext cx="2870871" cy="1512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9424" y="1628800"/>
            <a:ext cx="5184576" cy="30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98Zr_AGATA_EXOGA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28800"/>
            <a:ext cx="9171247" cy="41764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/>
          <p:cNvSpPr txBox="1"/>
          <p:nvPr/>
        </p:nvSpPr>
        <p:spPr>
          <a:xfrm>
            <a:off x="251520" y="1115452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Commissioning</a:t>
            </a:r>
            <a:r>
              <a:rPr lang="fr-FR" dirty="0" smtClean="0"/>
              <a:t> </a:t>
            </a:r>
            <a:r>
              <a:rPr lang="fr-FR" dirty="0" err="1" smtClean="0"/>
              <a:t>runs</a:t>
            </a:r>
            <a:r>
              <a:rPr lang="fr-FR" dirty="0" smtClean="0"/>
              <a:t> – </a:t>
            </a:r>
            <a:r>
              <a:rPr lang="fr-FR" dirty="0" err="1" smtClean="0"/>
              <a:t>December</a:t>
            </a:r>
            <a:r>
              <a:rPr lang="fr-FR" dirty="0" smtClean="0"/>
              <a:t> 2014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-252536" y="1196752"/>
            <a:ext cx="9464776" cy="2559700"/>
            <a:chOff x="-252536" y="1196752"/>
            <a:chExt cx="9464776" cy="2559700"/>
          </a:xfrm>
        </p:grpSpPr>
        <p:pic>
          <p:nvPicPr>
            <p:cNvPr id="6" name="Image 5" descr="zoomZ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252536" y="1196752"/>
              <a:ext cx="9464776" cy="2559700"/>
            </a:xfrm>
            <a:prstGeom prst="rect">
              <a:avLst/>
            </a:prstGeom>
          </p:spPr>
        </p:pic>
        <p:sp>
          <p:nvSpPr>
            <p:cNvPr id="7" name="ZoneTexte 6"/>
            <p:cNvSpPr txBox="1"/>
            <p:nvPr/>
          </p:nvSpPr>
          <p:spPr>
            <a:xfrm>
              <a:off x="6372200" y="1628800"/>
              <a:ext cx="25944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/>
                <a:t>VAMOS ++ AGATA  (2015)</a:t>
              </a:r>
              <a:endParaRPr lang="fr-FR" sz="1600" b="1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516216" y="1988840"/>
              <a:ext cx="25314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i="1" dirty="0" smtClean="0">
                  <a:solidFill>
                    <a:srgbClr val="FF0000"/>
                  </a:solidFill>
                </a:rPr>
                <a:t>J. </a:t>
              </a:r>
              <a:r>
                <a:rPr lang="fr-FR" sz="1400" b="1" i="1" dirty="0" err="1" smtClean="0">
                  <a:solidFill>
                    <a:srgbClr val="FF0000"/>
                  </a:solidFill>
                </a:rPr>
                <a:t>Dudouet</a:t>
              </a:r>
              <a:r>
                <a:rPr lang="fr-FR" sz="1400" b="1" i="1" dirty="0" smtClean="0">
                  <a:solidFill>
                    <a:srgbClr val="FF0000"/>
                  </a:solidFill>
                </a:rPr>
                <a:t> (IPNL)-</a:t>
              </a:r>
              <a:r>
                <a:rPr lang="fr-FR" sz="1400" b="1" i="1" dirty="0" err="1" smtClean="0">
                  <a:solidFill>
                    <a:srgbClr val="FF0000"/>
                  </a:solidFill>
                </a:rPr>
                <a:t>Preliminary</a:t>
              </a:r>
              <a:endParaRPr lang="fr-FR" sz="1400" b="1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827584" y="1412776"/>
            <a:ext cx="914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baseline="30000" dirty="0" smtClean="0"/>
              <a:t>98</a:t>
            </a:r>
            <a:r>
              <a:rPr lang="fr-FR" sz="3200" b="1" dirty="0" smtClean="0"/>
              <a:t>Zr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 descr="64niOnL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6552" y="1196752"/>
            <a:ext cx="9937104" cy="460851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79712" y="3068960"/>
            <a:ext cx="72008" cy="7200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563888" y="3140968"/>
            <a:ext cx="144016" cy="7200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1135946" y="3458090"/>
            <a:ext cx="735846" cy="68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2195736" y="335699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3851920" y="334496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2267744" y="3789040"/>
            <a:ext cx="1224136" cy="0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orme libre 28"/>
          <p:cNvSpPr/>
          <p:nvPr/>
        </p:nvSpPr>
        <p:spPr>
          <a:xfrm rot="19102647">
            <a:off x="2517472" y="2847795"/>
            <a:ext cx="531394" cy="553453"/>
          </a:xfrm>
          <a:custGeom>
            <a:avLst/>
            <a:gdLst>
              <a:gd name="connsiteX0" fmla="*/ 6015 w 531394"/>
              <a:gd name="connsiteY0" fmla="*/ 553453 h 553453"/>
              <a:gd name="connsiteX1" fmla="*/ 42110 w 531394"/>
              <a:gd name="connsiteY1" fmla="*/ 276727 h 553453"/>
              <a:gd name="connsiteX2" fmla="*/ 258678 w 531394"/>
              <a:gd name="connsiteY2" fmla="*/ 421106 h 553453"/>
              <a:gd name="connsiteX3" fmla="*/ 258678 w 531394"/>
              <a:gd name="connsiteY3" fmla="*/ 156411 h 553453"/>
              <a:gd name="connsiteX4" fmla="*/ 487278 w 531394"/>
              <a:gd name="connsiteY4" fmla="*/ 240632 h 553453"/>
              <a:gd name="connsiteX5" fmla="*/ 523373 w 531394"/>
              <a:gd name="connsiteY5" fmla="*/ 0 h 553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394" h="553453">
                <a:moveTo>
                  <a:pt x="6015" y="553453"/>
                </a:moveTo>
                <a:cubicBezTo>
                  <a:pt x="3007" y="426119"/>
                  <a:pt x="0" y="298785"/>
                  <a:pt x="42110" y="276727"/>
                </a:cubicBezTo>
                <a:cubicBezTo>
                  <a:pt x="84221" y="254669"/>
                  <a:pt x="222583" y="441159"/>
                  <a:pt x="258678" y="421106"/>
                </a:cubicBezTo>
                <a:cubicBezTo>
                  <a:pt x="294773" y="401053"/>
                  <a:pt x="220578" y="186490"/>
                  <a:pt x="258678" y="156411"/>
                </a:cubicBezTo>
                <a:cubicBezTo>
                  <a:pt x="296778" y="126332"/>
                  <a:pt x="443162" y="266700"/>
                  <a:pt x="487278" y="240632"/>
                </a:cubicBezTo>
                <a:cubicBezTo>
                  <a:pt x="531394" y="214564"/>
                  <a:pt x="527383" y="107282"/>
                  <a:pt x="523373" y="0"/>
                </a:cubicBezTo>
              </a:path>
            </a:pathLst>
          </a:custGeom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orme libre 29"/>
          <p:cNvSpPr/>
          <p:nvPr/>
        </p:nvSpPr>
        <p:spPr>
          <a:xfrm rot="19102647">
            <a:off x="4126350" y="2934757"/>
            <a:ext cx="366101" cy="315015"/>
          </a:xfrm>
          <a:custGeom>
            <a:avLst/>
            <a:gdLst>
              <a:gd name="connsiteX0" fmla="*/ 6015 w 531394"/>
              <a:gd name="connsiteY0" fmla="*/ 553453 h 553453"/>
              <a:gd name="connsiteX1" fmla="*/ 42110 w 531394"/>
              <a:gd name="connsiteY1" fmla="*/ 276727 h 553453"/>
              <a:gd name="connsiteX2" fmla="*/ 258678 w 531394"/>
              <a:gd name="connsiteY2" fmla="*/ 421106 h 553453"/>
              <a:gd name="connsiteX3" fmla="*/ 258678 w 531394"/>
              <a:gd name="connsiteY3" fmla="*/ 156411 h 553453"/>
              <a:gd name="connsiteX4" fmla="*/ 487278 w 531394"/>
              <a:gd name="connsiteY4" fmla="*/ 240632 h 553453"/>
              <a:gd name="connsiteX5" fmla="*/ 523373 w 531394"/>
              <a:gd name="connsiteY5" fmla="*/ 0 h 553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394" h="553453">
                <a:moveTo>
                  <a:pt x="6015" y="553453"/>
                </a:moveTo>
                <a:cubicBezTo>
                  <a:pt x="3007" y="426119"/>
                  <a:pt x="0" y="298785"/>
                  <a:pt x="42110" y="276727"/>
                </a:cubicBezTo>
                <a:cubicBezTo>
                  <a:pt x="84221" y="254669"/>
                  <a:pt x="222583" y="441159"/>
                  <a:pt x="258678" y="421106"/>
                </a:cubicBezTo>
                <a:cubicBezTo>
                  <a:pt x="294773" y="401053"/>
                  <a:pt x="220578" y="186490"/>
                  <a:pt x="258678" y="156411"/>
                </a:cubicBezTo>
                <a:cubicBezTo>
                  <a:pt x="296778" y="126332"/>
                  <a:pt x="443162" y="266700"/>
                  <a:pt x="487278" y="240632"/>
                </a:cubicBezTo>
                <a:cubicBezTo>
                  <a:pt x="531394" y="214564"/>
                  <a:pt x="527383" y="107282"/>
                  <a:pt x="523373" y="0"/>
                </a:cubicBezTo>
              </a:path>
            </a:pathLst>
          </a:cu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7" name="Connecteur droit avec flèche 36"/>
          <p:cNvCxnSpPr/>
          <p:nvPr/>
        </p:nvCxnSpPr>
        <p:spPr>
          <a:xfrm>
            <a:off x="7540980" y="2996952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8117044" y="2780928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</a:t>
            </a:r>
            <a:r>
              <a:rPr lang="fr-FR" baseline="-25000" dirty="0" smtClean="0"/>
              <a:t>1/2</a:t>
            </a:r>
            <a:endParaRPr lang="fr-FR" baseline="-25000" dirty="0"/>
          </a:p>
        </p:txBody>
      </p:sp>
      <p:grpSp>
        <p:nvGrpSpPr>
          <p:cNvPr id="3" name="Groupe 53"/>
          <p:cNvGrpSpPr/>
          <p:nvPr/>
        </p:nvGrpSpPr>
        <p:grpSpPr>
          <a:xfrm>
            <a:off x="6172828" y="2420888"/>
            <a:ext cx="1872208" cy="1628800"/>
            <a:chOff x="2843808" y="5229200"/>
            <a:chExt cx="1872208" cy="1628800"/>
          </a:xfrm>
        </p:grpSpPr>
        <p:cxnSp>
          <p:nvCxnSpPr>
            <p:cNvPr id="32" name="Connecteur droit 31"/>
            <p:cNvCxnSpPr/>
            <p:nvPr/>
          </p:nvCxnSpPr>
          <p:spPr>
            <a:xfrm>
              <a:off x="3779912" y="6669360"/>
              <a:ext cx="93610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>
              <a:off x="3779912" y="5805264"/>
              <a:ext cx="93610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/>
            <p:cNvSpPr txBox="1"/>
            <p:nvPr/>
          </p:nvSpPr>
          <p:spPr>
            <a:xfrm>
              <a:off x="3419872" y="6488668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J</a:t>
              </a:r>
              <a:endParaRPr lang="fr-FR" baseline="30000" dirty="0"/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275856" y="5589240"/>
              <a:ext cx="5196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J+2</a:t>
              </a:r>
              <a:endParaRPr lang="fr-FR" baseline="30000" dirty="0"/>
            </a:p>
          </p:txBody>
        </p:sp>
        <p:sp>
          <p:nvSpPr>
            <p:cNvPr id="39" name="Éclair 38"/>
            <p:cNvSpPr/>
            <p:nvPr/>
          </p:nvSpPr>
          <p:spPr>
            <a:xfrm>
              <a:off x="2843808" y="5229200"/>
              <a:ext cx="432048" cy="360040"/>
            </a:xfrm>
            <a:prstGeom prst="lightningBol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0" name="ZoneTexte 39"/>
          <p:cNvSpPr txBox="1"/>
          <p:nvPr/>
        </p:nvSpPr>
        <p:spPr>
          <a:xfrm>
            <a:off x="2555776" y="3721351"/>
            <a:ext cx="608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/>
              <a:t>T.o.F</a:t>
            </a:r>
            <a:r>
              <a:rPr lang="fr-FR" sz="1400" b="1" dirty="0" smtClean="0"/>
              <a:t>.</a:t>
            </a:r>
            <a:endParaRPr lang="fr-FR" sz="1400" b="1" dirty="0"/>
          </a:p>
        </p:txBody>
      </p:sp>
      <p:cxnSp>
        <p:nvCxnSpPr>
          <p:cNvPr id="44" name="Connecteur droit avec flèche 43"/>
          <p:cNvCxnSpPr/>
          <p:nvPr/>
        </p:nvCxnSpPr>
        <p:spPr>
          <a:xfrm flipV="1">
            <a:off x="2411760" y="3464912"/>
            <a:ext cx="735846" cy="68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/>
        </p:nvCxnSpPr>
        <p:spPr>
          <a:xfrm>
            <a:off x="4211960" y="3429000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1115616" y="3068960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 smtClean="0"/>
              <a:t>238</a:t>
            </a:r>
            <a:r>
              <a:rPr lang="fr-FR" dirty="0" smtClean="0"/>
              <a:t>U</a:t>
            </a:r>
            <a:endParaRPr lang="fr-FR" dirty="0"/>
          </a:p>
        </p:txBody>
      </p:sp>
      <p:sp>
        <p:nvSpPr>
          <p:cNvPr id="51" name="ZoneTexte 50"/>
          <p:cNvSpPr txBox="1"/>
          <p:nvPr/>
        </p:nvSpPr>
        <p:spPr>
          <a:xfrm>
            <a:off x="2051720" y="27809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 smtClean="0"/>
              <a:t>64</a:t>
            </a:r>
            <a:r>
              <a:rPr lang="fr-FR" dirty="0" smtClean="0"/>
              <a:t>Ni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179512" y="0"/>
            <a:ext cx="5576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/>
              <a:t>Lifetime</a:t>
            </a:r>
            <a:r>
              <a:rPr lang="fr-FR" sz="2400" dirty="0" smtClean="0"/>
              <a:t> </a:t>
            </a:r>
            <a:r>
              <a:rPr lang="fr-FR" sz="2400" dirty="0" err="1" smtClean="0"/>
              <a:t>measurement</a:t>
            </a:r>
            <a:r>
              <a:rPr lang="fr-FR" sz="2400" dirty="0" smtClean="0"/>
              <a:t> </a:t>
            </a:r>
            <a:r>
              <a:rPr lang="fr-FR" sz="2400" dirty="0" err="1" smtClean="0"/>
              <a:t>at</a:t>
            </a:r>
            <a:r>
              <a:rPr lang="fr-FR" sz="2400" dirty="0" smtClean="0"/>
              <a:t> AGATA@GANIL</a:t>
            </a:r>
            <a:endParaRPr lang="fr-FR" sz="2400" dirty="0"/>
          </a:p>
        </p:txBody>
      </p:sp>
      <p:cxnSp>
        <p:nvCxnSpPr>
          <p:cNvPr id="45" name="Connecteur droit 44"/>
          <p:cNvCxnSpPr/>
          <p:nvPr/>
        </p:nvCxnSpPr>
        <p:spPr>
          <a:xfrm flipV="1">
            <a:off x="5846110" y="1772816"/>
            <a:ext cx="0" cy="3672408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flipV="1">
            <a:off x="6012160" y="1772816"/>
            <a:ext cx="0" cy="3672408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4644008" y="3212976"/>
            <a:ext cx="98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VAMOS</a:t>
            </a:r>
            <a:endParaRPr lang="fr-FR" dirty="0"/>
          </a:p>
        </p:txBody>
      </p:sp>
      <p:sp>
        <p:nvSpPr>
          <p:cNvPr id="41" name="ZoneTexte 40"/>
          <p:cNvSpPr txBox="1"/>
          <p:nvPr/>
        </p:nvSpPr>
        <p:spPr>
          <a:xfrm>
            <a:off x="251520" y="404664"/>
            <a:ext cx="3073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Not simulation , Real in-</a:t>
            </a:r>
            <a:r>
              <a:rPr lang="fr-FR" sz="1600" i="1" dirty="0" err="1" smtClean="0"/>
              <a:t>beam</a:t>
            </a:r>
            <a:r>
              <a:rPr lang="fr-FR" sz="1600" i="1" dirty="0" smtClean="0"/>
              <a:t> data</a:t>
            </a:r>
            <a:endParaRPr lang="fr-FR" sz="1600" i="1" dirty="0"/>
          </a:p>
        </p:txBody>
      </p:sp>
      <p:sp>
        <p:nvSpPr>
          <p:cNvPr id="42" name="ZoneTexte 41"/>
          <p:cNvSpPr txBox="1"/>
          <p:nvPr/>
        </p:nvSpPr>
        <p:spPr>
          <a:xfrm>
            <a:off x="2860100" y="5877272"/>
            <a:ext cx="531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To be completed by the </a:t>
            </a:r>
            <a:r>
              <a:rPr lang="en-US" i="1" dirty="0" err="1" smtClean="0"/>
              <a:t>FastTiming</a:t>
            </a:r>
            <a:r>
              <a:rPr lang="en-US" i="1" dirty="0" smtClean="0"/>
              <a:t> method with the use of LaBr3 and the </a:t>
            </a:r>
            <a:r>
              <a:rPr lang="en-US" i="1" dirty="0" err="1" smtClean="0"/>
              <a:t>continus</a:t>
            </a:r>
            <a:r>
              <a:rPr lang="en-US" i="1" dirty="0" smtClean="0"/>
              <a:t> 2D DSAM**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magine 72" descr="4876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Immagine 36" descr="NuclideMap_fu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" name="CasellaDiTesto 38"/>
          <p:cNvSpPr txBox="1"/>
          <p:nvPr/>
        </p:nvSpPr>
        <p:spPr>
          <a:xfrm>
            <a:off x="1547664" y="5589240"/>
            <a:ext cx="63991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48</a:t>
            </a:r>
            <a:r>
              <a:rPr lang="en-GB" sz="2000" dirty="0" smtClean="0">
                <a:cs typeface="Arial" charset="0"/>
              </a:rPr>
              <a:t>Ca</a:t>
            </a:r>
            <a:endParaRPr lang="en-GB" sz="2000" dirty="0">
              <a:cs typeface="Arial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4067944" y="3645024"/>
            <a:ext cx="71045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132</a:t>
            </a:r>
            <a:r>
              <a:rPr lang="en-GB" sz="2000" dirty="0" smtClean="0">
                <a:cs typeface="Arial" charset="0"/>
              </a:rPr>
              <a:t>Sn</a:t>
            </a:r>
            <a:endParaRPr lang="en-GB" sz="2000" dirty="0">
              <a:cs typeface="Arial" charset="0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1403648" y="4581128"/>
            <a:ext cx="61106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68</a:t>
            </a:r>
            <a:r>
              <a:rPr lang="en-GB" sz="2000" dirty="0" smtClean="0">
                <a:cs typeface="Arial" charset="0"/>
              </a:rPr>
              <a:t>Ni</a:t>
            </a:r>
            <a:endParaRPr lang="en-GB" sz="2000" dirty="0">
              <a:cs typeface="Arial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2771800" y="4581128"/>
            <a:ext cx="61106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err="1">
                <a:cs typeface="Arial" charset="0"/>
              </a:rPr>
              <a:t>78</a:t>
            </a:r>
            <a:r>
              <a:rPr lang="en-GB" sz="2000" dirty="0" err="1">
                <a:cs typeface="Arial" charset="0"/>
              </a:rPr>
              <a:t>Ni</a:t>
            </a:r>
            <a:endParaRPr lang="en-GB" sz="2000" dirty="0">
              <a:cs typeface="Arial" charset="0"/>
            </a:endParaRPr>
          </a:p>
        </p:txBody>
      </p:sp>
      <p:sp>
        <p:nvSpPr>
          <p:cNvPr id="80" name="CasellaDiTesto 79"/>
          <p:cNvSpPr txBox="1"/>
          <p:nvPr/>
        </p:nvSpPr>
        <p:spPr>
          <a:xfrm>
            <a:off x="-61068" y="-27384"/>
            <a:ext cx="920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Physics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cases of the 1</a:t>
            </a:r>
            <a:r>
              <a:rPr lang="fr-FR" b="1" baseline="30000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st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run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AGATA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at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GANIL :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Nuclear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structure in the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vicinity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of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doubly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magic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nuclei</a:t>
            </a:r>
            <a:endParaRPr lang="fr-FR" b="1" dirty="0">
              <a:solidFill>
                <a:srgbClr val="002060"/>
              </a:solidFill>
              <a:latin typeface="Candara" pitchFamily="34" charset="0"/>
              <a:cs typeface="Arial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843808" y="5373216"/>
            <a:ext cx="3882794" cy="276999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GB" sz="1200" dirty="0" smtClean="0">
                <a:cs typeface="Arial" charset="0"/>
              </a:rPr>
              <a:t>J. </a:t>
            </a:r>
            <a:r>
              <a:rPr lang="en-GB" sz="1200" dirty="0" err="1" smtClean="0">
                <a:cs typeface="Arial" charset="0"/>
              </a:rPr>
              <a:t>Ljungvall</a:t>
            </a:r>
            <a:r>
              <a:rPr lang="en-GB" sz="1200" dirty="0" smtClean="0">
                <a:cs typeface="Arial" charset="0"/>
              </a:rPr>
              <a:t> et al ; 2</a:t>
            </a:r>
            <a:r>
              <a:rPr lang="en-GB" sz="1200" baseline="30000" dirty="0" smtClean="0">
                <a:cs typeface="Arial" charset="0"/>
              </a:rPr>
              <a:t>+</a:t>
            </a:r>
            <a:r>
              <a:rPr lang="en-GB" sz="1200" dirty="0" smtClean="0">
                <a:cs typeface="Arial" charset="0"/>
              </a:rPr>
              <a:t>, 4</a:t>
            </a:r>
            <a:r>
              <a:rPr lang="en-GB" sz="1200" baseline="30000" dirty="0" smtClean="0">
                <a:cs typeface="Arial" charset="0"/>
              </a:rPr>
              <a:t>+</a:t>
            </a:r>
            <a:r>
              <a:rPr lang="en-GB" sz="1200" dirty="0" smtClean="0">
                <a:cs typeface="Arial" charset="0"/>
              </a:rPr>
              <a:t> 6</a:t>
            </a:r>
            <a:r>
              <a:rPr lang="en-GB" sz="1200" baseline="30000" dirty="0" smtClean="0">
                <a:cs typeface="Arial" charset="0"/>
              </a:rPr>
              <a:t>+</a:t>
            </a:r>
            <a:r>
              <a:rPr lang="en-GB" sz="1200" dirty="0" smtClean="0">
                <a:cs typeface="Arial" charset="0"/>
              </a:rPr>
              <a:t> lifetime and g-factor in </a:t>
            </a:r>
            <a:r>
              <a:rPr lang="en-GB" sz="1200" baseline="30000" dirty="0" smtClean="0">
                <a:cs typeface="Arial" charset="0"/>
              </a:rPr>
              <a:t>62,64,66</a:t>
            </a:r>
            <a:r>
              <a:rPr lang="en-GB" sz="1200" dirty="0" smtClean="0">
                <a:cs typeface="Arial" charset="0"/>
              </a:rPr>
              <a:t>Fe</a:t>
            </a:r>
            <a:endParaRPr lang="fr-FR" sz="1200" dirty="0"/>
          </a:p>
        </p:txBody>
      </p:sp>
      <p:sp>
        <p:nvSpPr>
          <p:cNvPr id="83" name="Rectangle 82"/>
          <p:cNvSpPr/>
          <p:nvPr/>
        </p:nvSpPr>
        <p:spPr>
          <a:xfrm>
            <a:off x="107504" y="1980129"/>
            <a:ext cx="3851920" cy="27699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1200" dirty="0" smtClean="0"/>
              <a:t>C. Domingo-</a:t>
            </a:r>
            <a:r>
              <a:rPr lang="fr-FR" sz="1200" dirty="0" err="1" smtClean="0"/>
              <a:t>Pardo</a:t>
            </a:r>
            <a:r>
              <a:rPr lang="fr-FR" sz="1200" dirty="0" smtClean="0"/>
              <a:t> et al ; </a:t>
            </a:r>
            <a:r>
              <a:rPr lang="en-US" sz="1200" dirty="0" smtClean="0"/>
              <a:t>4</a:t>
            </a:r>
            <a:r>
              <a:rPr lang="en-US" sz="1200" baseline="30000" dirty="0" smtClean="0"/>
              <a:t>+</a:t>
            </a:r>
            <a:r>
              <a:rPr lang="en-US" sz="1200" dirty="0" smtClean="0"/>
              <a:t>, 2</a:t>
            </a:r>
            <a:r>
              <a:rPr lang="en-US" sz="1200" baseline="30000" dirty="0" smtClean="0"/>
              <a:t>+</a:t>
            </a:r>
            <a:r>
              <a:rPr lang="en-US" sz="1200" dirty="0" smtClean="0"/>
              <a:t> lifetime in </a:t>
            </a:r>
            <a:r>
              <a:rPr lang="en-US" sz="1200" baseline="30000" dirty="0" smtClean="0"/>
              <a:t>94</a:t>
            </a:r>
            <a:r>
              <a:rPr lang="en-US" sz="1200" dirty="0" smtClean="0"/>
              <a:t>Ru and </a:t>
            </a:r>
            <a:r>
              <a:rPr lang="en-US" sz="1200" baseline="30000" dirty="0" smtClean="0"/>
              <a:t>96</a:t>
            </a:r>
            <a:r>
              <a:rPr lang="en-US" sz="1200" dirty="0" smtClean="0"/>
              <a:t>Pd</a:t>
            </a:r>
            <a:endParaRPr lang="fr-FR" sz="1200" dirty="0"/>
          </a:p>
        </p:txBody>
      </p:sp>
      <p:sp>
        <p:nvSpPr>
          <p:cNvPr id="84" name="ZoneTexte 83"/>
          <p:cNvSpPr txBox="1"/>
          <p:nvPr/>
        </p:nvSpPr>
        <p:spPr>
          <a:xfrm>
            <a:off x="107504" y="2628201"/>
            <a:ext cx="2736304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J. J. </a:t>
            </a:r>
            <a:r>
              <a:rPr lang="fr-FR" sz="1200" dirty="0" err="1" smtClean="0"/>
              <a:t>Valiente</a:t>
            </a:r>
            <a:r>
              <a:rPr lang="fr-FR" sz="1200" dirty="0" smtClean="0"/>
              <a:t> </a:t>
            </a:r>
            <a:r>
              <a:rPr lang="fr-FR" sz="1200" dirty="0" err="1" smtClean="0"/>
              <a:t>Dobon</a:t>
            </a:r>
            <a:r>
              <a:rPr lang="fr-FR" sz="1200" dirty="0" smtClean="0"/>
              <a:t> et al 4</a:t>
            </a:r>
            <a:r>
              <a:rPr lang="fr-FR" sz="1200" baseline="30000" dirty="0" smtClean="0"/>
              <a:t>+</a:t>
            </a:r>
            <a:r>
              <a:rPr lang="fr-FR" sz="1200" dirty="0" smtClean="0"/>
              <a:t>, 2</a:t>
            </a:r>
            <a:r>
              <a:rPr lang="fr-FR" sz="1200" baseline="30000" dirty="0" smtClean="0"/>
              <a:t>+</a:t>
            </a:r>
            <a:r>
              <a:rPr lang="fr-FR" sz="1200" dirty="0" smtClean="0"/>
              <a:t> </a:t>
            </a:r>
            <a:r>
              <a:rPr lang="fr-FR" sz="1200" dirty="0" err="1" smtClean="0"/>
              <a:t>lifetime</a:t>
            </a:r>
            <a:r>
              <a:rPr lang="fr-FR" sz="1200" dirty="0" smtClean="0"/>
              <a:t> in </a:t>
            </a:r>
            <a:r>
              <a:rPr lang="fr-FR" sz="1200" baseline="30000" dirty="0" smtClean="0"/>
              <a:t>106,108</a:t>
            </a:r>
            <a:r>
              <a:rPr lang="fr-FR" sz="1200" dirty="0" smtClean="0"/>
              <a:t>Sn</a:t>
            </a:r>
            <a:endParaRPr lang="fr-FR" sz="1200" dirty="0"/>
          </a:p>
        </p:txBody>
      </p:sp>
      <p:sp>
        <p:nvSpPr>
          <p:cNvPr id="85" name="ZoneTexte 84"/>
          <p:cNvSpPr txBox="1"/>
          <p:nvPr/>
        </p:nvSpPr>
        <p:spPr>
          <a:xfrm>
            <a:off x="5868144" y="1484784"/>
            <a:ext cx="324036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G. </a:t>
            </a:r>
            <a:r>
              <a:rPr lang="fr-FR" sz="1200" dirty="0" err="1" smtClean="0"/>
              <a:t>Georgiev</a:t>
            </a:r>
            <a:r>
              <a:rPr lang="fr-FR" sz="1200" dirty="0" smtClean="0"/>
              <a:t> et al;  2</a:t>
            </a:r>
            <a:r>
              <a:rPr lang="fr-FR" sz="1200" baseline="30000" dirty="0" smtClean="0"/>
              <a:t>+</a:t>
            </a:r>
            <a:r>
              <a:rPr lang="fr-FR" sz="1200" dirty="0" smtClean="0"/>
              <a:t> </a:t>
            </a:r>
            <a:r>
              <a:rPr lang="en-US" sz="1200" dirty="0" smtClean="0"/>
              <a:t>lifetimes and g factor </a:t>
            </a:r>
            <a:r>
              <a:rPr lang="en-US" sz="1200" baseline="30000" dirty="0" smtClean="0"/>
              <a:t>204,206,208</a:t>
            </a:r>
            <a:r>
              <a:rPr lang="en-US" sz="1200" dirty="0" smtClean="0"/>
              <a:t>Hg : 17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-29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July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4139952" y="4509120"/>
            <a:ext cx="3090333" cy="27699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sz="1200" dirty="0" smtClean="0"/>
              <a:t>D. </a:t>
            </a:r>
            <a:r>
              <a:rPr lang="fr-FR" sz="1200" dirty="0" err="1" smtClean="0"/>
              <a:t>Verney</a:t>
            </a:r>
            <a:r>
              <a:rPr lang="fr-FR" sz="1200" dirty="0" smtClean="0"/>
              <a:t> et al; </a:t>
            </a:r>
            <a:r>
              <a:rPr lang="fr-FR" sz="1200" dirty="0" err="1" smtClean="0"/>
              <a:t>lifetime</a:t>
            </a:r>
            <a:r>
              <a:rPr lang="fr-FR" sz="1200" dirty="0" smtClean="0"/>
              <a:t> </a:t>
            </a:r>
            <a:r>
              <a:rPr lang="fr-FR" sz="1200" dirty="0" err="1" smtClean="0"/>
              <a:t>measurement</a:t>
            </a:r>
            <a:r>
              <a:rPr lang="fr-FR" sz="1200" dirty="0" smtClean="0"/>
              <a:t> in </a:t>
            </a:r>
            <a:r>
              <a:rPr lang="fr-FR" sz="1200" baseline="30000" dirty="0" smtClean="0"/>
              <a:t>83</a:t>
            </a:r>
            <a:r>
              <a:rPr lang="fr-FR" sz="1200" dirty="0" smtClean="0"/>
              <a:t>Ge. </a:t>
            </a:r>
            <a:endParaRPr lang="fr-FR" sz="1200" dirty="0"/>
          </a:p>
        </p:txBody>
      </p:sp>
      <p:sp>
        <p:nvSpPr>
          <p:cNvPr id="87" name="ZoneTexte 86"/>
          <p:cNvSpPr txBox="1"/>
          <p:nvPr/>
        </p:nvSpPr>
        <p:spPr>
          <a:xfrm>
            <a:off x="5004048" y="3573016"/>
            <a:ext cx="406794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A. </a:t>
            </a:r>
            <a:r>
              <a:rPr lang="fr-FR" sz="1200" dirty="0" err="1" smtClean="0"/>
              <a:t>Navin</a:t>
            </a:r>
            <a:r>
              <a:rPr lang="fr-FR" sz="1200" dirty="0" smtClean="0"/>
              <a:t> et al ; </a:t>
            </a:r>
            <a:r>
              <a:rPr lang="it-IT" sz="1200" dirty="0" smtClean="0"/>
              <a:t> i</a:t>
            </a:r>
            <a:r>
              <a:rPr lang="it-IT" sz="1200" baseline="-25000" dirty="0" smtClean="0"/>
              <a:t>13/2</a:t>
            </a:r>
            <a:r>
              <a:rPr lang="it-IT" sz="1200" dirty="0" smtClean="0"/>
              <a:t> single particle state in </a:t>
            </a:r>
            <a:r>
              <a:rPr lang="it-IT" sz="1200" baseline="30000" dirty="0" smtClean="0"/>
              <a:t>133</a:t>
            </a:r>
            <a:r>
              <a:rPr lang="it-IT" sz="1200" dirty="0" smtClean="0"/>
              <a:t>Sn and high spin in </a:t>
            </a:r>
            <a:r>
              <a:rPr lang="it-IT" sz="1200" baseline="30000" dirty="0" smtClean="0"/>
              <a:t>108</a:t>
            </a:r>
            <a:r>
              <a:rPr lang="it-IT" sz="1200" dirty="0" smtClean="0"/>
              <a:t>Zr </a:t>
            </a:r>
            <a:endParaRPr lang="fr-FR" sz="1200" dirty="0"/>
          </a:p>
        </p:txBody>
      </p:sp>
      <p:sp>
        <p:nvSpPr>
          <p:cNvPr id="88" name="ZoneTexte 87"/>
          <p:cNvSpPr txBox="1"/>
          <p:nvPr/>
        </p:nvSpPr>
        <p:spPr>
          <a:xfrm>
            <a:off x="3635896" y="4869160"/>
            <a:ext cx="3672408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G. </a:t>
            </a:r>
            <a:r>
              <a:rPr lang="fr-FR" sz="1200" dirty="0" err="1" smtClean="0"/>
              <a:t>Duchêne</a:t>
            </a:r>
            <a:r>
              <a:rPr lang="fr-FR" sz="1200" dirty="0" smtClean="0"/>
              <a:t> et al; </a:t>
            </a:r>
            <a:r>
              <a:rPr lang="en-US" sz="1200" baseline="30000" dirty="0" smtClean="0"/>
              <a:t>80</a:t>
            </a:r>
            <a:r>
              <a:rPr lang="en-US" sz="1200" dirty="0" smtClean="0"/>
              <a:t>Zn and </a:t>
            </a:r>
            <a:r>
              <a:rPr lang="en-US" sz="1200" baseline="30000" dirty="0" smtClean="0"/>
              <a:t>82</a:t>
            </a:r>
            <a:r>
              <a:rPr lang="en-US" sz="1200" dirty="0" smtClean="0"/>
              <a:t>Ge highest spin structures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2483768" y="5805264"/>
            <a:ext cx="291137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200" dirty="0" smtClean="0"/>
              <a:t>A. </a:t>
            </a:r>
            <a:r>
              <a:rPr lang="fr-FR" sz="1200" dirty="0" err="1" smtClean="0"/>
              <a:t>Lemasson</a:t>
            </a:r>
            <a:r>
              <a:rPr lang="fr-FR" sz="1200" dirty="0" smtClean="0"/>
              <a:t> et al : </a:t>
            </a:r>
            <a:r>
              <a:rPr lang="fr-FR" sz="1200" dirty="0" err="1" smtClean="0"/>
              <a:t>spectroscopy</a:t>
            </a:r>
            <a:r>
              <a:rPr lang="fr-FR" sz="1200" dirty="0" smtClean="0"/>
              <a:t> of </a:t>
            </a:r>
            <a:r>
              <a:rPr lang="fr-FR" sz="1200" baseline="30000" dirty="0" smtClean="0"/>
              <a:t>39,41,43</a:t>
            </a:r>
            <a:r>
              <a:rPr lang="fr-FR" sz="1200" dirty="0" smtClean="0"/>
              <a:t>S </a:t>
            </a:r>
            <a:endParaRPr lang="fr-FR" sz="1200" dirty="0"/>
          </a:p>
        </p:txBody>
      </p:sp>
      <p:sp>
        <p:nvSpPr>
          <p:cNvPr id="91" name="ZoneTexte 90"/>
          <p:cNvSpPr txBox="1"/>
          <p:nvPr/>
        </p:nvSpPr>
        <p:spPr>
          <a:xfrm>
            <a:off x="4427984" y="2782669"/>
            <a:ext cx="410445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P. R. John et al ; Shape transition in W isotopes: </a:t>
            </a:r>
            <a:r>
              <a:rPr lang="fr-FR" sz="1200" baseline="30000" dirty="0" smtClean="0"/>
              <a:t>190</a:t>
            </a:r>
            <a:r>
              <a:rPr lang="fr-FR" sz="1200" dirty="0" smtClean="0"/>
              <a:t>W and </a:t>
            </a:r>
            <a:r>
              <a:rPr lang="fr-FR" sz="1200" baseline="30000" dirty="0" smtClean="0"/>
              <a:t>192</a:t>
            </a:r>
            <a:r>
              <a:rPr lang="fr-FR" sz="1200" dirty="0" smtClean="0"/>
              <a:t>W </a:t>
            </a:r>
            <a:r>
              <a:rPr lang="fr-FR" sz="1200" dirty="0" err="1" smtClean="0"/>
              <a:t>spectroscopy</a:t>
            </a:r>
            <a:r>
              <a:rPr lang="fr-FR" sz="1200" dirty="0" smtClean="0"/>
              <a:t> and </a:t>
            </a:r>
            <a:r>
              <a:rPr lang="fr-FR" sz="1200" dirty="0" err="1" smtClean="0"/>
              <a:t>fast</a:t>
            </a:r>
            <a:r>
              <a:rPr lang="fr-FR" sz="1200" dirty="0" smtClean="0"/>
              <a:t> timing </a:t>
            </a:r>
            <a:endParaRPr lang="fr-FR" sz="1200" dirty="0"/>
          </a:p>
        </p:txBody>
      </p:sp>
      <p:sp>
        <p:nvSpPr>
          <p:cNvPr id="92" name="ZoneTexte 91"/>
          <p:cNvSpPr txBox="1"/>
          <p:nvPr/>
        </p:nvSpPr>
        <p:spPr>
          <a:xfrm>
            <a:off x="1259632" y="6488668"/>
            <a:ext cx="655272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S. Leoni et al ; </a:t>
            </a:r>
            <a:r>
              <a:rPr lang="en-US" sz="1200" dirty="0" smtClean="0"/>
              <a:t>Lifetime in n-rich C and O isotopes: test of the three body forces </a:t>
            </a:r>
            <a:endParaRPr lang="fr-FR" sz="1200" dirty="0"/>
          </a:p>
        </p:txBody>
      </p:sp>
      <p:sp>
        <p:nvSpPr>
          <p:cNvPr id="93" name="CasellaDiTesto 42"/>
          <p:cNvSpPr txBox="1"/>
          <p:nvPr/>
        </p:nvSpPr>
        <p:spPr>
          <a:xfrm>
            <a:off x="1809931" y="3429000"/>
            <a:ext cx="71045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100</a:t>
            </a:r>
            <a:r>
              <a:rPr lang="en-GB" sz="2000" dirty="0" smtClean="0">
                <a:cs typeface="Arial" charset="0"/>
              </a:rPr>
              <a:t>Sn</a:t>
            </a:r>
            <a:endParaRPr lang="en-GB" sz="2000" dirty="0">
              <a:cs typeface="Arial" charset="0"/>
            </a:endParaRPr>
          </a:p>
        </p:txBody>
      </p:sp>
      <p:sp>
        <p:nvSpPr>
          <p:cNvPr id="94" name="CasellaDiTesto 42"/>
          <p:cNvSpPr txBox="1"/>
          <p:nvPr/>
        </p:nvSpPr>
        <p:spPr>
          <a:xfrm>
            <a:off x="6228184" y="2204864"/>
            <a:ext cx="71045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208</a:t>
            </a:r>
            <a:r>
              <a:rPr lang="en-GB" sz="2000" dirty="0" smtClean="0">
                <a:cs typeface="Arial" charset="0"/>
              </a:rPr>
              <a:t>Pb</a:t>
            </a:r>
            <a:endParaRPr lang="en-GB" sz="2000" dirty="0"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7504" y="836712"/>
            <a:ext cx="4752528" cy="1008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p-n , n-n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correlations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in the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vicinity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132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Sn;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Sn,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Ni,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</a:t>
            </a:r>
          </a:p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Terra-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incognita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Pb</a:t>
            </a:r>
          </a:p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Tensor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force and monopole migration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around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</a:p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3 body forces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164288" y="5805264"/>
            <a:ext cx="1800200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1" grpId="0" animBg="1"/>
      <p:bldP spid="9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creen Shot 2015-06-18 at 09.18.4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1" y="1760019"/>
            <a:ext cx="6917765" cy="376821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060826" y="5662706"/>
            <a:ext cx="7141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Multinucleon-transfer reactions in the neutron-deficient side to populate the Sn/Ru isotopes and measure the lifetimes of the 2</a:t>
            </a:r>
            <a:r>
              <a:rPr lang="it-IT" baseline="30000" dirty="0" smtClean="0"/>
              <a:t>+</a:t>
            </a:r>
            <a:r>
              <a:rPr lang="it-IT" dirty="0" smtClean="0"/>
              <a:t> and 4</a:t>
            </a:r>
            <a:r>
              <a:rPr lang="it-IT" baseline="30000" dirty="0" smtClean="0"/>
              <a:t>+</a:t>
            </a:r>
            <a:r>
              <a:rPr lang="it-IT" dirty="0" smtClean="0"/>
              <a:t>  states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3600824" y="2554939"/>
            <a:ext cx="1210235" cy="403411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circolare in giù 6"/>
          <p:cNvSpPr/>
          <p:nvPr/>
        </p:nvSpPr>
        <p:spPr>
          <a:xfrm rot="16030810">
            <a:off x="3620079" y="2937131"/>
            <a:ext cx="986909" cy="549017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614712" y="2136586"/>
            <a:ext cx="243541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400" dirty="0" err="1" smtClean="0"/>
              <a:t>Q</a:t>
            </a:r>
            <a:r>
              <a:rPr lang="it-IT" sz="1400" baseline="-25000" dirty="0" err="1" smtClean="0"/>
              <a:t>value</a:t>
            </a:r>
            <a:r>
              <a:rPr lang="it-IT" sz="1400" dirty="0" smtClean="0"/>
              <a:t>       -8 </a:t>
            </a:r>
            <a:r>
              <a:rPr lang="it-IT" sz="1400" dirty="0" err="1" smtClean="0"/>
              <a:t>MeV</a:t>
            </a:r>
            <a:r>
              <a:rPr lang="it-IT" sz="1400" dirty="0" smtClean="0"/>
              <a:t>     -3 </a:t>
            </a:r>
            <a:r>
              <a:rPr lang="it-IT" sz="1400" dirty="0" err="1" smtClean="0"/>
              <a:t>MeV</a:t>
            </a:r>
            <a:r>
              <a:rPr lang="it-IT" sz="1400" dirty="0" smtClean="0"/>
              <a:t> </a:t>
            </a:r>
            <a:endParaRPr lang="it-IT" sz="1400" baseline="-25000" dirty="0"/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ttangolo 7"/>
          <p:cNvSpPr/>
          <p:nvPr/>
        </p:nvSpPr>
        <p:spPr>
          <a:xfrm>
            <a:off x="1259633" y="4941169"/>
            <a:ext cx="432048" cy="36004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ZoneTexte 12"/>
          <p:cNvSpPr txBox="1"/>
          <p:nvPr/>
        </p:nvSpPr>
        <p:spPr>
          <a:xfrm>
            <a:off x="35496" y="169476"/>
            <a:ext cx="6252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 smtClean="0"/>
              <a:t>Liftetime</a:t>
            </a:r>
            <a:r>
              <a:rPr lang="fr-FR" sz="2800" dirty="0" smtClean="0"/>
              <a:t> </a:t>
            </a:r>
            <a:r>
              <a:rPr lang="fr-FR" sz="2800" dirty="0" err="1" smtClean="0"/>
              <a:t>measurement</a:t>
            </a:r>
            <a:r>
              <a:rPr lang="fr-FR" sz="2800" dirty="0" smtClean="0"/>
              <a:t> in the </a:t>
            </a:r>
            <a:r>
              <a:rPr lang="fr-FR" sz="2800" baseline="30000" dirty="0" smtClean="0"/>
              <a:t>100</a:t>
            </a:r>
            <a:r>
              <a:rPr lang="fr-FR" sz="2800" dirty="0" smtClean="0"/>
              <a:t>Sn </a:t>
            </a:r>
            <a:r>
              <a:rPr lang="fr-FR" sz="2800" dirty="0" err="1" smtClean="0"/>
              <a:t>region</a:t>
            </a:r>
            <a:endParaRPr lang="fr-FR" sz="2800" dirty="0"/>
          </a:p>
        </p:txBody>
      </p:sp>
      <p:sp>
        <p:nvSpPr>
          <p:cNvPr id="14" name="Rectangle 13"/>
          <p:cNvSpPr/>
          <p:nvPr/>
        </p:nvSpPr>
        <p:spPr>
          <a:xfrm>
            <a:off x="1115616" y="2492896"/>
            <a:ext cx="648072" cy="50405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1835696" y="2780928"/>
            <a:ext cx="1584176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1403648" y="3212976"/>
            <a:ext cx="0" cy="136815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67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magine 72" descr="4876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Immagine 36" descr="NuclideMap_fu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" name="CasellaDiTesto 38"/>
          <p:cNvSpPr txBox="1"/>
          <p:nvPr/>
        </p:nvSpPr>
        <p:spPr>
          <a:xfrm>
            <a:off x="1547664" y="5589240"/>
            <a:ext cx="63991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48</a:t>
            </a:r>
            <a:r>
              <a:rPr lang="en-GB" sz="2000" dirty="0" smtClean="0">
                <a:cs typeface="Arial" charset="0"/>
              </a:rPr>
              <a:t>Ca</a:t>
            </a:r>
            <a:endParaRPr lang="en-GB" sz="2000" dirty="0">
              <a:cs typeface="Arial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4067944" y="3645024"/>
            <a:ext cx="71045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132</a:t>
            </a:r>
            <a:r>
              <a:rPr lang="en-GB" sz="2000" dirty="0" smtClean="0">
                <a:cs typeface="Arial" charset="0"/>
              </a:rPr>
              <a:t>Sn</a:t>
            </a:r>
            <a:endParaRPr lang="en-GB" sz="2000" dirty="0">
              <a:cs typeface="Arial" charset="0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1403648" y="4581128"/>
            <a:ext cx="61106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68</a:t>
            </a:r>
            <a:r>
              <a:rPr lang="en-GB" sz="2000" dirty="0" smtClean="0">
                <a:cs typeface="Arial" charset="0"/>
              </a:rPr>
              <a:t>Ni</a:t>
            </a:r>
            <a:endParaRPr lang="en-GB" sz="2000" dirty="0">
              <a:cs typeface="Arial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2771800" y="4581128"/>
            <a:ext cx="61106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err="1">
                <a:cs typeface="Arial" charset="0"/>
              </a:rPr>
              <a:t>78</a:t>
            </a:r>
            <a:r>
              <a:rPr lang="en-GB" sz="2000" dirty="0" err="1">
                <a:cs typeface="Arial" charset="0"/>
              </a:rPr>
              <a:t>Ni</a:t>
            </a:r>
            <a:endParaRPr lang="en-GB" sz="2000" dirty="0">
              <a:cs typeface="Arial" charset="0"/>
            </a:endParaRPr>
          </a:p>
        </p:txBody>
      </p:sp>
      <p:sp>
        <p:nvSpPr>
          <p:cNvPr id="80" name="CasellaDiTesto 79"/>
          <p:cNvSpPr txBox="1"/>
          <p:nvPr/>
        </p:nvSpPr>
        <p:spPr>
          <a:xfrm>
            <a:off x="-61068" y="-27384"/>
            <a:ext cx="920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Physics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cases of the 1</a:t>
            </a:r>
            <a:r>
              <a:rPr lang="fr-FR" b="1" baseline="30000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st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run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AGATA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at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GANIL :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Nuclear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structure in the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vicinity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of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doubly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magic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nuclei</a:t>
            </a:r>
            <a:endParaRPr lang="fr-FR" b="1" dirty="0">
              <a:solidFill>
                <a:srgbClr val="002060"/>
              </a:solidFill>
              <a:latin typeface="Candara" pitchFamily="34" charset="0"/>
              <a:cs typeface="Arial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843808" y="5373216"/>
            <a:ext cx="3882794" cy="276999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GB" sz="1200" dirty="0" smtClean="0">
                <a:cs typeface="Arial" charset="0"/>
              </a:rPr>
              <a:t>J. </a:t>
            </a:r>
            <a:r>
              <a:rPr lang="en-GB" sz="1200" dirty="0" err="1" smtClean="0">
                <a:cs typeface="Arial" charset="0"/>
              </a:rPr>
              <a:t>Ljungvall</a:t>
            </a:r>
            <a:r>
              <a:rPr lang="en-GB" sz="1200" dirty="0" smtClean="0">
                <a:cs typeface="Arial" charset="0"/>
              </a:rPr>
              <a:t> et al ; 2</a:t>
            </a:r>
            <a:r>
              <a:rPr lang="en-GB" sz="1200" baseline="30000" dirty="0" smtClean="0">
                <a:cs typeface="Arial" charset="0"/>
              </a:rPr>
              <a:t>+</a:t>
            </a:r>
            <a:r>
              <a:rPr lang="en-GB" sz="1200" dirty="0" smtClean="0">
                <a:cs typeface="Arial" charset="0"/>
              </a:rPr>
              <a:t>, 4</a:t>
            </a:r>
            <a:r>
              <a:rPr lang="en-GB" sz="1200" baseline="30000" dirty="0" smtClean="0">
                <a:cs typeface="Arial" charset="0"/>
              </a:rPr>
              <a:t>+</a:t>
            </a:r>
            <a:r>
              <a:rPr lang="en-GB" sz="1200" dirty="0" smtClean="0">
                <a:cs typeface="Arial" charset="0"/>
              </a:rPr>
              <a:t> 6</a:t>
            </a:r>
            <a:r>
              <a:rPr lang="en-GB" sz="1200" baseline="30000" dirty="0" smtClean="0">
                <a:cs typeface="Arial" charset="0"/>
              </a:rPr>
              <a:t>+</a:t>
            </a:r>
            <a:r>
              <a:rPr lang="en-GB" sz="1200" dirty="0" smtClean="0">
                <a:cs typeface="Arial" charset="0"/>
              </a:rPr>
              <a:t> lifetime and g-factor in </a:t>
            </a:r>
            <a:r>
              <a:rPr lang="en-GB" sz="1200" baseline="30000" dirty="0" smtClean="0">
                <a:cs typeface="Arial" charset="0"/>
              </a:rPr>
              <a:t>62,64,66</a:t>
            </a:r>
            <a:r>
              <a:rPr lang="en-GB" sz="1200" dirty="0" smtClean="0">
                <a:cs typeface="Arial" charset="0"/>
              </a:rPr>
              <a:t>Fe</a:t>
            </a:r>
            <a:endParaRPr lang="fr-FR" sz="1200" dirty="0"/>
          </a:p>
        </p:txBody>
      </p:sp>
      <p:sp>
        <p:nvSpPr>
          <p:cNvPr id="83" name="Rectangle 82"/>
          <p:cNvSpPr/>
          <p:nvPr/>
        </p:nvSpPr>
        <p:spPr>
          <a:xfrm>
            <a:off x="107504" y="1980129"/>
            <a:ext cx="3851920" cy="27699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1200" dirty="0" smtClean="0"/>
              <a:t>C. Domingo-</a:t>
            </a:r>
            <a:r>
              <a:rPr lang="fr-FR" sz="1200" dirty="0" err="1" smtClean="0"/>
              <a:t>Pardo</a:t>
            </a:r>
            <a:r>
              <a:rPr lang="fr-FR" sz="1200" dirty="0" smtClean="0"/>
              <a:t> et al ; </a:t>
            </a:r>
            <a:r>
              <a:rPr lang="en-US" sz="1200" dirty="0" smtClean="0"/>
              <a:t>4</a:t>
            </a:r>
            <a:r>
              <a:rPr lang="en-US" sz="1200" baseline="30000" dirty="0" smtClean="0"/>
              <a:t>+</a:t>
            </a:r>
            <a:r>
              <a:rPr lang="en-US" sz="1200" dirty="0" smtClean="0"/>
              <a:t>, 2</a:t>
            </a:r>
            <a:r>
              <a:rPr lang="en-US" sz="1200" baseline="30000" dirty="0" smtClean="0"/>
              <a:t>+</a:t>
            </a:r>
            <a:r>
              <a:rPr lang="en-US" sz="1200" dirty="0" smtClean="0"/>
              <a:t> lifetime in </a:t>
            </a:r>
            <a:r>
              <a:rPr lang="en-US" sz="1200" baseline="30000" dirty="0" smtClean="0"/>
              <a:t>94</a:t>
            </a:r>
            <a:r>
              <a:rPr lang="en-US" sz="1200" dirty="0" smtClean="0"/>
              <a:t>Ru and </a:t>
            </a:r>
            <a:r>
              <a:rPr lang="en-US" sz="1200" baseline="30000" dirty="0" smtClean="0"/>
              <a:t>96</a:t>
            </a:r>
            <a:r>
              <a:rPr lang="en-US" sz="1200" dirty="0" smtClean="0"/>
              <a:t>Pd</a:t>
            </a:r>
            <a:endParaRPr lang="fr-FR" sz="1200" dirty="0"/>
          </a:p>
        </p:txBody>
      </p:sp>
      <p:sp>
        <p:nvSpPr>
          <p:cNvPr id="84" name="ZoneTexte 83"/>
          <p:cNvSpPr txBox="1"/>
          <p:nvPr/>
        </p:nvSpPr>
        <p:spPr>
          <a:xfrm>
            <a:off x="107504" y="2628201"/>
            <a:ext cx="2736304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J. J. </a:t>
            </a:r>
            <a:r>
              <a:rPr lang="fr-FR" sz="1200" dirty="0" err="1" smtClean="0"/>
              <a:t>Valiente</a:t>
            </a:r>
            <a:r>
              <a:rPr lang="fr-FR" sz="1200" dirty="0" smtClean="0"/>
              <a:t> </a:t>
            </a:r>
            <a:r>
              <a:rPr lang="fr-FR" sz="1200" dirty="0" err="1" smtClean="0"/>
              <a:t>Dobon</a:t>
            </a:r>
            <a:r>
              <a:rPr lang="fr-FR" sz="1200" dirty="0" smtClean="0"/>
              <a:t> et al 4</a:t>
            </a:r>
            <a:r>
              <a:rPr lang="fr-FR" sz="1200" baseline="30000" dirty="0" smtClean="0"/>
              <a:t>+</a:t>
            </a:r>
            <a:r>
              <a:rPr lang="fr-FR" sz="1200" dirty="0" smtClean="0"/>
              <a:t>, 2</a:t>
            </a:r>
            <a:r>
              <a:rPr lang="fr-FR" sz="1200" baseline="30000" dirty="0" smtClean="0"/>
              <a:t>+</a:t>
            </a:r>
            <a:r>
              <a:rPr lang="fr-FR" sz="1200" dirty="0" smtClean="0"/>
              <a:t> </a:t>
            </a:r>
            <a:r>
              <a:rPr lang="fr-FR" sz="1200" dirty="0" err="1" smtClean="0"/>
              <a:t>lifetime</a:t>
            </a:r>
            <a:r>
              <a:rPr lang="fr-FR" sz="1200" dirty="0" smtClean="0"/>
              <a:t> in </a:t>
            </a:r>
            <a:r>
              <a:rPr lang="fr-FR" sz="1200" baseline="30000" dirty="0" smtClean="0"/>
              <a:t>106,108</a:t>
            </a:r>
            <a:r>
              <a:rPr lang="fr-FR" sz="1200" dirty="0" smtClean="0"/>
              <a:t>Sn</a:t>
            </a:r>
            <a:endParaRPr lang="fr-FR" sz="1200" dirty="0"/>
          </a:p>
        </p:txBody>
      </p:sp>
      <p:sp>
        <p:nvSpPr>
          <p:cNvPr id="85" name="ZoneTexte 84"/>
          <p:cNvSpPr txBox="1"/>
          <p:nvPr/>
        </p:nvSpPr>
        <p:spPr>
          <a:xfrm>
            <a:off x="5868144" y="1484784"/>
            <a:ext cx="324036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G. </a:t>
            </a:r>
            <a:r>
              <a:rPr lang="fr-FR" sz="1200" dirty="0" err="1" smtClean="0"/>
              <a:t>Georgiev</a:t>
            </a:r>
            <a:r>
              <a:rPr lang="fr-FR" sz="1200" dirty="0" smtClean="0"/>
              <a:t> et al;  2</a:t>
            </a:r>
            <a:r>
              <a:rPr lang="fr-FR" sz="1200" baseline="30000" dirty="0" smtClean="0"/>
              <a:t>+</a:t>
            </a:r>
            <a:r>
              <a:rPr lang="fr-FR" sz="1200" dirty="0" smtClean="0"/>
              <a:t> </a:t>
            </a:r>
            <a:r>
              <a:rPr lang="en-US" sz="1200" dirty="0" smtClean="0"/>
              <a:t>lifetimes and g factor </a:t>
            </a:r>
            <a:r>
              <a:rPr lang="en-US" sz="1200" baseline="30000" dirty="0" smtClean="0"/>
              <a:t>204,206,208</a:t>
            </a:r>
            <a:r>
              <a:rPr lang="en-US" sz="1200" dirty="0" smtClean="0"/>
              <a:t>Hg : 17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-29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July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4139952" y="4509120"/>
            <a:ext cx="3090333" cy="27699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sz="1200" dirty="0" smtClean="0"/>
              <a:t>D. </a:t>
            </a:r>
            <a:r>
              <a:rPr lang="fr-FR" sz="1200" dirty="0" err="1" smtClean="0"/>
              <a:t>Verney</a:t>
            </a:r>
            <a:r>
              <a:rPr lang="fr-FR" sz="1200" dirty="0" smtClean="0"/>
              <a:t> et al; </a:t>
            </a:r>
            <a:r>
              <a:rPr lang="fr-FR" sz="1200" dirty="0" err="1" smtClean="0"/>
              <a:t>lifetime</a:t>
            </a:r>
            <a:r>
              <a:rPr lang="fr-FR" sz="1200" dirty="0" smtClean="0"/>
              <a:t> </a:t>
            </a:r>
            <a:r>
              <a:rPr lang="fr-FR" sz="1200" dirty="0" err="1" smtClean="0"/>
              <a:t>measurement</a:t>
            </a:r>
            <a:r>
              <a:rPr lang="fr-FR" sz="1200" dirty="0" smtClean="0"/>
              <a:t> in </a:t>
            </a:r>
            <a:r>
              <a:rPr lang="fr-FR" sz="1200" baseline="30000" dirty="0" smtClean="0"/>
              <a:t>83</a:t>
            </a:r>
            <a:r>
              <a:rPr lang="fr-FR" sz="1200" dirty="0" smtClean="0"/>
              <a:t>Ge. </a:t>
            </a:r>
            <a:endParaRPr lang="fr-FR" sz="1200" dirty="0"/>
          </a:p>
        </p:txBody>
      </p:sp>
      <p:sp>
        <p:nvSpPr>
          <p:cNvPr id="87" name="ZoneTexte 86"/>
          <p:cNvSpPr txBox="1"/>
          <p:nvPr/>
        </p:nvSpPr>
        <p:spPr>
          <a:xfrm>
            <a:off x="5004048" y="3573016"/>
            <a:ext cx="406794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A. </a:t>
            </a:r>
            <a:r>
              <a:rPr lang="fr-FR" sz="1200" dirty="0" err="1" smtClean="0"/>
              <a:t>Navin</a:t>
            </a:r>
            <a:r>
              <a:rPr lang="fr-FR" sz="1200" dirty="0" smtClean="0"/>
              <a:t> et al ; </a:t>
            </a:r>
            <a:r>
              <a:rPr lang="it-IT" sz="1200" dirty="0" smtClean="0"/>
              <a:t> i</a:t>
            </a:r>
            <a:r>
              <a:rPr lang="it-IT" sz="1200" baseline="-25000" dirty="0" smtClean="0"/>
              <a:t>13/2</a:t>
            </a:r>
            <a:r>
              <a:rPr lang="it-IT" sz="1200" dirty="0" smtClean="0"/>
              <a:t> single particle state in </a:t>
            </a:r>
            <a:r>
              <a:rPr lang="it-IT" sz="1200" baseline="30000" dirty="0" smtClean="0"/>
              <a:t>133</a:t>
            </a:r>
            <a:r>
              <a:rPr lang="it-IT" sz="1200" dirty="0" smtClean="0"/>
              <a:t>Sn and high spin in </a:t>
            </a:r>
            <a:r>
              <a:rPr lang="it-IT" sz="1200" baseline="30000" dirty="0" smtClean="0"/>
              <a:t>108</a:t>
            </a:r>
            <a:r>
              <a:rPr lang="it-IT" sz="1200" dirty="0" smtClean="0"/>
              <a:t>Zr </a:t>
            </a:r>
            <a:endParaRPr lang="fr-FR" sz="1200" dirty="0"/>
          </a:p>
        </p:txBody>
      </p:sp>
      <p:sp>
        <p:nvSpPr>
          <p:cNvPr id="88" name="ZoneTexte 87"/>
          <p:cNvSpPr txBox="1"/>
          <p:nvPr/>
        </p:nvSpPr>
        <p:spPr>
          <a:xfrm>
            <a:off x="3635896" y="4869160"/>
            <a:ext cx="3672408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G. </a:t>
            </a:r>
            <a:r>
              <a:rPr lang="fr-FR" sz="1200" dirty="0" err="1" smtClean="0"/>
              <a:t>Duchêne</a:t>
            </a:r>
            <a:r>
              <a:rPr lang="fr-FR" sz="1200" dirty="0" smtClean="0"/>
              <a:t> et al; </a:t>
            </a:r>
            <a:r>
              <a:rPr lang="en-US" sz="1200" baseline="30000" dirty="0" smtClean="0"/>
              <a:t>80</a:t>
            </a:r>
            <a:r>
              <a:rPr lang="en-US" sz="1200" dirty="0" smtClean="0"/>
              <a:t>Zn and </a:t>
            </a:r>
            <a:r>
              <a:rPr lang="en-US" sz="1200" baseline="30000" dirty="0" smtClean="0"/>
              <a:t>82</a:t>
            </a:r>
            <a:r>
              <a:rPr lang="en-US" sz="1200" dirty="0" smtClean="0"/>
              <a:t>Ge highest spin structures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2483768" y="5805264"/>
            <a:ext cx="291137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200" dirty="0" smtClean="0"/>
              <a:t>A. </a:t>
            </a:r>
            <a:r>
              <a:rPr lang="fr-FR" sz="1200" dirty="0" err="1" smtClean="0"/>
              <a:t>Lemasson</a:t>
            </a:r>
            <a:r>
              <a:rPr lang="fr-FR" sz="1200" dirty="0" smtClean="0"/>
              <a:t> et al : </a:t>
            </a:r>
            <a:r>
              <a:rPr lang="fr-FR" sz="1200" dirty="0" err="1" smtClean="0"/>
              <a:t>spectroscopy</a:t>
            </a:r>
            <a:r>
              <a:rPr lang="fr-FR" sz="1200" dirty="0" smtClean="0"/>
              <a:t> of </a:t>
            </a:r>
            <a:r>
              <a:rPr lang="fr-FR" sz="1200" baseline="30000" dirty="0" smtClean="0"/>
              <a:t>39,41,43</a:t>
            </a:r>
            <a:r>
              <a:rPr lang="fr-FR" sz="1200" dirty="0" smtClean="0"/>
              <a:t>S </a:t>
            </a:r>
            <a:endParaRPr lang="fr-FR" sz="1200" dirty="0"/>
          </a:p>
        </p:txBody>
      </p:sp>
      <p:sp>
        <p:nvSpPr>
          <p:cNvPr id="91" name="ZoneTexte 90"/>
          <p:cNvSpPr txBox="1"/>
          <p:nvPr/>
        </p:nvSpPr>
        <p:spPr>
          <a:xfrm>
            <a:off x="4427984" y="2782669"/>
            <a:ext cx="410445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P. R. John et al ; Shape transition in W isotopes: </a:t>
            </a:r>
            <a:r>
              <a:rPr lang="fr-FR" sz="1200" baseline="30000" dirty="0" smtClean="0"/>
              <a:t>190</a:t>
            </a:r>
            <a:r>
              <a:rPr lang="fr-FR" sz="1200" dirty="0" smtClean="0"/>
              <a:t>W and </a:t>
            </a:r>
            <a:r>
              <a:rPr lang="fr-FR" sz="1200" baseline="30000" dirty="0" smtClean="0"/>
              <a:t>192</a:t>
            </a:r>
            <a:r>
              <a:rPr lang="fr-FR" sz="1200" dirty="0" smtClean="0"/>
              <a:t>W </a:t>
            </a:r>
            <a:r>
              <a:rPr lang="fr-FR" sz="1200" dirty="0" err="1" smtClean="0"/>
              <a:t>spectroscopy</a:t>
            </a:r>
            <a:r>
              <a:rPr lang="fr-FR" sz="1200" dirty="0" smtClean="0"/>
              <a:t> and </a:t>
            </a:r>
            <a:r>
              <a:rPr lang="fr-FR" sz="1200" dirty="0" err="1" smtClean="0"/>
              <a:t>fast</a:t>
            </a:r>
            <a:r>
              <a:rPr lang="fr-FR" sz="1200" dirty="0" smtClean="0"/>
              <a:t> timing </a:t>
            </a:r>
            <a:endParaRPr lang="fr-FR" sz="1200" dirty="0"/>
          </a:p>
        </p:txBody>
      </p:sp>
      <p:sp>
        <p:nvSpPr>
          <p:cNvPr id="92" name="ZoneTexte 91"/>
          <p:cNvSpPr txBox="1"/>
          <p:nvPr/>
        </p:nvSpPr>
        <p:spPr>
          <a:xfrm>
            <a:off x="1259632" y="6488668"/>
            <a:ext cx="655272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S. Leoni et al ; </a:t>
            </a:r>
            <a:r>
              <a:rPr lang="en-US" sz="1200" dirty="0" smtClean="0"/>
              <a:t>Lifetime in n-rich C and O isotopes: test of the three body forces </a:t>
            </a:r>
            <a:endParaRPr lang="fr-FR" sz="1200" dirty="0"/>
          </a:p>
        </p:txBody>
      </p:sp>
      <p:sp>
        <p:nvSpPr>
          <p:cNvPr id="93" name="CasellaDiTesto 42"/>
          <p:cNvSpPr txBox="1"/>
          <p:nvPr/>
        </p:nvSpPr>
        <p:spPr>
          <a:xfrm>
            <a:off x="1809931" y="3429000"/>
            <a:ext cx="71045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100</a:t>
            </a:r>
            <a:r>
              <a:rPr lang="en-GB" sz="2000" dirty="0" smtClean="0">
                <a:cs typeface="Arial" charset="0"/>
              </a:rPr>
              <a:t>Sn</a:t>
            </a:r>
            <a:endParaRPr lang="en-GB" sz="2000" dirty="0">
              <a:cs typeface="Arial" charset="0"/>
            </a:endParaRPr>
          </a:p>
        </p:txBody>
      </p:sp>
      <p:sp>
        <p:nvSpPr>
          <p:cNvPr id="94" name="CasellaDiTesto 42"/>
          <p:cNvSpPr txBox="1"/>
          <p:nvPr/>
        </p:nvSpPr>
        <p:spPr>
          <a:xfrm>
            <a:off x="6228184" y="2204864"/>
            <a:ext cx="71045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208</a:t>
            </a:r>
            <a:r>
              <a:rPr lang="en-GB" sz="2000" dirty="0" smtClean="0">
                <a:cs typeface="Arial" charset="0"/>
              </a:rPr>
              <a:t>Pb</a:t>
            </a:r>
            <a:endParaRPr lang="en-GB" sz="2000" dirty="0"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7504" y="836712"/>
            <a:ext cx="4752528" cy="1008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p-n , n-n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correlations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in the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vicinity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132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Sn;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Sn,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Ni,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</a:t>
            </a:r>
          </a:p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Terra-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incognita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Pb</a:t>
            </a:r>
          </a:p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Tensor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force and monopole migration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around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</a:p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3 body forces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164288" y="5805264"/>
            <a:ext cx="1800200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grpSp>
        <p:nvGrpSpPr>
          <p:cNvPr id="2" name="Groupe 43"/>
          <p:cNvGrpSpPr/>
          <p:nvPr/>
        </p:nvGrpSpPr>
        <p:grpSpPr>
          <a:xfrm>
            <a:off x="2771800" y="548680"/>
            <a:ext cx="6552728" cy="5976664"/>
            <a:chOff x="2771800" y="548680"/>
            <a:chExt cx="6294083" cy="5976664"/>
          </a:xfrm>
        </p:grpSpPr>
        <p:sp>
          <p:nvSpPr>
            <p:cNvPr id="40" name="Rectangle 39"/>
            <p:cNvSpPr/>
            <p:nvPr/>
          </p:nvSpPr>
          <p:spPr>
            <a:xfrm>
              <a:off x="3995936" y="548680"/>
              <a:ext cx="4896544" cy="5976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3" name="Groupe 31"/>
            <p:cNvGrpSpPr/>
            <p:nvPr/>
          </p:nvGrpSpPr>
          <p:grpSpPr>
            <a:xfrm>
              <a:off x="4067944" y="3923764"/>
              <a:ext cx="4997939" cy="2189396"/>
              <a:chOff x="4067944" y="3367564"/>
              <a:chExt cx="4997939" cy="2189396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067944" y="3520872"/>
                <a:ext cx="3059832" cy="2036088"/>
              </a:xfrm>
              <a:prstGeom prst="rect">
                <a:avLst/>
              </a:prstGeom>
              <a:noFill/>
              <a:ln w="28575">
                <a:solidFill>
                  <a:srgbClr val="FFC000"/>
                </a:solidFill>
                <a:miter lim="800000"/>
                <a:headEnd/>
                <a:tailEnd/>
              </a:ln>
            </p:spPr>
          </p:pic>
          <p:sp>
            <p:nvSpPr>
              <p:cNvPr id="30" name="Rectangle 29"/>
              <p:cNvSpPr/>
              <p:nvPr/>
            </p:nvSpPr>
            <p:spPr>
              <a:xfrm>
                <a:off x="7191652" y="3675921"/>
                <a:ext cx="1874231" cy="276999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fr-FR" sz="1200" dirty="0" smtClean="0"/>
                  <a:t>M. </a:t>
                </a:r>
                <a:r>
                  <a:rPr lang="fr-FR" sz="1200" dirty="0" err="1" smtClean="0"/>
                  <a:t>Siciliano</a:t>
                </a:r>
                <a:r>
                  <a:rPr lang="fr-FR" sz="1200" dirty="0" smtClean="0"/>
                  <a:t>,  et al. (LNL)</a:t>
                </a:r>
                <a:endParaRPr lang="fr-FR" sz="1200" dirty="0"/>
              </a:p>
            </p:txBody>
          </p:sp>
          <p:sp>
            <p:nvSpPr>
              <p:cNvPr id="31" name="ZoneTexte 30"/>
              <p:cNvSpPr txBox="1"/>
              <p:nvPr/>
            </p:nvSpPr>
            <p:spPr>
              <a:xfrm>
                <a:off x="7279894" y="3367564"/>
                <a:ext cx="1440160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baseline="30000" dirty="0" smtClean="0"/>
                  <a:t>106-108</a:t>
                </a:r>
                <a:r>
                  <a:rPr lang="fr-FR" dirty="0" smtClean="0"/>
                  <a:t>Sn 2</a:t>
                </a:r>
                <a:r>
                  <a:rPr lang="fr-FR" baseline="30000" dirty="0" smtClean="0"/>
                  <a:t>+</a:t>
                </a:r>
                <a:r>
                  <a:rPr lang="fr-FR" dirty="0" smtClean="0"/>
                  <a:t>,4</a:t>
                </a:r>
                <a:r>
                  <a:rPr lang="fr-FR" baseline="30000" dirty="0" smtClean="0"/>
                  <a:t>+</a:t>
                </a:r>
              </a:p>
            </p:txBody>
          </p:sp>
        </p:grpSp>
        <p:cxnSp>
          <p:nvCxnSpPr>
            <p:cNvPr id="35" name="Connecteur droit 34"/>
            <p:cNvCxnSpPr/>
            <p:nvPr/>
          </p:nvCxnSpPr>
          <p:spPr>
            <a:xfrm>
              <a:off x="2771800" y="2852936"/>
              <a:ext cx="1314149" cy="1152128"/>
            </a:xfrm>
            <a:prstGeom prst="line">
              <a:avLst/>
            </a:prstGeom>
            <a:ln w="381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Immagine 27" descr="108Sn300um4+fit2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672" y="4581128"/>
            <a:ext cx="2952328" cy="2000484"/>
          </a:xfrm>
          <a:prstGeom prst="rect">
            <a:avLst/>
          </a:prstGeom>
          <a:ln w="28575">
            <a:solidFill>
              <a:srgbClr val="FF9933"/>
            </a:solidFill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944" y="548680"/>
            <a:ext cx="5038967" cy="310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7308304" y="476672"/>
            <a:ext cx="1728192" cy="307777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FR" sz="1400" dirty="0" smtClean="0"/>
              <a:t>R. Perez, et al. (IFIC)</a:t>
            </a:r>
            <a:endParaRPr lang="fr-FR" sz="1400" dirty="0"/>
          </a:p>
        </p:txBody>
      </p:sp>
      <p:sp>
        <p:nvSpPr>
          <p:cNvPr id="41" name="ZoneTexte 40"/>
          <p:cNvSpPr txBox="1"/>
          <p:nvPr/>
        </p:nvSpPr>
        <p:spPr>
          <a:xfrm rot="20196263">
            <a:off x="5480262" y="3426063"/>
            <a:ext cx="1665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 smtClean="0">
                <a:solidFill>
                  <a:srgbClr val="FF0000"/>
                </a:solidFill>
              </a:rPr>
              <a:t>On-Line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magine 72" descr="4876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Immagine 36" descr="NuclideMap_fu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" name="CasellaDiTesto 38"/>
          <p:cNvSpPr txBox="1"/>
          <p:nvPr/>
        </p:nvSpPr>
        <p:spPr>
          <a:xfrm>
            <a:off x="1547664" y="5589240"/>
            <a:ext cx="63991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48</a:t>
            </a:r>
            <a:r>
              <a:rPr lang="en-GB" sz="2000" dirty="0" smtClean="0">
                <a:cs typeface="Arial" charset="0"/>
              </a:rPr>
              <a:t>Ca</a:t>
            </a:r>
            <a:endParaRPr lang="en-GB" sz="2000" dirty="0">
              <a:cs typeface="Arial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4067944" y="3645024"/>
            <a:ext cx="71045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132</a:t>
            </a:r>
            <a:r>
              <a:rPr lang="en-GB" sz="2000" dirty="0" smtClean="0">
                <a:cs typeface="Arial" charset="0"/>
              </a:rPr>
              <a:t>Sn</a:t>
            </a:r>
            <a:endParaRPr lang="en-GB" sz="2000" dirty="0">
              <a:cs typeface="Arial" charset="0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1403648" y="4581128"/>
            <a:ext cx="61106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68</a:t>
            </a:r>
            <a:r>
              <a:rPr lang="en-GB" sz="2000" dirty="0" smtClean="0">
                <a:cs typeface="Arial" charset="0"/>
              </a:rPr>
              <a:t>Ni</a:t>
            </a:r>
            <a:endParaRPr lang="en-GB" sz="2000" dirty="0">
              <a:cs typeface="Arial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2771800" y="4581128"/>
            <a:ext cx="61106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err="1">
                <a:cs typeface="Arial" charset="0"/>
              </a:rPr>
              <a:t>78</a:t>
            </a:r>
            <a:r>
              <a:rPr lang="en-GB" sz="2000" dirty="0" err="1">
                <a:cs typeface="Arial" charset="0"/>
              </a:rPr>
              <a:t>Ni</a:t>
            </a:r>
            <a:endParaRPr lang="en-GB" sz="2000" dirty="0">
              <a:cs typeface="Arial" charset="0"/>
            </a:endParaRPr>
          </a:p>
        </p:txBody>
      </p:sp>
      <p:sp>
        <p:nvSpPr>
          <p:cNvPr id="80" name="CasellaDiTesto 79"/>
          <p:cNvSpPr txBox="1"/>
          <p:nvPr/>
        </p:nvSpPr>
        <p:spPr>
          <a:xfrm>
            <a:off x="-61068" y="-27384"/>
            <a:ext cx="920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Physics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cases of the 1</a:t>
            </a:r>
            <a:r>
              <a:rPr lang="fr-FR" b="1" baseline="30000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st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run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AGATA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at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GANIL :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Nuclear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structure in the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vicinity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of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doubly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magic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nuclei</a:t>
            </a:r>
            <a:endParaRPr lang="fr-FR" b="1" dirty="0">
              <a:solidFill>
                <a:srgbClr val="002060"/>
              </a:solidFill>
              <a:latin typeface="Candara" pitchFamily="34" charset="0"/>
              <a:cs typeface="Arial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843808" y="5373216"/>
            <a:ext cx="3882794" cy="276999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GB" sz="1200" dirty="0" smtClean="0">
                <a:cs typeface="Arial" charset="0"/>
              </a:rPr>
              <a:t>J. </a:t>
            </a:r>
            <a:r>
              <a:rPr lang="en-GB" sz="1200" dirty="0" err="1" smtClean="0">
                <a:cs typeface="Arial" charset="0"/>
              </a:rPr>
              <a:t>Ljungvall</a:t>
            </a:r>
            <a:r>
              <a:rPr lang="en-GB" sz="1200" dirty="0" smtClean="0">
                <a:cs typeface="Arial" charset="0"/>
              </a:rPr>
              <a:t> et al ; 2</a:t>
            </a:r>
            <a:r>
              <a:rPr lang="en-GB" sz="1200" baseline="30000" dirty="0" smtClean="0">
                <a:cs typeface="Arial" charset="0"/>
              </a:rPr>
              <a:t>+</a:t>
            </a:r>
            <a:r>
              <a:rPr lang="en-GB" sz="1200" dirty="0" smtClean="0">
                <a:cs typeface="Arial" charset="0"/>
              </a:rPr>
              <a:t>, 4</a:t>
            </a:r>
            <a:r>
              <a:rPr lang="en-GB" sz="1200" baseline="30000" dirty="0" smtClean="0">
                <a:cs typeface="Arial" charset="0"/>
              </a:rPr>
              <a:t>+</a:t>
            </a:r>
            <a:r>
              <a:rPr lang="en-GB" sz="1200" dirty="0" smtClean="0">
                <a:cs typeface="Arial" charset="0"/>
              </a:rPr>
              <a:t> 6</a:t>
            </a:r>
            <a:r>
              <a:rPr lang="en-GB" sz="1200" baseline="30000" dirty="0" smtClean="0">
                <a:cs typeface="Arial" charset="0"/>
              </a:rPr>
              <a:t>+</a:t>
            </a:r>
            <a:r>
              <a:rPr lang="en-GB" sz="1200" dirty="0" smtClean="0">
                <a:cs typeface="Arial" charset="0"/>
              </a:rPr>
              <a:t> lifetime and g-factor in </a:t>
            </a:r>
            <a:r>
              <a:rPr lang="en-GB" sz="1200" baseline="30000" dirty="0" smtClean="0">
                <a:cs typeface="Arial" charset="0"/>
              </a:rPr>
              <a:t>62,64,66</a:t>
            </a:r>
            <a:r>
              <a:rPr lang="en-GB" sz="1200" dirty="0" smtClean="0">
                <a:cs typeface="Arial" charset="0"/>
              </a:rPr>
              <a:t>Fe</a:t>
            </a:r>
            <a:endParaRPr lang="fr-FR" sz="1200" dirty="0"/>
          </a:p>
        </p:txBody>
      </p:sp>
      <p:sp>
        <p:nvSpPr>
          <p:cNvPr id="83" name="Rectangle 82"/>
          <p:cNvSpPr/>
          <p:nvPr/>
        </p:nvSpPr>
        <p:spPr>
          <a:xfrm>
            <a:off x="107504" y="1980129"/>
            <a:ext cx="3851920" cy="27699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1200" dirty="0" smtClean="0"/>
              <a:t>C. Domingo-</a:t>
            </a:r>
            <a:r>
              <a:rPr lang="fr-FR" sz="1200" dirty="0" err="1" smtClean="0"/>
              <a:t>Pardo</a:t>
            </a:r>
            <a:r>
              <a:rPr lang="fr-FR" sz="1200" dirty="0" smtClean="0"/>
              <a:t> et al ; </a:t>
            </a:r>
            <a:r>
              <a:rPr lang="en-US" sz="1200" dirty="0" smtClean="0"/>
              <a:t>4</a:t>
            </a:r>
            <a:r>
              <a:rPr lang="en-US" sz="1200" baseline="30000" dirty="0" smtClean="0"/>
              <a:t>+</a:t>
            </a:r>
            <a:r>
              <a:rPr lang="en-US" sz="1200" dirty="0" smtClean="0"/>
              <a:t>, 2</a:t>
            </a:r>
            <a:r>
              <a:rPr lang="en-US" sz="1200" baseline="30000" dirty="0" smtClean="0"/>
              <a:t>+</a:t>
            </a:r>
            <a:r>
              <a:rPr lang="en-US" sz="1200" dirty="0" smtClean="0"/>
              <a:t> lifetime in </a:t>
            </a:r>
            <a:r>
              <a:rPr lang="en-US" sz="1200" baseline="30000" dirty="0" smtClean="0"/>
              <a:t>94</a:t>
            </a:r>
            <a:r>
              <a:rPr lang="en-US" sz="1200" dirty="0" smtClean="0"/>
              <a:t>Ru and </a:t>
            </a:r>
            <a:r>
              <a:rPr lang="en-US" sz="1200" baseline="30000" dirty="0" smtClean="0"/>
              <a:t>96</a:t>
            </a:r>
            <a:r>
              <a:rPr lang="en-US" sz="1200" dirty="0" smtClean="0"/>
              <a:t>Pd</a:t>
            </a:r>
            <a:endParaRPr lang="fr-FR" sz="1200" dirty="0"/>
          </a:p>
        </p:txBody>
      </p:sp>
      <p:sp>
        <p:nvSpPr>
          <p:cNvPr id="84" name="ZoneTexte 83"/>
          <p:cNvSpPr txBox="1"/>
          <p:nvPr/>
        </p:nvSpPr>
        <p:spPr>
          <a:xfrm>
            <a:off x="107504" y="2628201"/>
            <a:ext cx="2736304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J. J. </a:t>
            </a:r>
            <a:r>
              <a:rPr lang="fr-FR" sz="1200" dirty="0" err="1" smtClean="0"/>
              <a:t>Valiente</a:t>
            </a:r>
            <a:r>
              <a:rPr lang="fr-FR" sz="1200" dirty="0" smtClean="0"/>
              <a:t> </a:t>
            </a:r>
            <a:r>
              <a:rPr lang="fr-FR" sz="1200" dirty="0" err="1" smtClean="0"/>
              <a:t>Dobon</a:t>
            </a:r>
            <a:r>
              <a:rPr lang="fr-FR" sz="1200" dirty="0" smtClean="0"/>
              <a:t> et al 4</a:t>
            </a:r>
            <a:r>
              <a:rPr lang="fr-FR" sz="1200" baseline="30000" dirty="0" smtClean="0"/>
              <a:t>+</a:t>
            </a:r>
            <a:r>
              <a:rPr lang="fr-FR" sz="1200" dirty="0" smtClean="0"/>
              <a:t>, 2</a:t>
            </a:r>
            <a:r>
              <a:rPr lang="fr-FR" sz="1200" baseline="30000" dirty="0" smtClean="0"/>
              <a:t>+</a:t>
            </a:r>
            <a:r>
              <a:rPr lang="fr-FR" sz="1200" dirty="0" smtClean="0"/>
              <a:t> </a:t>
            </a:r>
            <a:r>
              <a:rPr lang="fr-FR" sz="1200" dirty="0" err="1" smtClean="0"/>
              <a:t>lifetime</a:t>
            </a:r>
            <a:r>
              <a:rPr lang="fr-FR" sz="1200" dirty="0" smtClean="0"/>
              <a:t> in </a:t>
            </a:r>
            <a:r>
              <a:rPr lang="fr-FR" sz="1200" baseline="30000" dirty="0" smtClean="0"/>
              <a:t>106,108</a:t>
            </a:r>
            <a:r>
              <a:rPr lang="fr-FR" sz="1200" dirty="0" smtClean="0"/>
              <a:t>Sn</a:t>
            </a:r>
            <a:endParaRPr lang="fr-FR" sz="1200" dirty="0"/>
          </a:p>
        </p:txBody>
      </p:sp>
      <p:sp>
        <p:nvSpPr>
          <p:cNvPr id="85" name="ZoneTexte 84"/>
          <p:cNvSpPr txBox="1"/>
          <p:nvPr/>
        </p:nvSpPr>
        <p:spPr>
          <a:xfrm>
            <a:off x="5868144" y="1484784"/>
            <a:ext cx="324036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G. </a:t>
            </a:r>
            <a:r>
              <a:rPr lang="fr-FR" sz="1200" dirty="0" err="1" smtClean="0"/>
              <a:t>Georgiev</a:t>
            </a:r>
            <a:r>
              <a:rPr lang="fr-FR" sz="1200" dirty="0" smtClean="0"/>
              <a:t> et al;  2</a:t>
            </a:r>
            <a:r>
              <a:rPr lang="fr-FR" sz="1200" baseline="30000" dirty="0" smtClean="0"/>
              <a:t>+</a:t>
            </a:r>
            <a:r>
              <a:rPr lang="fr-FR" sz="1200" dirty="0" smtClean="0"/>
              <a:t> </a:t>
            </a:r>
            <a:r>
              <a:rPr lang="en-US" sz="1200" dirty="0" smtClean="0"/>
              <a:t>lifetimes and g factor </a:t>
            </a:r>
            <a:r>
              <a:rPr lang="en-US" sz="1200" baseline="30000" dirty="0" smtClean="0"/>
              <a:t>204,206,208</a:t>
            </a:r>
            <a:r>
              <a:rPr lang="en-US" sz="1200" dirty="0" smtClean="0"/>
              <a:t>Hg : 17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-29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July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4139952" y="4509120"/>
            <a:ext cx="3090333" cy="27699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r-FR" sz="1200" dirty="0" smtClean="0"/>
              <a:t>D. </a:t>
            </a:r>
            <a:r>
              <a:rPr lang="fr-FR" sz="1200" dirty="0" err="1" smtClean="0"/>
              <a:t>Verney</a:t>
            </a:r>
            <a:r>
              <a:rPr lang="fr-FR" sz="1200" dirty="0" smtClean="0"/>
              <a:t> et al; </a:t>
            </a:r>
            <a:r>
              <a:rPr lang="fr-FR" sz="1200" dirty="0" err="1" smtClean="0"/>
              <a:t>lifetime</a:t>
            </a:r>
            <a:r>
              <a:rPr lang="fr-FR" sz="1200" dirty="0" smtClean="0"/>
              <a:t> </a:t>
            </a:r>
            <a:r>
              <a:rPr lang="fr-FR" sz="1200" dirty="0" err="1" smtClean="0"/>
              <a:t>measurement</a:t>
            </a:r>
            <a:r>
              <a:rPr lang="fr-FR" sz="1200" dirty="0" smtClean="0"/>
              <a:t> in </a:t>
            </a:r>
            <a:r>
              <a:rPr lang="fr-FR" sz="1200" baseline="30000" dirty="0" smtClean="0"/>
              <a:t>83</a:t>
            </a:r>
            <a:r>
              <a:rPr lang="fr-FR" sz="1200" dirty="0" smtClean="0"/>
              <a:t>Ge. </a:t>
            </a:r>
            <a:endParaRPr lang="fr-FR" sz="1200" dirty="0"/>
          </a:p>
        </p:txBody>
      </p:sp>
      <p:sp>
        <p:nvSpPr>
          <p:cNvPr id="87" name="ZoneTexte 86"/>
          <p:cNvSpPr txBox="1"/>
          <p:nvPr/>
        </p:nvSpPr>
        <p:spPr>
          <a:xfrm>
            <a:off x="5004048" y="3573016"/>
            <a:ext cx="406794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A. </a:t>
            </a:r>
            <a:r>
              <a:rPr lang="fr-FR" sz="1200" dirty="0" err="1" smtClean="0"/>
              <a:t>Navin</a:t>
            </a:r>
            <a:r>
              <a:rPr lang="fr-FR" sz="1200" dirty="0" smtClean="0"/>
              <a:t> et al ; </a:t>
            </a:r>
            <a:r>
              <a:rPr lang="it-IT" sz="1200" dirty="0" smtClean="0"/>
              <a:t> i</a:t>
            </a:r>
            <a:r>
              <a:rPr lang="it-IT" sz="1200" baseline="-25000" dirty="0" smtClean="0"/>
              <a:t>13/2</a:t>
            </a:r>
            <a:r>
              <a:rPr lang="it-IT" sz="1200" dirty="0" smtClean="0"/>
              <a:t> single particle state in </a:t>
            </a:r>
            <a:r>
              <a:rPr lang="it-IT" sz="1200" baseline="30000" dirty="0" smtClean="0"/>
              <a:t>133</a:t>
            </a:r>
            <a:r>
              <a:rPr lang="it-IT" sz="1200" dirty="0" smtClean="0"/>
              <a:t>Sn and high spin in </a:t>
            </a:r>
            <a:r>
              <a:rPr lang="it-IT" sz="1200" baseline="30000" dirty="0" smtClean="0"/>
              <a:t>108</a:t>
            </a:r>
            <a:r>
              <a:rPr lang="it-IT" sz="1200" dirty="0" smtClean="0"/>
              <a:t>Zr </a:t>
            </a:r>
            <a:endParaRPr lang="fr-FR" sz="1200" dirty="0"/>
          </a:p>
        </p:txBody>
      </p:sp>
      <p:sp>
        <p:nvSpPr>
          <p:cNvPr id="88" name="ZoneTexte 87"/>
          <p:cNvSpPr txBox="1"/>
          <p:nvPr/>
        </p:nvSpPr>
        <p:spPr>
          <a:xfrm>
            <a:off x="3635896" y="4869160"/>
            <a:ext cx="3672408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G. </a:t>
            </a:r>
            <a:r>
              <a:rPr lang="fr-FR" sz="1200" dirty="0" err="1" smtClean="0"/>
              <a:t>Duchêne</a:t>
            </a:r>
            <a:r>
              <a:rPr lang="fr-FR" sz="1200" dirty="0" smtClean="0"/>
              <a:t> et al; </a:t>
            </a:r>
            <a:r>
              <a:rPr lang="en-US" sz="1200" baseline="30000" dirty="0" smtClean="0"/>
              <a:t>80</a:t>
            </a:r>
            <a:r>
              <a:rPr lang="en-US" sz="1200" dirty="0" smtClean="0"/>
              <a:t>Zn and </a:t>
            </a:r>
            <a:r>
              <a:rPr lang="en-US" sz="1200" baseline="30000" dirty="0" smtClean="0"/>
              <a:t>82</a:t>
            </a:r>
            <a:r>
              <a:rPr lang="en-US" sz="1200" dirty="0" smtClean="0"/>
              <a:t>Ge highest spin structures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2483768" y="5805264"/>
            <a:ext cx="291137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200" dirty="0" smtClean="0"/>
              <a:t>A. </a:t>
            </a:r>
            <a:r>
              <a:rPr lang="fr-FR" sz="1200" dirty="0" err="1" smtClean="0"/>
              <a:t>Lemasson</a:t>
            </a:r>
            <a:r>
              <a:rPr lang="fr-FR" sz="1200" dirty="0" smtClean="0"/>
              <a:t> et al : </a:t>
            </a:r>
            <a:r>
              <a:rPr lang="fr-FR" sz="1200" dirty="0" err="1" smtClean="0"/>
              <a:t>spectroscopy</a:t>
            </a:r>
            <a:r>
              <a:rPr lang="fr-FR" sz="1200" dirty="0" smtClean="0"/>
              <a:t> of </a:t>
            </a:r>
            <a:r>
              <a:rPr lang="fr-FR" sz="1200" baseline="30000" dirty="0" smtClean="0"/>
              <a:t>39,41,43</a:t>
            </a:r>
            <a:r>
              <a:rPr lang="fr-FR" sz="1200" dirty="0" smtClean="0"/>
              <a:t>S </a:t>
            </a:r>
            <a:endParaRPr lang="fr-FR" sz="1200" dirty="0"/>
          </a:p>
        </p:txBody>
      </p:sp>
      <p:sp>
        <p:nvSpPr>
          <p:cNvPr id="91" name="ZoneTexte 90"/>
          <p:cNvSpPr txBox="1"/>
          <p:nvPr/>
        </p:nvSpPr>
        <p:spPr>
          <a:xfrm>
            <a:off x="4427984" y="2782669"/>
            <a:ext cx="410445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P. R. John et al ; Shape transition in W isotopes: </a:t>
            </a:r>
            <a:r>
              <a:rPr lang="fr-FR" sz="1200" baseline="30000" dirty="0" smtClean="0"/>
              <a:t>190</a:t>
            </a:r>
            <a:r>
              <a:rPr lang="fr-FR" sz="1200" dirty="0" smtClean="0"/>
              <a:t>W and </a:t>
            </a:r>
            <a:r>
              <a:rPr lang="fr-FR" sz="1200" baseline="30000" dirty="0" smtClean="0"/>
              <a:t>192</a:t>
            </a:r>
            <a:r>
              <a:rPr lang="fr-FR" sz="1200" dirty="0" smtClean="0"/>
              <a:t>W </a:t>
            </a:r>
            <a:r>
              <a:rPr lang="fr-FR" sz="1200" dirty="0" err="1" smtClean="0"/>
              <a:t>spectroscopy</a:t>
            </a:r>
            <a:r>
              <a:rPr lang="fr-FR" sz="1200" dirty="0" smtClean="0"/>
              <a:t> and </a:t>
            </a:r>
            <a:r>
              <a:rPr lang="fr-FR" sz="1200" dirty="0" err="1" smtClean="0"/>
              <a:t>fast</a:t>
            </a:r>
            <a:r>
              <a:rPr lang="fr-FR" sz="1200" dirty="0" smtClean="0"/>
              <a:t> timing </a:t>
            </a:r>
            <a:endParaRPr lang="fr-FR" sz="1200" dirty="0"/>
          </a:p>
        </p:txBody>
      </p:sp>
      <p:sp>
        <p:nvSpPr>
          <p:cNvPr id="92" name="ZoneTexte 91"/>
          <p:cNvSpPr txBox="1"/>
          <p:nvPr/>
        </p:nvSpPr>
        <p:spPr>
          <a:xfrm>
            <a:off x="1259632" y="6488668"/>
            <a:ext cx="655272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S. Leoni et al ; </a:t>
            </a:r>
            <a:r>
              <a:rPr lang="en-US" sz="1200" dirty="0" smtClean="0"/>
              <a:t>Lifetime in n-rich C and O isotopes: test of the three body forces </a:t>
            </a:r>
            <a:endParaRPr lang="fr-FR" sz="1200" dirty="0"/>
          </a:p>
        </p:txBody>
      </p:sp>
      <p:sp>
        <p:nvSpPr>
          <p:cNvPr id="93" name="CasellaDiTesto 42"/>
          <p:cNvSpPr txBox="1"/>
          <p:nvPr/>
        </p:nvSpPr>
        <p:spPr>
          <a:xfrm>
            <a:off x="1809931" y="3429000"/>
            <a:ext cx="71045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100</a:t>
            </a:r>
            <a:r>
              <a:rPr lang="en-GB" sz="2000" dirty="0" smtClean="0">
                <a:cs typeface="Arial" charset="0"/>
              </a:rPr>
              <a:t>Sn</a:t>
            </a:r>
            <a:endParaRPr lang="en-GB" sz="2000" dirty="0">
              <a:cs typeface="Arial" charset="0"/>
            </a:endParaRPr>
          </a:p>
        </p:txBody>
      </p:sp>
      <p:sp>
        <p:nvSpPr>
          <p:cNvPr id="94" name="CasellaDiTesto 42"/>
          <p:cNvSpPr txBox="1"/>
          <p:nvPr/>
        </p:nvSpPr>
        <p:spPr>
          <a:xfrm>
            <a:off x="6228184" y="2204864"/>
            <a:ext cx="71045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208</a:t>
            </a:r>
            <a:r>
              <a:rPr lang="en-GB" sz="2000" dirty="0" smtClean="0">
                <a:cs typeface="Arial" charset="0"/>
              </a:rPr>
              <a:t>Pb</a:t>
            </a:r>
            <a:endParaRPr lang="en-GB" sz="2000" dirty="0"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7504" y="836712"/>
            <a:ext cx="4752528" cy="10081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p-n , n-n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correlations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in the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vicinity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132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Sn;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Sn,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Ni,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</a:t>
            </a:r>
          </a:p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Terra-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incognita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Pb</a:t>
            </a:r>
          </a:p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Tensor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force and monopole migration </a:t>
            </a:r>
            <a:r>
              <a:rPr 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around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200" i="1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78</a:t>
            </a: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</a:p>
          <a:p>
            <a:pPr algn="just">
              <a:buFont typeface="Arial" charset="0"/>
              <a:buChar char="•"/>
            </a:pPr>
            <a:r>
              <a:rPr 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3 body forces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164288" y="5805264"/>
            <a:ext cx="1800200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cxnSp>
        <p:nvCxnSpPr>
          <p:cNvPr id="34" name="Connecteur droit 33"/>
          <p:cNvCxnSpPr>
            <a:stCxn id="83" idx="3"/>
          </p:cNvCxnSpPr>
          <p:nvPr/>
        </p:nvCxnSpPr>
        <p:spPr>
          <a:xfrm flipH="1">
            <a:off x="971600" y="2118629"/>
            <a:ext cx="2987824" cy="1259050"/>
          </a:xfrm>
          <a:prstGeom prst="line">
            <a:avLst/>
          </a:prstGeom>
          <a:ln w="381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 flipV="1">
            <a:off x="2555776" y="3933056"/>
            <a:ext cx="0" cy="86409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988840"/>
            <a:ext cx="5860504" cy="4779527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27" name="Flèche vers le bas 26"/>
          <p:cNvSpPr/>
          <p:nvPr/>
        </p:nvSpPr>
        <p:spPr>
          <a:xfrm>
            <a:off x="4025740" y="3759236"/>
            <a:ext cx="2880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 vers le bas 27"/>
          <p:cNvSpPr/>
          <p:nvPr/>
        </p:nvSpPr>
        <p:spPr>
          <a:xfrm>
            <a:off x="3678100" y="3931388"/>
            <a:ext cx="288032" cy="57606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29068" y="2708920"/>
            <a:ext cx="138473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ZoneTexte 32"/>
          <p:cNvSpPr txBox="1"/>
          <p:nvPr/>
        </p:nvSpPr>
        <p:spPr>
          <a:xfrm>
            <a:off x="3592195" y="3049215"/>
            <a:ext cx="1915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D. </a:t>
            </a:r>
            <a:r>
              <a:rPr lang="fr-FR" sz="1400" dirty="0" err="1" smtClean="0"/>
              <a:t>Ralet</a:t>
            </a:r>
            <a:r>
              <a:rPr lang="fr-FR" sz="1400" dirty="0" smtClean="0"/>
              <a:t> </a:t>
            </a:r>
            <a:r>
              <a:rPr lang="fr-FR" sz="1400" i="1" dirty="0" smtClean="0"/>
              <a:t>et al</a:t>
            </a:r>
            <a:r>
              <a:rPr lang="fr-FR" sz="1400" dirty="0" smtClean="0"/>
              <a:t> (CSNSM)</a:t>
            </a:r>
            <a:endParaRPr lang="fr-FR" sz="1400" dirty="0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71275" y="1988840"/>
            <a:ext cx="367802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ZoneTexte 30"/>
          <p:cNvSpPr txBox="1"/>
          <p:nvPr/>
        </p:nvSpPr>
        <p:spPr>
          <a:xfrm rot="20196263">
            <a:off x="4547614" y="3591679"/>
            <a:ext cx="1665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err="1" smtClean="0">
                <a:solidFill>
                  <a:srgbClr val="FF0000"/>
                </a:solidFill>
              </a:rPr>
              <a:t>On-Line</a:t>
            </a:r>
            <a:endParaRPr lang="fr-F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988840"/>
            <a:ext cx="7945833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lipse 9"/>
          <p:cNvSpPr/>
          <p:nvPr/>
        </p:nvSpPr>
        <p:spPr>
          <a:xfrm>
            <a:off x="611560" y="4324772"/>
            <a:ext cx="1512168" cy="1120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5940152" y="2852936"/>
            <a:ext cx="1368152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6012160" y="1916832"/>
            <a:ext cx="1368152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6156176" y="5651956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LPNS interaction </a:t>
            </a:r>
            <a:endParaRPr lang="fr-FR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3988" y="1412776"/>
            <a:ext cx="153451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0" y="0"/>
            <a:ext cx="5030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Spectroscopy </a:t>
            </a:r>
            <a:r>
              <a:rPr lang="fr-FR" sz="2800" dirty="0" smtClean="0"/>
              <a:t>in the </a:t>
            </a:r>
            <a:r>
              <a:rPr lang="fr-FR" sz="2800" baseline="30000" dirty="0" smtClean="0"/>
              <a:t>68-78</a:t>
            </a:r>
            <a:r>
              <a:rPr lang="fr-FR" sz="2800" dirty="0" smtClean="0"/>
              <a:t>Ni </a:t>
            </a:r>
            <a:r>
              <a:rPr lang="fr-FR" sz="2800" dirty="0" err="1" smtClean="0"/>
              <a:t>region</a:t>
            </a:r>
            <a:endParaRPr lang="fr-FR" sz="2800" dirty="0"/>
          </a:p>
        </p:txBody>
      </p:sp>
      <p:sp>
        <p:nvSpPr>
          <p:cNvPr id="15" name="Rectangle 14"/>
          <p:cNvSpPr/>
          <p:nvPr/>
        </p:nvSpPr>
        <p:spPr>
          <a:xfrm>
            <a:off x="6097816" y="3789040"/>
            <a:ext cx="648072" cy="50405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5796136" y="2132856"/>
            <a:ext cx="0" cy="1656184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H="1">
            <a:off x="3275856" y="4077072"/>
            <a:ext cx="2448272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179512" y="44624"/>
            <a:ext cx="4354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/>
              <a:t>Lifetime</a:t>
            </a:r>
            <a:r>
              <a:rPr lang="fr-FR" sz="2400" dirty="0" smtClean="0"/>
              <a:t> in the 4</a:t>
            </a:r>
            <a:r>
              <a:rPr lang="fr-FR" sz="2400" baseline="30000" dirty="0" smtClean="0"/>
              <a:t>+</a:t>
            </a:r>
            <a:r>
              <a:rPr lang="fr-FR" sz="2400" dirty="0" smtClean="0"/>
              <a:t>  states in </a:t>
            </a:r>
            <a:r>
              <a:rPr lang="fr-FR" sz="2400" baseline="30000" dirty="0" smtClean="0"/>
              <a:t>62,64</a:t>
            </a:r>
            <a:r>
              <a:rPr lang="fr-FR" sz="2400" dirty="0" smtClean="0"/>
              <a:t>Fe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5472608" cy="5036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436096" y="1988840"/>
            <a:ext cx="3707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S. M. </a:t>
            </a:r>
            <a:r>
              <a:rPr lang="fr-FR" sz="1400" i="1" dirty="0" err="1" smtClean="0"/>
              <a:t>Lenzi</a:t>
            </a:r>
            <a:r>
              <a:rPr lang="fr-FR" sz="1400" i="1" dirty="0" smtClean="0"/>
              <a:t>, F. Nowacki, A. </a:t>
            </a:r>
            <a:r>
              <a:rPr lang="fr-FR" sz="1400" i="1" dirty="0" err="1" smtClean="0"/>
              <a:t>Poves</a:t>
            </a:r>
            <a:r>
              <a:rPr lang="fr-FR" sz="1400" i="1" dirty="0" smtClean="0"/>
              <a:t>, and K. </a:t>
            </a:r>
            <a:r>
              <a:rPr lang="fr-FR" sz="1400" i="1" dirty="0" err="1" smtClean="0"/>
              <a:t>Sieja</a:t>
            </a:r>
            <a:r>
              <a:rPr lang="fr-FR" sz="1400" i="1" dirty="0" smtClean="0"/>
              <a:t>, Phys. </a:t>
            </a:r>
            <a:r>
              <a:rPr lang="fr-FR" sz="1400" i="1" dirty="0" err="1" smtClean="0"/>
              <a:t>Rev</a:t>
            </a:r>
            <a:r>
              <a:rPr lang="fr-FR" sz="1400" i="1" dirty="0" smtClean="0"/>
              <a:t>. C 82, 054301 (2010)</a:t>
            </a:r>
            <a:endParaRPr lang="fr-FR" sz="1400" i="1" dirty="0"/>
          </a:p>
        </p:txBody>
      </p:sp>
      <p:sp>
        <p:nvSpPr>
          <p:cNvPr id="9" name="Rectangle 8"/>
          <p:cNvSpPr/>
          <p:nvPr/>
        </p:nvSpPr>
        <p:spPr>
          <a:xfrm>
            <a:off x="5364088" y="1340768"/>
            <a:ext cx="3744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 err="1" smtClean="0"/>
              <a:t>J.Ljungvall</a:t>
            </a:r>
            <a:r>
              <a:rPr lang="fr-FR" sz="1400" i="1" dirty="0" smtClean="0"/>
              <a:t> et al, </a:t>
            </a:r>
            <a:r>
              <a:rPr lang="en-US" sz="1400" i="1" dirty="0" err="1" smtClean="0"/>
              <a:t>Phys.Rev</a:t>
            </a:r>
            <a:r>
              <a:rPr lang="en-US" sz="1400" i="1" dirty="0" smtClean="0"/>
              <a:t>. C 81, 061301 (2010)</a:t>
            </a:r>
            <a:endParaRPr lang="fr-FR" sz="1400" i="1" dirty="0"/>
          </a:p>
        </p:txBody>
      </p:sp>
      <p:sp>
        <p:nvSpPr>
          <p:cNvPr id="10" name="Rectangle 9"/>
          <p:cNvSpPr/>
          <p:nvPr/>
        </p:nvSpPr>
        <p:spPr>
          <a:xfrm>
            <a:off x="5373288" y="1628800"/>
            <a:ext cx="37707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 err="1" smtClean="0"/>
              <a:t>W.Rother</a:t>
            </a:r>
            <a:r>
              <a:rPr lang="fr-FR" sz="1400" i="1" dirty="0" smtClean="0"/>
              <a:t> et al, </a:t>
            </a:r>
            <a:r>
              <a:rPr lang="fr-FR" sz="1400" i="1" dirty="0" err="1" smtClean="0"/>
              <a:t>Phys.Rev.Lett</a:t>
            </a:r>
            <a:r>
              <a:rPr lang="fr-FR" sz="1400" i="1" dirty="0" smtClean="0"/>
              <a:t>. 106, 022502 (2011)</a:t>
            </a:r>
            <a:endParaRPr lang="fr-FR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1520" y="4941168"/>
            <a:ext cx="2501006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9933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+ </a:t>
            </a:r>
            <a:r>
              <a:rPr lang="fr-FR" dirty="0" err="1" smtClean="0"/>
              <a:t>Lifetime</a:t>
            </a:r>
            <a:r>
              <a:rPr lang="fr-FR" dirty="0" smtClean="0"/>
              <a:t> in Co and Mn</a:t>
            </a:r>
            <a:endParaRPr lang="fr-FR" dirty="0"/>
          </a:p>
        </p:txBody>
      </p:sp>
      <p:pic>
        <p:nvPicPr>
          <p:cNvPr id="3" name="Image 2" descr="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88840"/>
            <a:ext cx="9144000" cy="275119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724128" y="2060848"/>
            <a:ext cx="3255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J. </a:t>
            </a:r>
            <a:r>
              <a:rPr lang="fr-FR" sz="1400" dirty="0" err="1" smtClean="0"/>
              <a:t>Ljungvall</a:t>
            </a:r>
            <a:r>
              <a:rPr lang="fr-FR" sz="1400" dirty="0" smtClean="0"/>
              <a:t> </a:t>
            </a:r>
            <a:r>
              <a:rPr lang="fr-FR" sz="1400" i="1" dirty="0" smtClean="0"/>
              <a:t>et al in </a:t>
            </a:r>
            <a:r>
              <a:rPr lang="fr-FR" sz="1400" i="1" dirty="0" err="1" smtClean="0"/>
              <a:t>preparation</a:t>
            </a:r>
            <a:r>
              <a:rPr lang="fr-FR" sz="1400" dirty="0" smtClean="0"/>
              <a:t> (CSNSM)</a:t>
            </a:r>
            <a:endParaRPr lang="fr-FR" sz="1400" dirty="0"/>
          </a:p>
        </p:txBody>
      </p:sp>
      <p:sp>
        <p:nvSpPr>
          <p:cNvPr id="5" name="ZoneTexte 4"/>
          <p:cNvSpPr txBox="1"/>
          <p:nvPr/>
        </p:nvSpPr>
        <p:spPr>
          <a:xfrm>
            <a:off x="4427984" y="1916832"/>
            <a:ext cx="14109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400" dirty="0" smtClean="0">
                <a:latin typeface="Symbol" pitchFamily="18" charset="2"/>
              </a:rPr>
              <a:t>t</a:t>
            </a:r>
            <a:r>
              <a:rPr lang="fr-FR" baseline="-25000" dirty="0" smtClean="0"/>
              <a:t>4</a:t>
            </a:r>
            <a:r>
              <a:rPr lang="fr-FR" baseline="30000" dirty="0" smtClean="0"/>
              <a:t>+</a:t>
            </a:r>
            <a:r>
              <a:rPr lang="fr-FR" dirty="0" smtClean="0"/>
              <a:t> states</a:t>
            </a:r>
          </a:p>
          <a:p>
            <a:r>
              <a:rPr lang="fr-FR" sz="2400" dirty="0" smtClean="0">
                <a:latin typeface="Symbol" pitchFamily="18" charset="2"/>
              </a:rPr>
              <a:t>t</a:t>
            </a:r>
            <a:r>
              <a:rPr lang="fr-FR" baseline="-25000" dirty="0" smtClean="0"/>
              <a:t>6</a:t>
            </a:r>
            <a:r>
              <a:rPr lang="fr-FR" baseline="30000" dirty="0" smtClean="0"/>
              <a:t>+</a:t>
            </a:r>
            <a:r>
              <a:rPr lang="fr-FR" dirty="0" smtClean="0"/>
              <a:t> states (?)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79512" y="44624"/>
            <a:ext cx="4354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/>
              <a:t>Lifetime</a:t>
            </a:r>
            <a:r>
              <a:rPr lang="fr-FR" sz="2400" dirty="0" smtClean="0"/>
              <a:t> in the 4</a:t>
            </a:r>
            <a:r>
              <a:rPr lang="fr-FR" sz="2400" baseline="30000" dirty="0" smtClean="0"/>
              <a:t>+</a:t>
            </a:r>
            <a:r>
              <a:rPr lang="fr-FR" sz="2400" dirty="0" smtClean="0"/>
              <a:t>  states in </a:t>
            </a:r>
            <a:r>
              <a:rPr lang="fr-FR" sz="2400" baseline="30000" dirty="0" smtClean="0"/>
              <a:t>62,64</a:t>
            </a:r>
            <a:r>
              <a:rPr lang="fr-FR" sz="2400" dirty="0" smtClean="0"/>
              <a:t>Fe</a:t>
            </a:r>
          </a:p>
        </p:txBody>
      </p:sp>
      <p:sp>
        <p:nvSpPr>
          <p:cNvPr id="7" name="Rectangle 6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467544" y="206084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 smtClean="0"/>
              <a:t>62</a:t>
            </a:r>
            <a:r>
              <a:rPr lang="fr-FR" dirty="0" smtClean="0"/>
              <a:t>Fe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e 74"/>
          <p:cNvGrpSpPr/>
          <p:nvPr/>
        </p:nvGrpSpPr>
        <p:grpSpPr>
          <a:xfrm>
            <a:off x="0" y="3933056"/>
            <a:ext cx="5281677" cy="2592288"/>
            <a:chOff x="0" y="3933056"/>
            <a:chExt cx="5281677" cy="2592288"/>
          </a:xfrm>
        </p:grpSpPr>
        <p:pic>
          <p:nvPicPr>
            <p:cNvPr id="1945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933056"/>
              <a:ext cx="5281677" cy="259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" name="ZoneTexte 71"/>
            <p:cNvSpPr txBox="1"/>
            <p:nvPr/>
          </p:nvSpPr>
          <p:spPr>
            <a:xfrm>
              <a:off x="3108436" y="4221088"/>
              <a:ext cx="5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N=50</a:t>
              </a:r>
              <a:endParaRPr lang="fr-FR" sz="1200" dirty="0"/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3563888" y="5517232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51</a:t>
              </a:r>
              <a:endParaRPr lang="fr-FR" sz="1200" dirty="0"/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3873406" y="5888305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52</a:t>
              </a:r>
              <a:endParaRPr lang="fr-FR" sz="1200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9"/>
          <p:cNvSpPr txBox="1"/>
          <p:nvPr/>
        </p:nvSpPr>
        <p:spPr>
          <a:xfrm>
            <a:off x="5004048" y="1196752"/>
            <a:ext cx="4139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dirty="0" smtClean="0"/>
              <a:t>Fission Fragments produced by fusion-fission </a:t>
            </a:r>
            <a:r>
              <a:rPr lang="en-US" baseline="30000" dirty="0" smtClean="0"/>
              <a:t>238</a:t>
            </a:r>
            <a:r>
              <a:rPr lang="en-US" dirty="0" smtClean="0"/>
              <a:t>U+</a:t>
            </a:r>
            <a:r>
              <a:rPr lang="en-US" baseline="30000" dirty="0" smtClean="0"/>
              <a:t>9</a:t>
            </a:r>
            <a:r>
              <a:rPr lang="en-US" dirty="0" smtClean="0"/>
              <a:t>Be in inverse kinematic</a:t>
            </a:r>
          </a:p>
          <a:p>
            <a:pPr>
              <a:buBlip>
                <a:blip r:embed="rId3"/>
              </a:buBlip>
            </a:pPr>
            <a:endParaRPr lang="en-US" dirty="0" smtClean="0"/>
          </a:p>
          <a:p>
            <a:pPr>
              <a:buBlip>
                <a:blip r:embed="rId3"/>
              </a:buBlip>
            </a:pPr>
            <a:r>
              <a:rPr lang="en-US" dirty="0" smtClean="0"/>
              <a:t>Fully identified in VAMOS</a:t>
            </a:r>
          </a:p>
          <a:p>
            <a:pPr>
              <a:buBlip>
                <a:blip r:embed="rId3"/>
              </a:buBlip>
            </a:pPr>
            <a:endParaRPr lang="en-US" dirty="0" smtClean="0"/>
          </a:p>
          <a:p>
            <a:pPr>
              <a:buBlip>
                <a:blip r:embed="rId3"/>
              </a:buBlip>
            </a:pPr>
            <a:r>
              <a:rPr lang="en-US" dirty="0" smtClean="0"/>
              <a:t>Magnetic spectrometer placed at large angle to select the lowest mass region</a:t>
            </a:r>
            <a:endParaRPr lang="en-US" dirty="0"/>
          </a:p>
        </p:txBody>
      </p:sp>
      <p:sp>
        <p:nvSpPr>
          <p:cNvPr id="11" name="ZoneTexte 10"/>
          <p:cNvSpPr txBox="1"/>
          <p:nvPr/>
        </p:nvSpPr>
        <p:spPr>
          <a:xfrm>
            <a:off x="179512" y="44624"/>
            <a:ext cx="5894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Lifetime and spectroscopy in the </a:t>
            </a:r>
            <a:r>
              <a:rPr lang="en-US" sz="2400" baseline="30000" dirty="0" smtClean="0"/>
              <a:t>78</a:t>
            </a:r>
            <a:r>
              <a:rPr lang="en-US" sz="2400" dirty="0" smtClean="0"/>
              <a:t>Ni vicinity </a:t>
            </a:r>
          </a:p>
        </p:txBody>
      </p:sp>
      <p:pic>
        <p:nvPicPr>
          <p:cNvPr id="15" name="Image 14" descr="Z_zoo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025515"/>
            <a:ext cx="4845952" cy="2547501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5652120" y="6093296"/>
            <a:ext cx="31682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J. </a:t>
            </a:r>
            <a:r>
              <a:rPr lang="fr-FR" sz="1600" i="1" dirty="0" err="1" smtClean="0"/>
              <a:t>Dudouet</a:t>
            </a:r>
            <a:r>
              <a:rPr lang="fr-FR" sz="1600" i="1" dirty="0" smtClean="0"/>
              <a:t> et al (IPNL) </a:t>
            </a:r>
            <a:r>
              <a:rPr lang="fr-FR" sz="1600" i="1" dirty="0" err="1" smtClean="0"/>
              <a:t>Preliminary</a:t>
            </a:r>
            <a:endParaRPr lang="fr-FR" sz="1600" i="1" dirty="0"/>
          </a:p>
        </p:txBody>
      </p:sp>
      <p:grpSp>
        <p:nvGrpSpPr>
          <p:cNvPr id="76" name="Groupe 75"/>
          <p:cNvGrpSpPr/>
          <p:nvPr/>
        </p:nvGrpSpPr>
        <p:grpSpPr>
          <a:xfrm>
            <a:off x="4932040" y="3573016"/>
            <a:ext cx="4334029" cy="2232248"/>
            <a:chOff x="4932040" y="3573016"/>
            <a:chExt cx="4334029" cy="2232248"/>
          </a:xfrm>
        </p:grpSpPr>
        <p:cxnSp>
          <p:nvCxnSpPr>
            <p:cNvPr id="19" name="Connecteur droit avec flèche 18"/>
            <p:cNvCxnSpPr/>
            <p:nvPr/>
          </p:nvCxnSpPr>
          <p:spPr>
            <a:xfrm>
              <a:off x="4932040" y="3573016"/>
              <a:ext cx="1368152" cy="9361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/>
            <p:nvPr/>
          </p:nvCxnSpPr>
          <p:spPr>
            <a:xfrm flipV="1">
              <a:off x="5220072" y="4725144"/>
              <a:ext cx="1080120" cy="10801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6300192" y="4437112"/>
              <a:ext cx="29658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Unique opportunity for </a:t>
              </a:r>
              <a:r>
                <a:rPr lang="en-US" dirty="0" smtClean="0">
                  <a:latin typeface="Symbol" pitchFamily="18" charset="2"/>
                </a:rPr>
                <a:t>g</a:t>
              </a:r>
              <a:r>
                <a:rPr lang="en-US" dirty="0" smtClean="0"/>
                <a:t>-ray </a:t>
              </a:r>
            </a:p>
            <a:p>
              <a:r>
                <a:rPr lang="en-US" dirty="0" smtClean="0"/>
                <a:t>spectroscopy of light FF</a:t>
              </a:r>
              <a:endParaRPr lang="en-US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3307572" y="5085184"/>
            <a:ext cx="288000" cy="1296144"/>
          </a:xfrm>
          <a:prstGeom prst="rect">
            <a:avLst/>
          </a:prstGeom>
          <a:solidFill>
            <a:srgbClr val="FF9933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9" name="Groupe 78"/>
          <p:cNvGrpSpPr/>
          <p:nvPr/>
        </p:nvGrpSpPr>
        <p:grpSpPr>
          <a:xfrm>
            <a:off x="2483768" y="2636912"/>
            <a:ext cx="1800200" cy="814959"/>
            <a:chOff x="2483768" y="2636912"/>
            <a:chExt cx="1800200" cy="814959"/>
          </a:xfrm>
        </p:grpSpPr>
        <p:cxnSp>
          <p:nvCxnSpPr>
            <p:cNvPr id="27" name="Connecteur droit avec flèche 26"/>
            <p:cNvCxnSpPr/>
            <p:nvPr/>
          </p:nvCxnSpPr>
          <p:spPr>
            <a:xfrm>
              <a:off x="3059832" y="2996952"/>
              <a:ext cx="504056" cy="72008"/>
            </a:xfrm>
            <a:prstGeom prst="straightConnector1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/>
            <p:cNvSpPr txBox="1"/>
            <p:nvPr/>
          </p:nvSpPr>
          <p:spPr>
            <a:xfrm>
              <a:off x="3563888" y="2924944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Ge</a:t>
              </a:r>
              <a:endParaRPr lang="fr-FR" sz="1200" dirty="0"/>
            </a:p>
          </p:txBody>
        </p:sp>
        <p:cxnSp>
          <p:nvCxnSpPr>
            <p:cNvPr id="34" name="Connecteur droit avec flèche 33"/>
            <p:cNvCxnSpPr/>
            <p:nvPr/>
          </p:nvCxnSpPr>
          <p:spPr>
            <a:xfrm>
              <a:off x="2843808" y="3140968"/>
              <a:ext cx="504056" cy="72008"/>
            </a:xfrm>
            <a:prstGeom prst="straightConnector1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ZoneTexte 34"/>
            <p:cNvSpPr txBox="1"/>
            <p:nvPr/>
          </p:nvSpPr>
          <p:spPr>
            <a:xfrm>
              <a:off x="3347864" y="3068960"/>
              <a:ext cx="3561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Zn</a:t>
              </a:r>
              <a:endParaRPr lang="fr-FR" sz="1200" dirty="0"/>
            </a:p>
          </p:txBody>
        </p:sp>
        <p:cxnSp>
          <p:nvCxnSpPr>
            <p:cNvPr id="36" name="Connecteur droit avec flèche 35"/>
            <p:cNvCxnSpPr/>
            <p:nvPr/>
          </p:nvCxnSpPr>
          <p:spPr>
            <a:xfrm>
              <a:off x="2483768" y="3246880"/>
              <a:ext cx="504056" cy="72008"/>
            </a:xfrm>
            <a:prstGeom prst="straightConnector1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/>
            <p:cNvSpPr txBox="1"/>
            <p:nvPr/>
          </p:nvSpPr>
          <p:spPr>
            <a:xfrm>
              <a:off x="2987824" y="3174872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Ni</a:t>
              </a:r>
              <a:endParaRPr lang="fr-FR" sz="1200" dirty="0"/>
            </a:p>
          </p:txBody>
        </p:sp>
        <p:cxnSp>
          <p:nvCxnSpPr>
            <p:cNvPr id="38" name="Connecteur droit avec flèche 37"/>
            <p:cNvCxnSpPr/>
            <p:nvPr/>
          </p:nvCxnSpPr>
          <p:spPr>
            <a:xfrm>
              <a:off x="3203848" y="2852936"/>
              <a:ext cx="504056" cy="72008"/>
            </a:xfrm>
            <a:prstGeom prst="straightConnector1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3779912" y="2780928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Se</a:t>
              </a:r>
              <a:endParaRPr lang="fr-FR" sz="1200" dirty="0"/>
            </a:p>
          </p:txBody>
        </p:sp>
        <p:cxnSp>
          <p:nvCxnSpPr>
            <p:cNvPr id="40" name="Connecteur droit avec flèche 39"/>
            <p:cNvCxnSpPr/>
            <p:nvPr/>
          </p:nvCxnSpPr>
          <p:spPr>
            <a:xfrm>
              <a:off x="3419872" y="2679660"/>
              <a:ext cx="504056" cy="72008"/>
            </a:xfrm>
            <a:prstGeom prst="straightConnector1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ZoneTexte 40"/>
            <p:cNvSpPr txBox="1"/>
            <p:nvPr/>
          </p:nvSpPr>
          <p:spPr>
            <a:xfrm>
              <a:off x="3937398" y="2636912"/>
              <a:ext cx="3465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Kr</a:t>
              </a:r>
              <a:endParaRPr lang="fr-FR" sz="1200" dirty="0"/>
            </a:p>
          </p:txBody>
        </p:sp>
      </p:grpSp>
      <p:pic>
        <p:nvPicPr>
          <p:cNvPr id="30" name="Image 29" descr="zoomGe8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980728"/>
            <a:ext cx="5724128" cy="2779715"/>
          </a:xfrm>
          <a:prstGeom prst="rect">
            <a:avLst/>
          </a:prstGeom>
        </p:spPr>
      </p:pic>
      <p:sp>
        <p:nvSpPr>
          <p:cNvPr id="45" name="Accolade ouvrante 44"/>
          <p:cNvSpPr/>
          <p:nvPr/>
        </p:nvSpPr>
        <p:spPr>
          <a:xfrm>
            <a:off x="2267744" y="1196752"/>
            <a:ext cx="216024" cy="3600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e 48"/>
          <p:cNvGrpSpPr/>
          <p:nvPr/>
        </p:nvGrpSpPr>
        <p:grpSpPr>
          <a:xfrm>
            <a:off x="1907704" y="1124744"/>
            <a:ext cx="2291421" cy="1920541"/>
            <a:chOff x="1907704" y="1124744"/>
            <a:chExt cx="2291421" cy="1920541"/>
          </a:xfrm>
        </p:grpSpPr>
        <p:sp>
          <p:nvSpPr>
            <p:cNvPr id="43" name="ZoneTexte 42"/>
            <p:cNvSpPr txBox="1"/>
            <p:nvPr/>
          </p:nvSpPr>
          <p:spPr>
            <a:xfrm>
              <a:off x="3491880" y="1340768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2</a:t>
              </a:r>
              <a:r>
                <a:rPr lang="fr-FR" sz="1200" baseline="30000" dirty="0" smtClean="0"/>
                <a:t>+</a:t>
              </a:r>
              <a:r>
                <a:rPr lang="fr-FR" sz="1200" baseline="-25000" dirty="0" smtClean="0"/>
                <a:t>1</a:t>
              </a:r>
              <a:r>
                <a:rPr lang="fr-FR" sz="1200" dirty="0" smtClean="0">
                  <a:sym typeface="Wingdings" pitchFamily="2" charset="2"/>
                </a:rPr>
                <a:t>0</a:t>
              </a:r>
              <a:r>
                <a:rPr lang="fr-FR" sz="1200" baseline="30000" dirty="0" smtClean="0">
                  <a:sym typeface="Wingdings" pitchFamily="2" charset="2"/>
                </a:rPr>
                <a:t>+</a:t>
              </a:r>
              <a:r>
                <a:rPr lang="fr-FR" sz="1200" baseline="-25000" dirty="0" smtClean="0">
                  <a:sym typeface="Wingdings" pitchFamily="2" charset="2"/>
                </a:rPr>
                <a:t>1</a:t>
              </a:r>
              <a:endParaRPr lang="fr-FR" sz="1200" baseline="-25000" dirty="0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2339752" y="1124744"/>
              <a:ext cx="9124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(4</a:t>
              </a:r>
              <a:r>
                <a:rPr lang="fr-FR" sz="1200" baseline="30000" dirty="0" smtClean="0"/>
                <a:t>+</a:t>
              </a:r>
              <a:r>
                <a:rPr lang="fr-FR" sz="1200" baseline="-25000" dirty="0" smtClean="0"/>
                <a:t>2</a:t>
              </a:r>
              <a:r>
                <a:rPr lang="fr-FR" sz="1200" dirty="0" smtClean="0"/>
                <a:t>)</a:t>
              </a:r>
              <a:r>
                <a:rPr lang="fr-FR" sz="1200" dirty="0" smtClean="0">
                  <a:sym typeface="Wingdings" pitchFamily="2" charset="2"/>
                </a:rPr>
                <a:t>2</a:t>
              </a:r>
              <a:r>
                <a:rPr lang="fr-FR" sz="1200" baseline="30000" dirty="0" smtClean="0">
                  <a:sym typeface="Wingdings" pitchFamily="2" charset="2"/>
                </a:rPr>
                <a:t>+</a:t>
              </a:r>
              <a:r>
                <a:rPr lang="fr-FR" sz="1200" baseline="-25000" dirty="0" smtClean="0">
                  <a:sym typeface="Wingdings" pitchFamily="2" charset="2"/>
                </a:rPr>
                <a:t>1</a:t>
              </a:r>
            </a:p>
            <a:p>
              <a:r>
                <a:rPr lang="fr-FR" sz="1200" dirty="0" smtClean="0">
                  <a:sym typeface="Wingdings" pitchFamily="2" charset="2"/>
                </a:rPr>
                <a:t>(6</a:t>
              </a:r>
              <a:r>
                <a:rPr lang="fr-FR" sz="1200" baseline="30000" dirty="0" smtClean="0">
                  <a:sym typeface="Wingdings" pitchFamily="2" charset="2"/>
                </a:rPr>
                <a:t>+</a:t>
              </a:r>
              <a:r>
                <a:rPr lang="fr-FR" sz="1200" baseline="-25000" dirty="0" smtClean="0">
                  <a:sym typeface="Wingdings" pitchFamily="2" charset="2"/>
                </a:rPr>
                <a:t>2</a:t>
              </a:r>
              <a:r>
                <a:rPr lang="fr-FR" sz="1200" dirty="0" smtClean="0">
                  <a:sym typeface="Wingdings" pitchFamily="2" charset="2"/>
                </a:rPr>
                <a:t>)(4</a:t>
              </a:r>
              <a:r>
                <a:rPr lang="fr-FR" sz="1200" baseline="30000" dirty="0" smtClean="0">
                  <a:sym typeface="Wingdings" pitchFamily="2" charset="2"/>
                </a:rPr>
                <a:t>+</a:t>
              </a:r>
              <a:r>
                <a:rPr lang="fr-FR" sz="1200" baseline="-25000" dirty="0" smtClean="0">
                  <a:sym typeface="Wingdings" pitchFamily="2" charset="2"/>
                </a:rPr>
                <a:t>2</a:t>
              </a:r>
              <a:r>
                <a:rPr lang="fr-FR" sz="1200" dirty="0" smtClean="0">
                  <a:sym typeface="Wingdings" pitchFamily="2" charset="2"/>
                </a:rPr>
                <a:t>)</a:t>
              </a:r>
              <a:endParaRPr lang="fr-FR" sz="1200" dirty="0"/>
            </a:p>
          </p:txBody>
        </p:sp>
        <p:sp>
          <p:nvSpPr>
            <p:cNvPr id="46" name="ZoneTexte 45"/>
            <p:cNvSpPr txBox="1"/>
            <p:nvPr/>
          </p:nvSpPr>
          <p:spPr>
            <a:xfrm rot="16200000">
              <a:off x="1882464" y="2075977"/>
              <a:ext cx="7393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err="1" smtClean="0">
                  <a:sym typeface="Wingdings" pitchFamily="2" charset="2"/>
                </a:rPr>
                <a:t>J</a:t>
              </a:r>
              <a:r>
                <a:rPr lang="fr-FR" sz="1200" baseline="30000" dirty="0" err="1" smtClean="0">
                  <a:latin typeface="Symbol" pitchFamily="18" charset="2"/>
                  <a:sym typeface="Wingdings" pitchFamily="2" charset="2"/>
                </a:rPr>
                <a:t>p</a:t>
              </a:r>
              <a:r>
                <a:rPr lang="fr-FR" sz="1200" dirty="0" smtClean="0">
                  <a:sym typeface="Wingdings" pitchFamily="2" charset="2"/>
                </a:rPr>
                <a:t>(4</a:t>
              </a:r>
              <a:r>
                <a:rPr lang="fr-FR" sz="1200" baseline="30000" dirty="0" smtClean="0">
                  <a:sym typeface="Wingdings" pitchFamily="2" charset="2"/>
                </a:rPr>
                <a:t>+</a:t>
              </a:r>
              <a:r>
                <a:rPr lang="fr-FR" sz="1200" baseline="-25000" dirty="0" smtClean="0">
                  <a:sym typeface="Wingdings" pitchFamily="2" charset="2"/>
                </a:rPr>
                <a:t>2</a:t>
              </a:r>
              <a:r>
                <a:rPr lang="fr-FR" sz="1200" dirty="0" smtClean="0">
                  <a:sym typeface="Wingdings" pitchFamily="2" charset="2"/>
                </a:rPr>
                <a:t>)</a:t>
              </a:r>
              <a:endParaRPr lang="fr-FR" sz="1200" dirty="0"/>
            </a:p>
          </p:txBody>
        </p:sp>
        <p:sp>
          <p:nvSpPr>
            <p:cNvPr id="47" name="ZoneTexte 46"/>
            <p:cNvSpPr txBox="1"/>
            <p:nvPr/>
          </p:nvSpPr>
          <p:spPr>
            <a:xfrm rot="16200000">
              <a:off x="1532281" y="1788199"/>
              <a:ext cx="10278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sym typeface="Wingdings" pitchFamily="2" charset="2"/>
                </a:rPr>
                <a:t>(5,6</a:t>
              </a:r>
              <a:r>
                <a:rPr lang="fr-FR" sz="1200" baseline="30000" dirty="0" smtClean="0">
                  <a:sym typeface="Wingdings" pitchFamily="2" charset="2"/>
                </a:rPr>
                <a:t>+</a:t>
              </a:r>
              <a:r>
                <a:rPr lang="fr-FR" sz="1200" baseline="-25000" dirty="0" smtClean="0">
                  <a:sym typeface="Wingdings" pitchFamily="2" charset="2"/>
                </a:rPr>
                <a:t>1</a:t>
              </a:r>
              <a:r>
                <a:rPr lang="fr-FR" sz="1200" dirty="0" smtClean="0">
                  <a:sym typeface="Wingdings" pitchFamily="2" charset="2"/>
                </a:rPr>
                <a:t>)(4</a:t>
              </a:r>
              <a:r>
                <a:rPr lang="fr-FR" sz="1200" baseline="30000" dirty="0" smtClean="0">
                  <a:sym typeface="Wingdings" pitchFamily="2" charset="2"/>
                </a:rPr>
                <a:t>+</a:t>
              </a:r>
              <a:r>
                <a:rPr lang="fr-FR" sz="1200" baseline="-25000" dirty="0" smtClean="0">
                  <a:sym typeface="Wingdings" pitchFamily="2" charset="2"/>
                </a:rPr>
                <a:t>2</a:t>
              </a:r>
              <a:r>
                <a:rPr lang="fr-FR" sz="1200" dirty="0" smtClean="0">
                  <a:sym typeface="Wingdings" pitchFamily="2" charset="2"/>
                </a:rPr>
                <a:t>)</a:t>
              </a:r>
              <a:endParaRPr lang="fr-FR" sz="1200" dirty="0"/>
            </a:p>
          </p:txBody>
        </p:sp>
        <p:sp>
          <p:nvSpPr>
            <p:cNvPr id="48" name="Rectangle 47"/>
            <p:cNvSpPr/>
            <p:nvPr/>
          </p:nvSpPr>
          <p:spPr>
            <a:xfrm rot="16200000">
              <a:off x="2958141" y="2450571"/>
              <a:ext cx="91242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 smtClean="0">
                  <a:sym typeface="Wingdings" pitchFamily="2" charset="2"/>
                </a:rPr>
                <a:t>(8</a:t>
              </a:r>
              <a:r>
                <a:rPr lang="fr-FR" sz="1200" baseline="30000" dirty="0" smtClean="0">
                  <a:sym typeface="Wingdings" pitchFamily="2" charset="2"/>
                </a:rPr>
                <a:t>+</a:t>
              </a:r>
              <a:r>
                <a:rPr lang="fr-FR" sz="1200" baseline="-25000" dirty="0" smtClean="0">
                  <a:sym typeface="Wingdings" pitchFamily="2" charset="2"/>
                </a:rPr>
                <a:t>2</a:t>
              </a:r>
              <a:r>
                <a:rPr lang="fr-FR" sz="1200" dirty="0" smtClean="0">
                  <a:sym typeface="Wingdings" pitchFamily="2" charset="2"/>
                </a:rPr>
                <a:t>)(6</a:t>
              </a:r>
              <a:r>
                <a:rPr lang="fr-FR" sz="1200" baseline="30000" dirty="0" smtClean="0">
                  <a:sym typeface="Wingdings" pitchFamily="2" charset="2"/>
                </a:rPr>
                <a:t>+</a:t>
              </a:r>
              <a:r>
                <a:rPr lang="fr-FR" sz="1200" baseline="-25000" dirty="0" smtClean="0">
                  <a:sym typeface="Wingdings" pitchFamily="2" charset="2"/>
                </a:rPr>
                <a:t>2</a:t>
              </a:r>
              <a:r>
                <a:rPr lang="fr-FR" sz="1200" dirty="0" smtClean="0">
                  <a:sym typeface="Wingdings" pitchFamily="2" charset="2"/>
                </a:rPr>
                <a:t>)</a:t>
              </a:r>
              <a:endParaRPr lang="fr-FR" sz="1200" dirty="0"/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6051152" y="1321023"/>
            <a:ext cx="2769320" cy="2396009"/>
            <a:chOff x="5508104" y="980728"/>
            <a:chExt cx="2769320" cy="2396009"/>
          </a:xfrm>
        </p:grpSpPr>
        <p:cxnSp>
          <p:nvCxnSpPr>
            <p:cNvPr id="52" name="Connecteur droit 51"/>
            <p:cNvCxnSpPr/>
            <p:nvPr/>
          </p:nvCxnSpPr>
          <p:spPr>
            <a:xfrm>
              <a:off x="6084168" y="3212976"/>
              <a:ext cx="504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6084168" y="2708920"/>
              <a:ext cx="504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>
              <a:off x="6804248" y="2420888"/>
              <a:ext cx="504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/>
            <p:cNvCxnSpPr/>
            <p:nvPr/>
          </p:nvCxnSpPr>
          <p:spPr>
            <a:xfrm>
              <a:off x="6012160" y="1844824"/>
              <a:ext cx="504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/>
            <p:cNvCxnSpPr/>
            <p:nvPr/>
          </p:nvCxnSpPr>
          <p:spPr>
            <a:xfrm>
              <a:off x="6804248" y="1988840"/>
              <a:ext cx="504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/>
            <p:cNvCxnSpPr/>
            <p:nvPr/>
          </p:nvCxnSpPr>
          <p:spPr>
            <a:xfrm>
              <a:off x="7524328" y="1916832"/>
              <a:ext cx="504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/>
            <p:cNvCxnSpPr/>
            <p:nvPr/>
          </p:nvCxnSpPr>
          <p:spPr>
            <a:xfrm>
              <a:off x="6012160" y="1124744"/>
              <a:ext cx="50405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/>
            <p:nvPr/>
          </p:nvCxnSpPr>
          <p:spPr>
            <a:xfrm>
              <a:off x="6331996" y="2708920"/>
              <a:ext cx="0" cy="50405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avec flèche 59"/>
            <p:cNvCxnSpPr/>
            <p:nvPr/>
          </p:nvCxnSpPr>
          <p:spPr>
            <a:xfrm>
              <a:off x="6300192" y="1844824"/>
              <a:ext cx="504056" cy="5760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/>
            <p:cNvCxnSpPr/>
            <p:nvPr/>
          </p:nvCxnSpPr>
          <p:spPr>
            <a:xfrm>
              <a:off x="7020272" y="1988840"/>
              <a:ext cx="8384" cy="44043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avec flèche 61"/>
            <p:cNvCxnSpPr/>
            <p:nvPr/>
          </p:nvCxnSpPr>
          <p:spPr>
            <a:xfrm>
              <a:off x="6284290" y="1124744"/>
              <a:ext cx="0" cy="684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avec flèche 62"/>
            <p:cNvCxnSpPr/>
            <p:nvPr/>
          </p:nvCxnSpPr>
          <p:spPr>
            <a:xfrm flipH="1">
              <a:off x="7308304" y="1916832"/>
              <a:ext cx="504056" cy="50405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droit avec flèche 63"/>
            <p:cNvCxnSpPr/>
            <p:nvPr/>
          </p:nvCxnSpPr>
          <p:spPr>
            <a:xfrm flipH="1">
              <a:off x="6660232" y="2420888"/>
              <a:ext cx="360040" cy="3600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ZoneTexte 64"/>
            <p:cNvSpPr txBox="1"/>
            <p:nvPr/>
          </p:nvSpPr>
          <p:spPr>
            <a:xfrm>
              <a:off x="5652120" y="3068960"/>
              <a:ext cx="4026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/>
                <a:t>0</a:t>
              </a:r>
              <a:r>
                <a:rPr lang="fr-FR" sz="1400" b="1" baseline="30000" dirty="0" smtClean="0"/>
                <a:t>+</a:t>
              </a:r>
              <a:r>
                <a:rPr lang="fr-FR" sz="1400" b="1" baseline="-25000" dirty="0" smtClean="0"/>
                <a:t>1</a:t>
              </a:r>
              <a:endParaRPr lang="fr-FR" sz="1400" b="1" baseline="-25000" dirty="0"/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5652120" y="2564904"/>
              <a:ext cx="4026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/>
                <a:t>2</a:t>
              </a:r>
              <a:r>
                <a:rPr lang="fr-FR" sz="1400" b="1" baseline="30000" dirty="0" smtClean="0"/>
                <a:t>+</a:t>
              </a:r>
              <a:r>
                <a:rPr lang="fr-FR" sz="1400" b="1" baseline="-25000" dirty="0" smtClean="0"/>
                <a:t>1</a:t>
              </a:r>
              <a:endParaRPr lang="fr-FR" sz="1400" b="1" baseline="-25000" dirty="0"/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7596336" y="2276872"/>
              <a:ext cx="5212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(4</a:t>
              </a:r>
              <a:r>
                <a:rPr lang="fr-FR" sz="1400" b="1" baseline="30000" dirty="0" smtClean="0"/>
                <a:t>+</a:t>
              </a:r>
              <a:r>
                <a:rPr lang="fr-FR" sz="1400" b="1" baseline="-25000" dirty="0" smtClean="0"/>
                <a:t>2</a:t>
              </a:r>
              <a:r>
                <a:rPr lang="fr-FR" sz="1400" b="1" dirty="0" smtClean="0"/>
                <a:t>)</a:t>
              </a:r>
              <a:endParaRPr lang="fr-FR" sz="1400" b="1" dirty="0"/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5508104" y="1700808"/>
              <a:ext cx="5212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/>
                <a:t>(6</a:t>
              </a:r>
              <a:r>
                <a:rPr lang="fr-FR" sz="1400" b="1" baseline="30000" dirty="0" smtClean="0"/>
                <a:t>+</a:t>
              </a:r>
              <a:r>
                <a:rPr lang="fr-FR" sz="1400" b="1" baseline="-25000" dirty="0" smtClean="0"/>
                <a:t>2</a:t>
              </a:r>
              <a:r>
                <a:rPr lang="fr-FR" sz="1400" b="1" dirty="0" smtClean="0"/>
                <a:t>)</a:t>
              </a:r>
              <a:endParaRPr lang="fr-FR" sz="1400" b="1" dirty="0"/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5508104" y="980728"/>
              <a:ext cx="5212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/>
                <a:t>(8</a:t>
              </a:r>
              <a:r>
                <a:rPr lang="fr-FR" sz="1400" b="1" baseline="30000" dirty="0" smtClean="0"/>
                <a:t>+</a:t>
              </a:r>
              <a:r>
                <a:rPr lang="fr-FR" sz="1400" b="1" baseline="-25000" dirty="0" smtClean="0"/>
                <a:t>1</a:t>
              </a:r>
              <a:r>
                <a:rPr lang="fr-FR" sz="1400" b="1" dirty="0" smtClean="0"/>
                <a:t>)</a:t>
              </a:r>
              <a:endParaRPr lang="fr-FR" sz="1400" b="1" dirty="0"/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6708910" y="1660604"/>
              <a:ext cx="6559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/>
                <a:t>(5,6</a:t>
              </a:r>
              <a:r>
                <a:rPr lang="fr-FR" sz="1400" b="1" baseline="30000" dirty="0" smtClean="0"/>
                <a:t>+</a:t>
              </a:r>
              <a:r>
                <a:rPr lang="fr-FR" sz="1400" b="1" baseline="-25000" dirty="0" smtClean="0"/>
                <a:t>1</a:t>
              </a:r>
              <a:r>
                <a:rPr lang="fr-FR" sz="1400" b="1" dirty="0" smtClean="0"/>
                <a:t>)</a:t>
              </a:r>
              <a:endParaRPr lang="fr-FR" sz="1400" b="1" dirty="0"/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7884368" y="1628800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/>
                <a:t>(x)</a:t>
              </a:r>
              <a:endParaRPr lang="fr-FR" sz="1400" b="1" dirty="0"/>
            </a:p>
          </p:txBody>
        </p:sp>
      </p:grpSp>
      <p:sp>
        <p:nvSpPr>
          <p:cNvPr id="77" name="ZoneTexte 76"/>
          <p:cNvSpPr txBox="1"/>
          <p:nvPr/>
        </p:nvSpPr>
        <p:spPr>
          <a:xfrm>
            <a:off x="4860032" y="1196752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 smtClean="0"/>
              <a:t>82</a:t>
            </a:r>
            <a:r>
              <a:rPr lang="fr-FR" dirty="0" smtClean="0"/>
              <a:t>Ge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5" grpId="0" animBg="1"/>
      <p:bldP spid="45" grpId="0" animBg="1"/>
      <p:bldP spid="7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magine 72" descr="4876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Immagine 36" descr="NuclideMap_fu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" name="CasellaDiTesto 38"/>
          <p:cNvSpPr txBox="1"/>
          <p:nvPr/>
        </p:nvSpPr>
        <p:spPr>
          <a:xfrm>
            <a:off x="1547664" y="5589240"/>
            <a:ext cx="639919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48</a:t>
            </a:r>
            <a:r>
              <a:rPr lang="en-GB" sz="2000" dirty="0" smtClean="0">
                <a:cs typeface="Arial" charset="0"/>
              </a:rPr>
              <a:t>Ca</a:t>
            </a:r>
            <a:endParaRPr lang="en-GB" sz="2000" dirty="0">
              <a:cs typeface="Arial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4067944" y="3645024"/>
            <a:ext cx="710451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132</a:t>
            </a:r>
            <a:r>
              <a:rPr lang="en-GB" sz="2000" dirty="0" smtClean="0">
                <a:cs typeface="Arial" charset="0"/>
              </a:rPr>
              <a:t>Sn</a:t>
            </a:r>
            <a:endParaRPr lang="en-GB" sz="2000" dirty="0">
              <a:cs typeface="Arial" charset="0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1403648" y="4581128"/>
            <a:ext cx="611065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68</a:t>
            </a:r>
            <a:r>
              <a:rPr lang="en-GB" sz="2000" dirty="0" smtClean="0">
                <a:cs typeface="Arial" charset="0"/>
              </a:rPr>
              <a:t>Ni</a:t>
            </a:r>
            <a:endParaRPr lang="en-GB" sz="2000" dirty="0">
              <a:cs typeface="Arial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2771800" y="4581128"/>
            <a:ext cx="611065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err="1">
                <a:cs typeface="Arial" charset="0"/>
              </a:rPr>
              <a:t>78</a:t>
            </a:r>
            <a:r>
              <a:rPr lang="en-GB" sz="2000" dirty="0" err="1">
                <a:cs typeface="Arial" charset="0"/>
              </a:rPr>
              <a:t>Ni</a:t>
            </a:r>
            <a:endParaRPr lang="en-GB" sz="2000" dirty="0">
              <a:cs typeface="Arial" charset="0"/>
            </a:endParaRPr>
          </a:p>
        </p:txBody>
      </p:sp>
      <p:sp>
        <p:nvSpPr>
          <p:cNvPr id="80" name="CasellaDiTesto 79"/>
          <p:cNvSpPr txBox="1"/>
          <p:nvPr/>
        </p:nvSpPr>
        <p:spPr>
          <a:xfrm>
            <a:off x="-61068" y="-27384"/>
            <a:ext cx="920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Physics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cases for the 2</a:t>
            </a:r>
            <a:r>
              <a:rPr lang="fr-FR" b="1" baseline="30000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nd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run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(2016-2017) :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nuclear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structure in the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vicinity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of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doubly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magic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nuclei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, </a:t>
            </a:r>
            <a:r>
              <a:rPr lang="fr-FR" b="1" dirty="0" smtClean="0">
                <a:solidFill>
                  <a:srgbClr val="00B050"/>
                </a:solidFill>
                <a:latin typeface="Candara" pitchFamily="34" charset="0"/>
                <a:cs typeface="Arial" charset="0"/>
              </a:rPr>
              <a:t>N=Z </a:t>
            </a:r>
            <a:r>
              <a:rPr lang="fr-FR" b="1" dirty="0" err="1" smtClean="0">
                <a:solidFill>
                  <a:srgbClr val="00B050"/>
                </a:solidFill>
                <a:latin typeface="Candara" pitchFamily="34" charset="0"/>
                <a:cs typeface="Arial" charset="0"/>
              </a:rPr>
              <a:t>nuclei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, </a:t>
            </a:r>
            <a:r>
              <a:rPr lang="fr-FR" b="1" dirty="0" err="1" smtClean="0">
                <a:solidFill>
                  <a:srgbClr val="FFFF00"/>
                </a:solidFill>
                <a:latin typeface="Candara" pitchFamily="34" charset="0"/>
                <a:cs typeface="Arial" charset="0"/>
              </a:rPr>
              <a:t>astrophysic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and </a:t>
            </a:r>
            <a:r>
              <a:rPr lang="fr-FR" b="1" dirty="0" err="1" smtClean="0">
                <a:solidFill>
                  <a:srgbClr val="00B0F0"/>
                </a:solidFill>
                <a:latin typeface="Candara" pitchFamily="34" charset="0"/>
                <a:cs typeface="Arial" charset="0"/>
              </a:rPr>
              <a:t>deformation</a:t>
            </a:r>
            <a:endParaRPr lang="fr-FR" b="1" dirty="0">
              <a:solidFill>
                <a:srgbClr val="00B0F0"/>
              </a:solidFill>
              <a:latin typeface="Candara" pitchFamily="34" charset="0"/>
              <a:cs typeface="Arial" charset="0"/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5004048" y="3573016"/>
            <a:ext cx="406794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A. </a:t>
            </a:r>
            <a:r>
              <a:rPr lang="fr-FR" sz="1200" dirty="0" err="1" smtClean="0"/>
              <a:t>Navin</a:t>
            </a:r>
            <a:r>
              <a:rPr lang="fr-FR" sz="1200" dirty="0" smtClean="0"/>
              <a:t> et al ; </a:t>
            </a:r>
            <a:r>
              <a:rPr lang="it-IT" sz="1200" dirty="0" smtClean="0"/>
              <a:t> i</a:t>
            </a:r>
            <a:r>
              <a:rPr lang="it-IT" sz="1200" baseline="-25000" dirty="0" smtClean="0"/>
              <a:t>13/2</a:t>
            </a:r>
            <a:r>
              <a:rPr lang="it-IT" sz="1200" dirty="0" smtClean="0"/>
              <a:t> single particle state in </a:t>
            </a:r>
            <a:r>
              <a:rPr lang="it-IT" sz="1200" baseline="30000" dirty="0" smtClean="0"/>
              <a:t>133</a:t>
            </a:r>
            <a:r>
              <a:rPr lang="it-IT" sz="1200" dirty="0" smtClean="0"/>
              <a:t>Sn and high spin in </a:t>
            </a:r>
            <a:r>
              <a:rPr lang="it-IT" sz="1200" baseline="30000" dirty="0" smtClean="0"/>
              <a:t>108</a:t>
            </a:r>
            <a:r>
              <a:rPr lang="it-IT" sz="1200" dirty="0" smtClean="0"/>
              <a:t>Zr </a:t>
            </a:r>
            <a:endParaRPr lang="fr-FR" sz="1200" dirty="0"/>
          </a:p>
        </p:txBody>
      </p:sp>
      <p:sp>
        <p:nvSpPr>
          <p:cNvPr id="89" name="ZoneTexte 88"/>
          <p:cNvSpPr txBox="1"/>
          <p:nvPr/>
        </p:nvSpPr>
        <p:spPr>
          <a:xfrm>
            <a:off x="2483768" y="5805264"/>
            <a:ext cx="2911374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200" dirty="0" smtClean="0"/>
              <a:t>A. </a:t>
            </a:r>
            <a:r>
              <a:rPr lang="fr-FR" sz="1200" dirty="0" err="1" smtClean="0"/>
              <a:t>Lemasson</a:t>
            </a:r>
            <a:r>
              <a:rPr lang="fr-FR" sz="1200" dirty="0" smtClean="0"/>
              <a:t> et al : </a:t>
            </a:r>
            <a:r>
              <a:rPr lang="fr-FR" sz="1200" dirty="0" err="1" smtClean="0"/>
              <a:t>spectroscopy</a:t>
            </a:r>
            <a:r>
              <a:rPr lang="fr-FR" sz="1200" dirty="0" smtClean="0"/>
              <a:t> of </a:t>
            </a:r>
            <a:r>
              <a:rPr lang="fr-FR" sz="1200" baseline="30000" dirty="0" smtClean="0"/>
              <a:t>39,41,43</a:t>
            </a:r>
            <a:r>
              <a:rPr lang="fr-FR" sz="1200" dirty="0" smtClean="0"/>
              <a:t>S </a:t>
            </a:r>
            <a:endParaRPr lang="fr-FR" sz="1200" dirty="0"/>
          </a:p>
        </p:txBody>
      </p:sp>
      <p:sp>
        <p:nvSpPr>
          <p:cNvPr id="91" name="ZoneTexte 90"/>
          <p:cNvSpPr txBox="1"/>
          <p:nvPr/>
        </p:nvSpPr>
        <p:spPr>
          <a:xfrm>
            <a:off x="4427984" y="2782669"/>
            <a:ext cx="410445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P. R. John et al ; Shape transition in W isotopes: </a:t>
            </a:r>
            <a:r>
              <a:rPr lang="fr-FR" sz="1200" baseline="30000" dirty="0" smtClean="0"/>
              <a:t>190</a:t>
            </a:r>
            <a:r>
              <a:rPr lang="fr-FR" sz="1200" dirty="0" smtClean="0"/>
              <a:t>W and </a:t>
            </a:r>
            <a:r>
              <a:rPr lang="fr-FR" sz="1200" baseline="30000" dirty="0" smtClean="0"/>
              <a:t>192</a:t>
            </a:r>
            <a:r>
              <a:rPr lang="fr-FR" sz="1200" dirty="0" smtClean="0"/>
              <a:t>W </a:t>
            </a:r>
            <a:r>
              <a:rPr lang="fr-FR" sz="1200" dirty="0" err="1" smtClean="0"/>
              <a:t>spectroscopy</a:t>
            </a:r>
            <a:r>
              <a:rPr lang="fr-FR" sz="1200" dirty="0" smtClean="0"/>
              <a:t> and </a:t>
            </a:r>
            <a:r>
              <a:rPr lang="fr-FR" sz="1200" dirty="0" err="1" smtClean="0"/>
              <a:t>fast</a:t>
            </a:r>
            <a:r>
              <a:rPr lang="fr-FR" sz="1200" dirty="0" smtClean="0"/>
              <a:t> timing </a:t>
            </a:r>
            <a:endParaRPr lang="fr-FR" sz="1200" dirty="0"/>
          </a:p>
        </p:txBody>
      </p:sp>
      <p:sp>
        <p:nvSpPr>
          <p:cNvPr id="92" name="ZoneTexte 91"/>
          <p:cNvSpPr txBox="1"/>
          <p:nvPr/>
        </p:nvSpPr>
        <p:spPr>
          <a:xfrm>
            <a:off x="1259632" y="6488668"/>
            <a:ext cx="655272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S. Leoni et al ; </a:t>
            </a:r>
            <a:r>
              <a:rPr lang="en-US" sz="1200" dirty="0" smtClean="0"/>
              <a:t>Lifetime in n-rich C and O isotopes: test of the three body forces </a:t>
            </a:r>
            <a:endParaRPr lang="fr-FR" sz="1200" dirty="0"/>
          </a:p>
        </p:txBody>
      </p:sp>
      <p:sp>
        <p:nvSpPr>
          <p:cNvPr id="93" name="CasellaDiTesto 42"/>
          <p:cNvSpPr txBox="1"/>
          <p:nvPr/>
        </p:nvSpPr>
        <p:spPr>
          <a:xfrm>
            <a:off x="1809931" y="3429000"/>
            <a:ext cx="710451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100</a:t>
            </a:r>
            <a:r>
              <a:rPr lang="en-GB" sz="2000" dirty="0" smtClean="0">
                <a:cs typeface="Arial" charset="0"/>
              </a:rPr>
              <a:t>Sn</a:t>
            </a:r>
            <a:endParaRPr lang="en-GB" sz="2000" dirty="0">
              <a:cs typeface="Arial" charset="0"/>
            </a:endParaRPr>
          </a:p>
        </p:txBody>
      </p:sp>
      <p:sp>
        <p:nvSpPr>
          <p:cNvPr id="94" name="CasellaDiTesto 42"/>
          <p:cNvSpPr txBox="1"/>
          <p:nvPr/>
        </p:nvSpPr>
        <p:spPr>
          <a:xfrm>
            <a:off x="6228184" y="2204864"/>
            <a:ext cx="710451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208</a:t>
            </a:r>
            <a:r>
              <a:rPr lang="en-GB" sz="2000" dirty="0" smtClean="0">
                <a:cs typeface="Arial" charset="0"/>
              </a:rPr>
              <a:t>Pb</a:t>
            </a:r>
            <a:endParaRPr lang="en-GB" sz="2000" dirty="0"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164288" y="5949280"/>
            <a:ext cx="1656184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4" name="ZoneTexte 23"/>
          <p:cNvSpPr txBox="1"/>
          <p:nvPr/>
        </p:nvSpPr>
        <p:spPr>
          <a:xfrm>
            <a:off x="4607496" y="692696"/>
            <a:ext cx="453650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A. </a:t>
            </a:r>
            <a:r>
              <a:rPr lang="en-US" sz="1200" dirty="0" err="1" smtClean="0"/>
              <a:t>Jungclauss</a:t>
            </a:r>
            <a:r>
              <a:rPr lang="en-US" sz="1200" dirty="0" smtClean="0"/>
              <a:t> et al. :Exploration of alpha-cluster structures in heavy nuclei: The unique case of </a:t>
            </a:r>
            <a:r>
              <a:rPr lang="en-US" sz="1200" baseline="30000" dirty="0" smtClean="0"/>
              <a:t>212</a:t>
            </a:r>
            <a:r>
              <a:rPr lang="en-US" sz="1200" dirty="0" smtClean="0"/>
              <a:t>Po (</a:t>
            </a:r>
            <a:r>
              <a:rPr lang="en-US" sz="1200" baseline="30000" dirty="0" smtClean="0"/>
              <a:t>208</a:t>
            </a:r>
            <a:r>
              <a:rPr lang="en-US" sz="1200" dirty="0" smtClean="0"/>
              <a:t>Pb + α)</a:t>
            </a:r>
            <a:endParaRPr lang="fr-FR" sz="1200" dirty="0"/>
          </a:p>
        </p:txBody>
      </p:sp>
      <p:sp>
        <p:nvSpPr>
          <p:cNvPr id="26" name="ZoneTexte 25"/>
          <p:cNvSpPr txBox="1"/>
          <p:nvPr/>
        </p:nvSpPr>
        <p:spPr>
          <a:xfrm>
            <a:off x="3995936" y="4653136"/>
            <a:ext cx="410445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I. </a:t>
            </a:r>
            <a:r>
              <a:rPr lang="en-US" sz="1200" dirty="0" err="1" smtClean="0"/>
              <a:t>Celikovic</a:t>
            </a:r>
            <a:r>
              <a:rPr lang="en-US" sz="1200" dirty="0" smtClean="0"/>
              <a:t> et al. :Evolution of collectivity around N=40: lifetime measurements in </a:t>
            </a:r>
            <a:r>
              <a:rPr lang="en-US" sz="1200" baseline="30000" dirty="0" smtClean="0"/>
              <a:t>73,75</a:t>
            </a:r>
            <a:r>
              <a:rPr lang="en-US" sz="1200" dirty="0" smtClean="0"/>
              <a:t>Ga</a:t>
            </a:r>
            <a:endParaRPr lang="fr-FR" sz="1200" dirty="0"/>
          </a:p>
        </p:txBody>
      </p:sp>
      <p:sp>
        <p:nvSpPr>
          <p:cNvPr id="27" name="ZoneTexte 26"/>
          <p:cNvSpPr txBox="1"/>
          <p:nvPr/>
        </p:nvSpPr>
        <p:spPr>
          <a:xfrm>
            <a:off x="2483768" y="5229200"/>
            <a:ext cx="324036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C. </a:t>
            </a:r>
            <a:r>
              <a:rPr lang="en-US" sz="1200" dirty="0" err="1" smtClean="0"/>
              <a:t>Fransen</a:t>
            </a:r>
            <a:r>
              <a:rPr lang="en-US" sz="1200" dirty="0" smtClean="0"/>
              <a:t> et al. : Evolution of the shell structure in the region of neutron-rich Ti isotopes</a:t>
            </a:r>
            <a:endParaRPr lang="fr-FR" sz="1200" dirty="0"/>
          </a:p>
        </p:txBody>
      </p:sp>
      <p:sp>
        <p:nvSpPr>
          <p:cNvPr id="28" name="ZoneTexte 27"/>
          <p:cNvSpPr txBox="1"/>
          <p:nvPr/>
        </p:nvSpPr>
        <p:spPr>
          <a:xfrm>
            <a:off x="5039544" y="4149080"/>
            <a:ext cx="4104456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W. </a:t>
            </a:r>
            <a:r>
              <a:rPr lang="en-US" sz="1200" dirty="0" err="1" smtClean="0"/>
              <a:t>Korten</a:t>
            </a:r>
            <a:r>
              <a:rPr lang="en-US" sz="1200" dirty="0" smtClean="0"/>
              <a:t> et al. :Shape coexistence and </a:t>
            </a:r>
            <a:r>
              <a:rPr lang="en-US" sz="1200" dirty="0" err="1" smtClean="0"/>
              <a:t>triaxiality</a:t>
            </a:r>
            <a:r>
              <a:rPr lang="en-US" sz="1200" dirty="0" smtClean="0"/>
              <a:t> in neutron-rich fission fragments in the mass A=100-120 </a:t>
            </a:r>
            <a:endParaRPr lang="fr-FR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5543600" y="5949280"/>
            <a:ext cx="36004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C. </a:t>
            </a:r>
            <a:r>
              <a:rPr lang="en-US" sz="1200" dirty="0" err="1" smtClean="0"/>
              <a:t>Michelagnoli</a:t>
            </a:r>
            <a:r>
              <a:rPr lang="en-US" sz="1200" dirty="0" smtClean="0"/>
              <a:t> et al . : The lifetime of the 7.786 </a:t>
            </a:r>
            <a:r>
              <a:rPr lang="en-US" sz="1200" dirty="0" err="1" smtClean="0"/>
              <a:t>MeV</a:t>
            </a:r>
            <a:r>
              <a:rPr lang="en-US" sz="1200" dirty="0" smtClean="0"/>
              <a:t> state in </a:t>
            </a:r>
            <a:r>
              <a:rPr lang="en-US" sz="1200" baseline="30000" dirty="0" smtClean="0"/>
              <a:t>23</a:t>
            </a:r>
            <a:r>
              <a:rPr lang="en-US" sz="1200" dirty="0" smtClean="0"/>
              <a:t>Mg as a probe for classical novae models</a:t>
            </a:r>
            <a:endParaRPr lang="fr-FR" sz="1200" dirty="0"/>
          </a:p>
        </p:txBody>
      </p:sp>
      <p:sp>
        <p:nvSpPr>
          <p:cNvPr id="33" name="ZoneTexte 32"/>
          <p:cNvSpPr txBox="1"/>
          <p:nvPr/>
        </p:nvSpPr>
        <p:spPr>
          <a:xfrm>
            <a:off x="6156176" y="5229200"/>
            <a:ext cx="252028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P. </a:t>
            </a:r>
            <a:r>
              <a:rPr lang="en-US" sz="1200" dirty="0" err="1" smtClean="0"/>
              <a:t>Bednarczyk</a:t>
            </a:r>
            <a:r>
              <a:rPr lang="en-US" sz="1200" dirty="0" smtClean="0"/>
              <a:t> et al. : Investigation of a high spin structure in </a:t>
            </a:r>
            <a:r>
              <a:rPr lang="en-US" sz="1200" baseline="30000" dirty="0" smtClean="0"/>
              <a:t>44</a:t>
            </a:r>
            <a:r>
              <a:rPr lang="en-US" sz="1200" dirty="0" smtClean="0"/>
              <a:t>Ti</a:t>
            </a:r>
            <a:endParaRPr lang="fr-FR" sz="1200" dirty="0"/>
          </a:p>
        </p:txBody>
      </p:sp>
      <p:sp>
        <p:nvSpPr>
          <p:cNvPr id="34" name="ZoneTexte 33"/>
          <p:cNvSpPr txBox="1"/>
          <p:nvPr/>
        </p:nvSpPr>
        <p:spPr>
          <a:xfrm>
            <a:off x="4572000" y="1268760"/>
            <a:ext cx="4392488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P. Regan et al. : Understanding Nuclear Collectivity Approaching the π−ν Valence Maximum: Transition </a:t>
            </a:r>
            <a:r>
              <a:rPr lang="en-US" sz="1200" dirty="0" err="1" smtClean="0"/>
              <a:t>Quadrupole</a:t>
            </a:r>
            <a:r>
              <a:rPr lang="en-US" sz="1200" dirty="0" smtClean="0"/>
              <a:t> Moments in </a:t>
            </a:r>
            <a:r>
              <a:rPr lang="en-US" sz="1200" baseline="30000" dirty="0" smtClean="0"/>
              <a:t>166,168</a:t>
            </a:r>
            <a:r>
              <a:rPr lang="en-US" sz="1200" dirty="0" smtClean="0"/>
              <a:t>Dy.</a:t>
            </a:r>
            <a:endParaRPr lang="fr-FR" sz="1200" dirty="0"/>
          </a:p>
        </p:txBody>
      </p:sp>
      <p:cxnSp>
        <p:nvCxnSpPr>
          <p:cNvPr id="36" name="Connecteur droit avec flèche 35"/>
          <p:cNvCxnSpPr/>
          <p:nvPr/>
        </p:nvCxnSpPr>
        <p:spPr>
          <a:xfrm flipH="1">
            <a:off x="611560" y="6309320"/>
            <a:ext cx="496855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llipse 37"/>
          <p:cNvSpPr/>
          <p:nvPr/>
        </p:nvSpPr>
        <p:spPr>
          <a:xfrm rot="2568535">
            <a:off x="2165261" y="3819031"/>
            <a:ext cx="204966" cy="83836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755576" y="764704"/>
            <a:ext cx="1584176" cy="8640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0" y="692696"/>
            <a:ext cx="4067944" cy="15696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J. Nyberg et al. : Studies of excited states in </a:t>
            </a:r>
            <a:r>
              <a:rPr lang="en-US" sz="1200" baseline="30000" dirty="0" smtClean="0"/>
              <a:t>102,103</a:t>
            </a:r>
            <a:r>
              <a:rPr lang="en-US" sz="1200" dirty="0" smtClean="0"/>
              <a:t>Sn to deduce two-body neutron interactions, single-particle energies and N=Z=50 core excitations</a:t>
            </a:r>
          </a:p>
          <a:p>
            <a:r>
              <a:rPr lang="en-US" sz="1200" dirty="0" smtClean="0"/>
              <a:t>M. </a:t>
            </a:r>
            <a:r>
              <a:rPr lang="en-US" sz="1200" dirty="0" err="1" smtClean="0"/>
              <a:t>Doncel</a:t>
            </a:r>
            <a:r>
              <a:rPr lang="en-US" sz="1200" dirty="0" smtClean="0"/>
              <a:t> et al. :Production test for spectroscopy and lifetime measurements in the A=78 isobaric triplet using</a:t>
            </a:r>
          </a:p>
          <a:p>
            <a:r>
              <a:rPr lang="en-US" sz="1200" dirty="0" smtClean="0"/>
              <a:t>multi-nucleon transfer reactions</a:t>
            </a:r>
          </a:p>
          <a:p>
            <a:r>
              <a:rPr lang="en-US" sz="1200" dirty="0" smtClean="0"/>
              <a:t>S. </a:t>
            </a:r>
            <a:r>
              <a:rPr lang="en-US" sz="1200" dirty="0" err="1" smtClean="0"/>
              <a:t>Lenzi</a:t>
            </a:r>
            <a:r>
              <a:rPr lang="en-US" sz="1200" dirty="0" smtClean="0"/>
              <a:t> et al. : Effects of </a:t>
            </a:r>
            <a:r>
              <a:rPr lang="en-US" sz="1200" dirty="0" err="1" smtClean="0"/>
              <a:t>Isospin</a:t>
            </a:r>
            <a:r>
              <a:rPr lang="en-US" sz="1200" dirty="0" smtClean="0"/>
              <a:t> Symmetry Breaking in the A=63 mirror nuclei</a:t>
            </a:r>
            <a:endParaRPr lang="fr-FR" sz="1200" dirty="0" smtClean="0"/>
          </a:p>
        </p:txBody>
      </p:sp>
      <p:sp>
        <p:nvSpPr>
          <p:cNvPr id="32" name="ZoneTexte 31"/>
          <p:cNvSpPr txBox="1"/>
          <p:nvPr/>
        </p:nvSpPr>
        <p:spPr>
          <a:xfrm>
            <a:off x="35496" y="2411596"/>
            <a:ext cx="2868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</a:t>
            </a:r>
            <a:r>
              <a:rPr lang="fr-FR" baseline="30000" dirty="0" smtClean="0"/>
              <a:t>nd</a:t>
            </a:r>
            <a:r>
              <a:rPr lang="fr-FR" dirty="0" smtClean="0"/>
              <a:t> PAC 27</a:t>
            </a:r>
            <a:r>
              <a:rPr lang="fr-FR" baseline="30000" dirty="0" smtClean="0"/>
              <a:t>th</a:t>
            </a:r>
            <a:r>
              <a:rPr lang="fr-FR" dirty="0" smtClean="0"/>
              <a:t>-28</a:t>
            </a:r>
            <a:r>
              <a:rPr lang="fr-FR" baseline="30000" dirty="0" smtClean="0"/>
              <a:t>th</a:t>
            </a:r>
            <a:r>
              <a:rPr lang="fr-FR" dirty="0" smtClean="0"/>
              <a:t> Avril 2015 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7" grpId="0" animBg="1"/>
      <p:bldP spid="28" grpId="0" animBg="1"/>
      <p:bldP spid="29" grpId="0" animBg="1"/>
      <p:bldP spid="33" grpId="0" animBg="1"/>
      <p:bldP spid="34" grpId="0" animBg="1"/>
      <p:bldP spid="38" grpId="0" animBg="1"/>
      <p:bldP spid="3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magine 72" descr="4876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7" name="Immagine 36" descr="NuclideMap_fu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" name="CasellaDiTesto 38"/>
          <p:cNvSpPr txBox="1"/>
          <p:nvPr/>
        </p:nvSpPr>
        <p:spPr>
          <a:xfrm>
            <a:off x="1547664" y="5589240"/>
            <a:ext cx="639919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48</a:t>
            </a:r>
            <a:r>
              <a:rPr lang="en-GB" sz="2000" dirty="0" smtClean="0">
                <a:cs typeface="Arial" charset="0"/>
              </a:rPr>
              <a:t>Ca</a:t>
            </a:r>
            <a:endParaRPr lang="en-GB" sz="2000" dirty="0">
              <a:cs typeface="Arial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4067944" y="3645024"/>
            <a:ext cx="710451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132</a:t>
            </a:r>
            <a:r>
              <a:rPr lang="en-GB" sz="2000" dirty="0" smtClean="0">
                <a:cs typeface="Arial" charset="0"/>
              </a:rPr>
              <a:t>Sn</a:t>
            </a:r>
            <a:endParaRPr lang="en-GB" sz="2000" dirty="0">
              <a:cs typeface="Arial" charset="0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1403648" y="4581128"/>
            <a:ext cx="611065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68</a:t>
            </a:r>
            <a:r>
              <a:rPr lang="en-GB" sz="2000" dirty="0" smtClean="0">
                <a:cs typeface="Arial" charset="0"/>
              </a:rPr>
              <a:t>Ni</a:t>
            </a:r>
            <a:endParaRPr lang="en-GB" sz="2000" dirty="0">
              <a:cs typeface="Arial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2771800" y="4581128"/>
            <a:ext cx="611065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err="1">
                <a:cs typeface="Arial" charset="0"/>
              </a:rPr>
              <a:t>78</a:t>
            </a:r>
            <a:r>
              <a:rPr lang="en-GB" sz="2000" dirty="0" err="1">
                <a:cs typeface="Arial" charset="0"/>
              </a:rPr>
              <a:t>Ni</a:t>
            </a:r>
            <a:endParaRPr lang="en-GB" sz="2000" dirty="0">
              <a:cs typeface="Arial" charset="0"/>
            </a:endParaRPr>
          </a:p>
        </p:txBody>
      </p:sp>
      <p:sp>
        <p:nvSpPr>
          <p:cNvPr id="80" name="CasellaDiTesto 79"/>
          <p:cNvSpPr txBox="1"/>
          <p:nvPr/>
        </p:nvSpPr>
        <p:spPr>
          <a:xfrm>
            <a:off x="-61068" y="-27384"/>
            <a:ext cx="920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Physics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cases for the 2</a:t>
            </a:r>
            <a:r>
              <a:rPr lang="fr-FR" b="1" baseline="30000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nd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run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(2016-2017) :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nuclear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structure in the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vicinity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of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doubly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magic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</a:t>
            </a:r>
            <a:r>
              <a:rPr lang="fr-FR" b="1" dirty="0" err="1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nuclei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, </a:t>
            </a:r>
            <a:r>
              <a:rPr lang="fr-FR" b="1" dirty="0" smtClean="0">
                <a:solidFill>
                  <a:srgbClr val="00B050"/>
                </a:solidFill>
                <a:latin typeface="Candara" pitchFamily="34" charset="0"/>
                <a:cs typeface="Arial" charset="0"/>
              </a:rPr>
              <a:t>N=Z </a:t>
            </a:r>
            <a:r>
              <a:rPr lang="fr-FR" b="1" dirty="0" err="1" smtClean="0">
                <a:solidFill>
                  <a:srgbClr val="00B050"/>
                </a:solidFill>
                <a:latin typeface="Candara" pitchFamily="34" charset="0"/>
                <a:cs typeface="Arial" charset="0"/>
              </a:rPr>
              <a:t>nuclei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, </a:t>
            </a:r>
            <a:r>
              <a:rPr lang="fr-FR" b="1" dirty="0" err="1" smtClean="0">
                <a:solidFill>
                  <a:srgbClr val="FFFF00"/>
                </a:solidFill>
                <a:latin typeface="Candara" pitchFamily="34" charset="0"/>
                <a:cs typeface="Arial" charset="0"/>
              </a:rPr>
              <a:t>astrophysic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  <a:cs typeface="Arial" charset="0"/>
              </a:rPr>
              <a:t> and </a:t>
            </a:r>
            <a:r>
              <a:rPr lang="fr-FR" b="1" dirty="0" err="1" smtClean="0">
                <a:solidFill>
                  <a:srgbClr val="00B0F0"/>
                </a:solidFill>
                <a:latin typeface="Candara" pitchFamily="34" charset="0"/>
                <a:cs typeface="Arial" charset="0"/>
              </a:rPr>
              <a:t>deformation</a:t>
            </a:r>
            <a:endParaRPr lang="fr-FR" b="1" dirty="0">
              <a:solidFill>
                <a:srgbClr val="00B0F0"/>
              </a:solidFill>
              <a:latin typeface="Candara" pitchFamily="34" charset="0"/>
              <a:cs typeface="Arial" charset="0"/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5004048" y="3573016"/>
            <a:ext cx="4067944" cy="461665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A. </a:t>
            </a:r>
            <a:r>
              <a:rPr lang="fr-FR" sz="1200" dirty="0" err="1" smtClean="0"/>
              <a:t>Navin</a:t>
            </a:r>
            <a:r>
              <a:rPr lang="fr-FR" sz="1200" dirty="0" smtClean="0"/>
              <a:t> et al ; </a:t>
            </a:r>
            <a:r>
              <a:rPr lang="it-IT" sz="1200" dirty="0" smtClean="0"/>
              <a:t> i</a:t>
            </a:r>
            <a:r>
              <a:rPr lang="it-IT" sz="1200" baseline="-25000" dirty="0" smtClean="0"/>
              <a:t>13/2</a:t>
            </a:r>
            <a:r>
              <a:rPr lang="it-IT" sz="1200" dirty="0" smtClean="0"/>
              <a:t> single particle state in </a:t>
            </a:r>
            <a:r>
              <a:rPr lang="it-IT" sz="1200" baseline="30000" dirty="0" smtClean="0"/>
              <a:t>133</a:t>
            </a:r>
            <a:r>
              <a:rPr lang="it-IT" sz="1200" dirty="0" smtClean="0"/>
              <a:t>Sn and high spin in </a:t>
            </a:r>
            <a:r>
              <a:rPr lang="it-IT" sz="1200" baseline="30000" dirty="0" smtClean="0"/>
              <a:t>108</a:t>
            </a:r>
            <a:r>
              <a:rPr lang="it-IT" sz="1200" dirty="0" smtClean="0"/>
              <a:t>Zr </a:t>
            </a:r>
            <a:endParaRPr lang="fr-FR" sz="1200" dirty="0"/>
          </a:p>
        </p:txBody>
      </p:sp>
      <p:sp>
        <p:nvSpPr>
          <p:cNvPr id="89" name="ZoneTexte 88"/>
          <p:cNvSpPr txBox="1"/>
          <p:nvPr/>
        </p:nvSpPr>
        <p:spPr>
          <a:xfrm>
            <a:off x="2483768" y="5805264"/>
            <a:ext cx="2911374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200" dirty="0" smtClean="0"/>
              <a:t>A. </a:t>
            </a:r>
            <a:r>
              <a:rPr lang="fr-FR" sz="1200" dirty="0" err="1" smtClean="0"/>
              <a:t>Lemasson</a:t>
            </a:r>
            <a:r>
              <a:rPr lang="fr-FR" sz="1200" dirty="0" smtClean="0"/>
              <a:t> et al : </a:t>
            </a:r>
            <a:r>
              <a:rPr lang="fr-FR" sz="1200" dirty="0" err="1" smtClean="0"/>
              <a:t>spectroscopy</a:t>
            </a:r>
            <a:r>
              <a:rPr lang="fr-FR" sz="1200" dirty="0" smtClean="0"/>
              <a:t> of </a:t>
            </a:r>
            <a:r>
              <a:rPr lang="fr-FR" sz="1200" baseline="30000" dirty="0" smtClean="0"/>
              <a:t>39,41,43</a:t>
            </a:r>
            <a:r>
              <a:rPr lang="fr-FR" sz="1200" dirty="0" smtClean="0"/>
              <a:t>S </a:t>
            </a:r>
            <a:endParaRPr lang="fr-FR" sz="1200" dirty="0"/>
          </a:p>
        </p:txBody>
      </p:sp>
      <p:sp>
        <p:nvSpPr>
          <p:cNvPr id="91" name="ZoneTexte 90"/>
          <p:cNvSpPr txBox="1"/>
          <p:nvPr/>
        </p:nvSpPr>
        <p:spPr>
          <a:xfrm>
            <a:off x="4427984" y="2782669"/>
            <a:ext cx="4104456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P. R. John et al ; Shape transition in W isotopes: </a:t>
            </a:r>
            <a:r>
              <a:rPr lang="fr-FR" sz="1200" baseline="30000" dirty="0" smtClean="0"/>
              <a:t>190</a:t>
            </a:r>
            <a:r>
              <a:rPr lang="fr-FR" sz="1200" dirty="0" smtClean="0"/>
              <a:t>W and </a:t>
            </a:r>
            <a:r>
              <a:rPr lang="fr-FR" sz="1200" baseline="30000" dirty="0" smtClean="0"/>
              <a:t>192</a:t>
            </a:r>
            <a:r>
              <a:rPr lang="fr-FR" sz="1200" dirty="0" smtClean="0"/>
              <a:t>W </a:t>
            </a:r>
            <a:r>
              <a:rPr lang="fr-FR" sz="1200" dirty="0" err="1" smtClean="0"/>
              <a:t>spectroscopy</a:t>
            </a:r>
            <a:r>
              <a:rPr lang="fr-FR" sz="1200" dirty="0" smtClean="0"/>
              <a:t> and </a:t>
            </a:r>
            <a:r>
              <a:rPr lang="fr-FR" sz="1200" dirty="0" err="1" smtClean="0"/>
              <a:t>fast</a:t>
            </a:r>
            <a:r>
              <a:rPr lang="fr-FR" sz="1200" dirty="0" smtClean="0"/>
              <a:t> timing </a:t>
            </a:r>
            <a:endParaRPr lang="fr-FR" sz="1200" dirty="0"/>
          </a:p>
        </p:txBody>
      </p:sp>
      <p:sp>
        <p:nvSpPr>
          <p:cNvPr id="92" name="ZoneTexte 91"/>
          <p:cNvSpPr txBox="1"/>
          <p:nvPr/>
        </p:nvSpPr>
        <p:spPr>
          <a:xfrm>
            <a:off x="1259632" y="6488668"/>
            <a:ext cx="6552728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S. Leoni et al ; </a:t>
            </a:r>
            <a:r>
              <a:rPr lang="en-US" sz="1200" dirty="0" smtClean="0"/>
              <a:t>Lifetime in n-rich C and O isotopes: test of the three body forces </a:t>
            </a:r>
            <a:endParaRPr lang="fr-FR" sz="1200" dirty="0"/>
          </a:p>
        </p:txBody>
      </p:sp>
      <p:sp>
        <p:nvSpPr>
          <p:cNvPr id="93" name="CasellaDiTesto 42"/>
          <p:cNvSpPr txBox="1"/>
          <p:nvPr/>
        </p:nvSpPr>
        <p:spPr>
          <a:xfrm>
            <a:off x="1809931" y="3429000"/>
            <a:ext cx="710451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100</a:t>
            </a:r>
            <a:r>
              <a:rPr lang="en-GB" sz="2000" dirty="0" smtClean="0">
                <a:cs typeface="Arial" charset="0"/>
              </a:rPr>
              <a:t>Sn</a:t>
            </a:r>
            <a:endParaRPr lang="en-GB" sz="2000" dirty="0">
              <a:cs typeface="Arial" charset="0"/>
            </a:endParaRPr>
          </a:p>
        </p:txBody>
      </p:sp>
      <p:sp>
        <p:nvSpPr>
          <p:cNvPr id="94" name="CasellaDiTesto 42"/>
          <p:cNvSpPr txBox="1"/>
          <p:nvPr/>
        </p:nvSpPr>
        <p:spPr>
          <a:xfrm>
            <a:off x="6228184" y="2204864"/>
            <a:ext cx="710451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aseline="30000" dirty="0" smtClean="0">
                <a:cs typeface="Arial" charset="0"/>
              </a:rPr>
              <a:t>208</a:t>
            </a:r>
            <a:r>
              <a:rPr lang="en-GB" sz="2000" dirty="0" smtClean="0">
                <a:cs typeface="Arial" charset="0"/>
              </a:rPr>
              <a:t>Pb</a:t>
            </a:r>
            <a:endParaRPr lang="en-GB" sz="2000" dirty="0"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164288" y="5949280"/>
            <a:ext cx="1656184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4" name="ZoneTexte 23"/>
          <p:cNvSpPr txBox="1"/>
          <p:nvPr/>
        </p:nvSpPr>
        <p:spPr>
          <a:xfrm>
            <a:off x="4607496" y="692696"/>
            <a:ext cx="4536504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A. </a:t>
            </a:r>
            <a:r>
              <a:rPr lang="en-US" sz="1200" dirty="0" err="1" smtClean="0"/>
              <a:t>Jungclauss</a:t>
            </a:r>
            <a:r>
              <a:rPr lang="en-US" sz="1200" dirty="0" smtClean="0"/>
              <a:t> et al. :Exploration of alpha-cluster structures in heavy nuclei: The unique case of </a:t>
            </a:r>
            <a:r>
              <a:rPr lang="en-US" sz="1200" baseline="30000" dirty="0" smtClean="0"/>
              <a:t>212</a:t>
            </a:r>
            <a:r>
              <a:rPr lang="en-US" sz="1200" dirty="0" smtClean="0"/>
              <a:t>Po (</a:t>
            </a:r>
            <a:r>
              <a:rPr lang="en-US" sz="1200" baseline="30000" dirty="0" smtClean="0"/>
              <a:t>208</a:t>
            </a:r>
            <a:r>
              <a:rPr lang="en-US" sz="1200" dirty="0" smtClean="0"/>
              <a:t>Pb + α)</a:t>
            </a:r>
            <a:endParaRPr lang="fr-FR" sz="1200" dirty="0"/>
          </a:p>
        </p:txBody>
      </p:sp>
      <p:sp>
        <p:nvSpPr>
          <p:cNvPr id="26" name="ZoneTexte 25"/>
          <p:cNvSpPr txBox="1"/>
          <p:nvPr/>
        </p:nvSpPr>
        <p:spPr>
          <a:xfrm>
            <a:off x="3995936" y="4653136"/>
            <a:ext cx="4104456" cy="461665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I. </a:t>
            </a:r>
            <a:r>
              <a:rPr lang="en-US" sz="1200" dirty="0" err="1" smtClean="0"/>
              <a:t>Celikovic</a:t>
            </a:r>
            <a:r>
              <a:rPr lang="en-US" sz="1200" dirty="0" smtClean="0"/>
              <a:t> et al. :Evolution of collectivity around N=40: lifetime measurements in </a:t>
            </a:r>
            <a:r>
              <a:rPr lang="en-US" sz="1200" baseline="30000" dirty="0" smtClean="0"/>
              <a:t>73,75</a:t>
            </a:r>
            <a:r>
              <a:rPr lang="en-US" sz="1200" dirty="0" smtClean="0"/>
              <a:t>Ga</a:t>
            </a:r>
            <a:endParaRPr lang="fr-FR" sz="1200" dirty="0"/>
          </a:p>
        </p:txBody>
      </p:sp>
      <p:sp>
        <p:nvSpPr>
          <p:cNvPr id="27" name="ZoneTexte 26"/>
          <p:cNvSpPr txBox="1"/>
          <p:nvPr/>
        </p:nvSpPr>
        <p:spPr>
          <a:xfrm>
            <a:off x="2483768" y="5229200"/>
            <a:ext cx="3240360" cy="461665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C. </a:t>
            </a:r>
            <a:r>
              <a:rPr lang="en-US" sz="1200" dirty="0" err="1" smtClean="0"/>
              <a:t>Fransen</a:t>
            </a:r>
            <a:r>
              <a:rPr lang="en-US" sz="1200" dirty="0" smtClean="0"/>
              <a:t> et al. : Evolution of the shell structure in the region of neutron-rich Ti isotopes</a:t>
            </a:r>
            <a:endParaRPr lang="fr-FR" sz="1200" dirty="0"/>
          </a:p>
        </p:txBody>
      </p:sp>
      <p:sp>
        <p:nvSpPr>
          <p:cNvPr id="28" name="ZoneTexte 27"/>
          <p:cNvSpPr txBox="1"/>
          <p:nvPr/>
        </p:nvSpPr>
        <p:spPr>
          <a:xfrm>
            <a:off x="5039544" y="4149080"/>
            <a:ext cx="4104456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W. </a:t>
            </a:r>
            <a:r>
              <a:rPr lang="en-US" sz="1200" dirty="0" err="1" smtClean="0"/>
              <a:t>Korten</a:t>
            </a:r>
            <a:r>
              <a:rPr lang="en-US" sz="1200" dirty="0" smtClean="0"/>
              <a:t> et al. :Shape coexistence and </a:t>
            </a:r>
            <a:r>
              <a:rPr lang="en-US" sz="1200" dirty="0" err="1" smtClean="0"/>
              <a:t>triaxiality</a:t>
            </a:r>
            <a:r>
              <a:rPr lang="en-US" sz="1200" dirty="0" smtClean="0"/>
              <a:t> in neutron-rich fission fragments in the mass A=100-120 </a:t>
            </a:r>
            <a:endParaRPr lang="fr-FR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5543600" y="5949280"/>
            <a:ext cx="3600400" cy="461665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C. </a:t>
            </a:r>
            <a:r>
              <a:rPr lang="en-US" sz="1200" dirty="0" err="1" smtClean="0"/>
              <a:t>Michelagnoli</a:t>
            </a:r>
            <a:r>
              <a:rPr lang="en-US" sz="1200" dirty="0" smtClean="0"/>
              <a:t> et al . : The lifetime of the 7.786 </a:t>
            </a:r>
            <a:r>
              <a:rPr lang="en-US" sz="1200" dirty="0" err="1" smtClean="0"/>
              <a:t>MeV</a:t>
            </a:r>
            <a:r>
              <a:rPr lang="en-US" sz="1200" dirty="0" smtClean="0"/>
              <a:t> state in </a:t>
            </a:r>
            <a:r>
              <a:rPr lang="en-US" sz="1200" baseline="30000" dirty="0" smtClean="0"/>
              <a:t>23</a:t>
            </a:r>
            <a:r>
              <a:rPr lang="en-US" sz="1200" dirty="0" smtClean="0"/>
              <a:t>Mg as a probe for classical novae models</a:t>
            </a:r>
            <a:endParaRPr lang="fr-FR" sz="1200" dirty="0"/>
          </a:p>
        </p:txBody>
      </p:sp>
      <p:sp>
        <p:nvSpPr>
          <p:cNvPr id="33" name="ZoneTexte 32"/>
          <p:cNvSpPr txBox="1"/>
          <p:nvPr/>
        </p:nvSpPr>
        <p:spPr>
          <a:xfrm>
            <a:off x="6156176" y="5229200"/>
            <a:ext cx="252028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P. </a:t>
            </a:r>
            <a:r>
              <a:rPr lang="en-US" sz="1200" dirty="0" err="1" smtClean="0"/>
              <a:t>Bednarczyk</a:t>
            </a:r>
            <a:r>
              <a:rPr lang="en-US" sz="1200" dirty="0" smtClean="0"/>
              <a:t> et al. : Investigation of a high spin structure in </a:t>
            </a:r>
            <a:r>
              <a:rPr lang="en-US" sz="1200" baseline="30000" dirty="0" smtClean="0"/>
              <a:t>44</a:t>
            </a:r>
            <a:r>
              <a:rPr lang="en-US" sz="1200" dirty="0" smtClean="0"/>
              <a:t>Ti</a:t>
            </a:r>
            <a:endParaRPr lang="fr-FR" sz="1200" dirty="0"/>
          </a:p>
        </p:txBody>
      </p:sp>
      <p:sp>
        <p:nvSpPr>
          <p:cNvPr id="34" name="ZoneTexte 33"/>
          <p:cNvSpPr txBox="1"/>
          <p:nvPr/>
        </p:nvSpPr>
        <p:spPr>
          <a:xfrm>
            <a:off x="4572000" y="1268760"/>
            <a:ext cx="4392488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P. Regan et al. : Understanding Nuclear Collectivity Approaching the π−ν Valence Maximum: Transition </a:t>
            </a:r>
            <a:r>
              <a:rPr lang="en-US" sz="1200" dirty="0" err="1" smtClean="0"/>
              <a:t>Quadrupole</a:t>
            </a:r>
            <a:r>
              <a:rPr lang="en-US" sz="1200" dirty="0" smtClean="0"/>
              <a:t> Moments in </a:t>
            </a:r>
            <a:r>
              <a:rPr lang="en-US" sz="1200" baseline="30000" dirty="0" smtClean="0"/>
              <a:t>166,168</a:t>
            </a:r>
            <a:r>
              <a:rPr lang="en-US" sz="1200" dirty="0" smtClean="0"/>
              <a:t>Dy.</a:t>
            </a:r>
            <a:endParaRPr lang="fr-FR" sz="1200" dirty="0"/>
          </a:p>
        </p:txBody>
      </p:sp>
      <p:cxnSp>
        <p:nvCxnSpPr>
          <p:cNvPr id="36" name="Connecteur droit avec flèche 35"/>
          <p:cNvCxnSpPr/>
          <p:nvPr/>
        </p:nvCxnSpPr>
        <p:spPr>
          <a:xfrm flipH="1">
            <a:off x="611560" y="6309320"/>
            <a:ext cx="496855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755576" y="764704"/>
            <a:ext cx="1584176" cy="8640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0" y="692696"/>
            <a:ext cx="4067944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J. Nyberg et al. : Studies of excited states in </a:t>
            </a:r>
            <a:r>
              <a:rPr lang="en-US" sz="1200" baseline="30000" dirty="0" smtClean="0"/>
              <a:t>102,103</a:t>
            </a:r>
            <a:r>
              <a:rPr lang="en-US" sz="1200" dirty="0" smtClean="0"/>
              <a:t>Sn to deduce two-body neutron interactions, single-particle energies and N=Z=50 core excitations</a:t>
            </a:r>
          </a:p>
          <a:p>
            <a:r>
              <a:rPr lang="en-US" sz="1200" dirty="0" smtClean="0"/>
              <a:t>M. </a:t>
            </a:r>
            <a:r>
              <a:rPr lang="en-US" sz="1200" dirty="0" err="1" smtClean="0"/>
              <a:t>Doncel</a:t>
            </a:r>
            <a:r>
              <a:rPr lang="en-US" sz="1200" dirty="0" smtClean="0"/>
              <a:t> et al. :Production test for spectroscopy and lifetime measurements in the A=78 isobaric triplet using</a:t>
            </a:r>
          </a:p>
          <a:p>
            <a:r>
              <a:rPr lang="en-US" sz="1200" dirty="0" smtClean="0"/>
              <a:t>multi-nucleon transfer reactions</a:t>
            </a:r>
          </a:p>
          <a:p>
            <a:r>
              <a:rPr lang="en-US" sz="1200" dirty="0" smtClean="0"/>
              <a:t>S. </a:t>
            </a:r>
            <a:r>
              <a:rPr lang="en-US" sz="1200" dirty="0" err="1" smtClean="0"/>
              <a:t>Lenzi</a:t>
            </a:r>
            <a:r>
              <a:rPr lang="en-US" sz="1200" dirty="0" smtClean="0"/>
              <a:t> et al. : Effects of </a:t>
            </a:r>
            <a:r>
              <a:rPr lang="en-US" sz="1200" dirty="0" err="1" smtClean="0"/>
              <a:t>Isospin</a:t>
            </a:r>
            <a:r>
              <a:rPr lang="en-US" sz="1200" dirty="0" smtClean="0"/>
              <a:t> Symmetry Breaking in the A=63 mirror nuclei</a:t>
            </a:r>
            <a:endParaRPr lang="fr-FR" sz="1200" dirty="0" smtClean="0"/>
          </a:p>
        </p:txBody>
      </p:sp>
      <p:sp>
        <p:nvSpPr>
          <p:cNvPr id="35" name="ZoneTexte 34"/>
          <p:cNvSpPr txBox="1"/>
          <p:nvPr/>
        </p:nvSpPr>
        <p:spPr>
          <a:xfrm>
            <a:off x="0" y="2564904"/>
            <a:ext cx="2646943" cy="369332"/>
          </a:xfrm>
          <a:prstGeom prst="rect">
            <a:avLst/>
          </a:prstGeom>
          <a:solidFill>
            <a:srgbClr val="FF9933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2016’s </a:t>
            </a:r>
            <a:r>
              <a:rPr lang="fr-FR" dirty="0" err="1" smtClean="0"/>
              <a:t>run</a:t>
            </a:r>
            <a:r>
              <a:rPr lang="fr-FR" dirty="0" smtClean="0"/>
              <a:t> : 4 </a:t>
            </a:r>
            <a:r>
              <a:rPr lang="fr-FR" dirty="0" err="1" smtClean="0"/>
              <a:t>experiments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192684"/>
            <a:ext cx="87484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The GANIL experimental campaign has started and 6 experiments were performed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Next run is starting in March 2016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Analysis is going well for most of the experiments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LaBr3 sub campaign in 2017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NEDA-DIAMANT setup in 2018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Looking forward the VAMOS </a:t>
            </a:r>
            <a:r>
              <a:rPr lang="en-US" dirty="0" err="1" smtClean="0"/>
              <a:t>gaz</a:t>
            </a:r>
            <a:r>
              <a:rPr lang="en-US" dirty="0" smtClean="0"/>
              <a:t>-filled and </a:t>
            </a:r>
            <a:r>
              <a:rPr lang="en-US" smtClean="0"/>
              <a:t>SPIRAL1 campaigns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e 6"/>
          <p:cNvGrpSpPr/>
          <p:nvPr/>
        </p:nvGrpSpPr>
        <p:grpSpPr>
          <a:xfrm>
            <a:off x="467544" y="3645024"/>
            <a:ext cx="4307978" cy="2838223"/>
            <a:chOff x="467544" y="3212976"/>
            <a:chExt cx="4307978" cy="2838223"/>
          </a:xfrm>
        </p:grpSpPr>
        <p:pic>
          <p:nvPicPr>
            <p:cNvPr id="5" name="Image 4" descr="_MG_5742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544" y="3212976"/>
              <a:ext cx="4211960" cy="2807600"/>
            </a:xfrm>
            <a:prstGeom prst="rect">
              <a:avLst/>
            </a:prstGeom>
          </p:spPr>
        </p:pic>
        <p:sp>
          <p:nvSpPr>
            <p:cNvPr id="6" name="ZoneTexte 5"/>
            <p:cNvSpPr txBox="1"/>
            <p:nvPr/>
          </p:nvSpPr>
          <p:spPr>
            <a:xfrm>
              <a:off x="2596720" y="5774200"/>
              <a:ext cx="21788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32 caps, 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January</a:t>
              </a:r>
              <a:r>
                <a:rPr lang="fr-FR" sz="1200" b="1" dirty="0" smtClean="0">
                  <a:solidFill>
                    <a:schemeClr val="bg1"/>
                  </a:solidFill>
                </a:rPr>
                <a:t> 2016 GANIL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5508104" y="4653136"/>
            <a:ext cx="3028073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 </a:t>
            </a:r>
            <a:r>
              <a:rPr lang="fr-FR" dirty="0" err="1" smtClean="0"/>
              <a:t>Next</a:t>
            </a:r>
            <a:r>
              <a:rPr lang="fr-FR" dirty="0" smtClean="0"/>
              <a:t> PAC 9-10</a:t>
            </a:r>
            <a:r>
              <a:rPr lang="fr-FR" baseline="30000" dirty="0" smtClean="0"/>
              <a:t>th</a:t>
            </a:r>
            <a:r>
              <a:rPr lang="fr-FR" dirty="0" smtClean="0"/>
              <a:t> of </a:t>
            </a:r>
            <a:r>
              <a:rPr lang="fr-FR" dirty="0" err="1" smtClean="0"/>
              <a:t>June</a:t>
            </a:r>
            <a:r>
              <a:rPr lang="fr-FR" dirty="0" smtClean="0"/>
              <a:t> 2016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/>
          <p:cNvSpPr txBox="1"/>
          <p:nvPr/>
        </p:nvSpPr>
        <p:spPr>
          <a:xfrm>
            <a:off x="0" y="1115452"/>
            <a:ext cx="425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Lifetime in </a:t>
            </a:r>
            <a:r>
              <a:rPr lang="en-US" dirty="0" err="1" smtClean="0"/>
              <a:t>Ge</a:t>
            </a:r>
            <a:r>
              <a:rPr lang="en-US" dirty="0" smtClean="0"/>
              <a:t>, Se  at N=51 ; </a:t>
            </a:r>
            <a:r>
              <a:rPr lang="en-US" baseline="30000" dirty="0" smtClean="0"/>
              <a:t>9</a:t>
            </a:r>
            <a:r>
              <a:rPr lang="en-US" dirty="0" smtClean="0"/>
              <a:t>Be (</a:t>
            </a:r>
            <a:r>
              <a:rPr lang="en-US" baseline="30000" dirty="0" smtClean="0"/>
              <a:t>238</a:t>
            </a:r>
            <a:r>
              <a:rPr lang="en-US" dirty="0" smtClean="0"/>
              <a:t>U, FF)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4211960" y="3140968"/>
            <a:ext cx="1180131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0</a:t>
            </a:r>
            <a:r>
              <a:rPr lang="fr-FR" baseline="30000" dirty="0" smtClean="0"/>
              <a:t>+</a:t>
            </a:r>
            <a:r>
              <a:rPr lang="fr-FR" dirty="0" smtClean="0"/>
              <a:t> × </a:t>
            </a:r>
            <a:r>
              <a:rPr lang="fr-FR" dirty="0" smtClean="0">
                <a:latin typeface="Symbol" pitchFamily="18" charset="2"/>
              </a:rPr>
              <a:t>n</a:t>
            </a:r>
            <a:r>
              <a:rPr lang="fr-FR" dirty="0" smtClean="0"/>
              <a:t>1g</a:t>
            </a:r>
            <a:r>
              <a:rPr lang="fr-FR" baseline="-25000" dirty="0" smtClean="0"/>
              <a:t>7/2</a:t>
            </a:r>
          </a:p>
          <a:p>
            <a:pPr algn="ctr"/>
            <a:r>
              <a:rPr lang="fr-FR" dirty="0" smtClean="0"/>
              <a:t>?</a:t>
            </a:r>
          </a:p>
          <a:p>
            <a:r>
              <a:rPr lang="fr-FR" dirty="0" smtClean="0"/>
              <a:t>2</a:t>
            </a:r>
            <a:r>
              <a:rPr lang="fr-FR" baseline="30000" dirty="0" smtClean="0"/>
              <a:t>+</a:t>
            </a:r>
            <a:r>
              <a:rPr lang="fr-FR" dirty="0" smtClean="0"/>
              <a:t> × </a:t>
            </a:r>
            <a:r>
              <a:rPr lang="fr-FR" dirty="0" smtClean="0">
                <a:latin typeface="Symbol" pitchFamily="18" charset="2"/>
              </a:rPr>
              <a:t>n</a:t>
            </a:r>
            <a:r>
              <a:rPr lang="fr-FR" dirty="0" smtClean="0"/>
              <a:t>2d</a:t>
            </a:r>
            <a:r>
              <a:rPr lang="fr-FR" baseline="-25000" dirty="0" smtClean="0"/>
              <a:t>5/2</a:t>
            </a:r>
            <a:endParaRPr lang="fr-FR" baseline="-25000" dirty="0"/>
          </a:p>
        </p:txBody>
      </p:sp>
      <p:grpSp>
        <p:nvGrpSpPr>
          <p:cNvPr id="6" name="Groupe 29"/>
          <p:cNvGrpSpPr/>
          <p:nvPr/>
        </p:nvGrpSpPr>
        <p:grpSpPr>
          <a:xfrm>
            <a:off x="1259632" y="1556792"/>
            <a:ext cx="6984776" cy="4824536"/>
            <a:chOff x="1259632" y="1916832"/>
            <a:chExt cx="6588147" cy="4464496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59632" y="1916832"/>
              <a:ext cx="6588147" cy="44644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27"/>
            <p:cNvSpPr/>
            <p:nvPr/>
          </p:nvSpPr>
          <p:spPr>
            <a:xfrm rot="20274006">
              <a:off x="3224336" y="3334816"/>
              <a:ext cx="1603241" cy="485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220072" y="2924944"/>
              <a:ext cx="1603241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179512" y="44624"/>
            <a:ext cx="5894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Lifetime and spectroscopy in the </a:t>
            </a:r>
            <a:r>
              <a:rPr lang="en-US" sz="2400" baseline="30000" dirty="0" smtClean="0"/>
              <a:t>78</a:t>
            </a:r>
            <a:r>
              <a:rPr lang="en-US" sz="2400" dirty="0" smtClean="0"/>
              <a:t>Ni vicinity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9861" y="1196752"/>
            <a:ext cx="4404687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ZoneTexte 23"/>
          <p:cNvSpPr txBox="1"/>
          <p:nvPr/>
        </p:nvSpPr>
        <p:spPr>
          <a:xfrm>
            <a:off x="7784357" y="2564904"/>
            <a:ext cx="1180131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0</a:t>
            </a:r>
            <a:r>
              <a:rPr lang="fr-FR" baseline="30000" dirty="0" smtClean="0"/>
              <a:t>+</a:t>
            </a:r>
            <a:r>
              <a:rPr lang="fr-FR" dirty="0" smtClean="0"/>
              <a:t> × </a:t>
            </a:r>
            <a:r>
              <a:rPr lang="fr-FR" dirty="0" smtClean="0">
                <a:latin typeface="Symbol" pitchFamily="18" charset="2"/>
              </a:rPr>
              <a:t>n</a:t>
            </a:r>
            <a:r>
              <a:rPr lang="fr-FR" dirty="0" smtClean="0"/>
              <a:t>1g</a:t>
            </a:r>
            <a:r>
              <a:rPr lang="fr-FR" baseline="-25000" dirty="0" smtClean="0"/>
              <a:t>7/2</a:t>
            </a:r>
          </a:p>
          <a:p>
            <a:pPr algn="ctr"/>
            <a:r>
              <a:rPr lang="fr-FR" dirty="0" smtClean="0"/>
              <a:t>?</a:t>
            </a:r>
          </a:p>
          <a:p>
            <a:r>
              <a:rPr lang="fr-FR" dirty="0" smtClean="0"/>
              <a:t>2</a:t>
            </a:r>
            <a:r>
              <a:rPr lang="fr-FR" baseline="30000" dirty="0" smtClean="0"/>
              <a:t>+</a:t>
            </a:r>
            <a:r>
              <a:rPr lang="fr-FR" dirty="0" smtClean="0"/>
              <a:t> × </a:t>
            </a:r>
            <a:r>
              <a:rPr lang="fr-FR" dirty="0" smtClean="0">
                <a:latin typeface="Symbol" pitchFamily="18" charset="2"/>
              </a:rPr>
              <a:t>n</a:t>
            </a:r>
            <a:r>
              <a:rPr lang="fr-FR" dirty="0" smtClean="0"/>
              <a:t>2d</a:t>
            </a:r>
            <a:r>
              <a:rPr lang="fr-FR" baseline="-25000" dirty="0" smtClean="0"/>
              <a:t>5/2</a:t>
            </a:r>
            <a:endParaRPr lang="fr-FR" baseline="-25000" dirty="0"/>
          </a:p>
        </p:txBody>
      </p:sp>
      <p:pic>
        <p:nvPicPr>
          <p:cNvPr id="3074" name="Picture 2" descr="http://www.google.fr/url?source=imglanding&amp;ct=img&amp;q=http://upload.wikimedia.org/wikipedia/commons/thumb/e/e5/Shells.png/220px-Shells.png&amp;sa=X&amp;ei=xDdbVcKkJMG4UeqcgLAG&amp;ved=0CAkQ8wc&amp;usg=AFQjCNFNFmXVhEZkiE0XfaF-R_Ikxj2Gc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38278"/>
            <a:ext cx="2987824" cy="4699034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763688" y="1952744"/>
            <a:ext cx="79208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79512" y="44624"/>
            <a:ext cx="5894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Lifetime and spectroscopy in the </a:t>
            </a:r>
            <a:r>
              <a:rPr lang="en-US" sz="2400" baseline="30000" dirty="0" smtClean="0"/>
              <a:t>78</a:t>
            </a:r>
            <a:r>
              <a:rPr lang="en-US" sz="2400" dirty="0" smtClean="0"/>
              <a:t>Ni vicinity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058191"/>
            <a:ext cx="7848872" cy="5827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331640" y="6597352"/>
            <a:ext cx="1296144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11560" y="6237312"/>
            <a:ext cx="504056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6597352"/>
            <a:ext cx="1296144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1"/>
            <a:ext cx="7666459" cy="5321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83568" y="6237312"/>
            <a:ext cx="518457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2809"/>
            <a:ext cx="918210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149080"/>
            <a:ext cx="14954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101396"/>
            <a:ext cx="7200800" cy="5363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4211960" y="6488668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C. </a:t>
            </a:r>
            <a:r>
              <a:rPr lang="fr-FR" dirty="0" err="1" smtClean="0"/>
              <a:t>Michelagnoli</a:t>
            </a:r>
            <a:r>
              <a:rPr lang="fr-FR" dirty="0" smtClean="0"/>
              <a:t> et al, </a:t>
            </a:r>
            <a:r>
              <a:rPr lang="fr-FR" dirty="0" err="1" smtClean="0"/>
              <a:t>submitted</a:t>
            </a:r>
            <a:r>
              <a:rPr lang="fr-FR" dirty="0" smtClean="0"/>
              <a:t> to PRL</a:t>
            </a:r>
            <a:endParaRPr lang="fr-FR" dirty="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93601"/>
            <a:ext cx="7343775" cy="581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9512" y="6597352"/>
            <a:ext cx="317266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100" dirty="0" err="1" smtClean="0">
                <a:latin typeface="Times New Roman" pitchFamily="18" charset="0"/>
                <a:cs typeface="Times New Roman" pitchFamily="18" charset="0"/>
              </a:rPr>
              <a:t>E.Clément</a:t>
            </a:r>
            <a:r>
              <a:rPr lang="fr-FR" sz="1100" dirty="0" smtClean="0">
                <a:latin typeface="Times New Roman" pitchFamily="18" charset="0"/>
                <a:cs typeface="Times New Roman" pitchFamily="18" charset="0"/>
              </a:rPr>
              <a:t> GANIL </a:t>
            </a:r>
            <a:r>
              <a:rPr lang="fr-FR" sz="1100" dirty="0" err="1" smtClean="0">
                <a:latin typeface="Times New Roman" pitchFamily="18" charset="0"/>
                <a:cs typeface="Times New Roman" pitchFamily="18" charset="0"/>
              </a:rPr>
              <a:t>Scientific</a:t>
            </a:r>
            <a:r>
              <a:rPr lang="fr-FR" sz="1100" dirty="0" smtClean="0">
                <a:latin typeface="Times New Roman" pitchFamily="18" charset="0"/>
                <a:cs typeface="Times New Roman" pitchFamily="18" charset="0"/>
              </a:rPr>
              <a:t> Council </a:t>
            </a:r>
            <a:r>
              <a:rPr lang="fr-FR" sz="1100" dirty="0" err="1" smtClean="0">
                <a:latin typeface="Times New Roman" pitchFamily="18" charset="0"/>
                <a:cs typeface="Times New Roman" pitchFamily="18" charset="0"/>
              </a:rPr>
              <a:t>February</a:t>
            </a:r>
            <a:r>
              <a:rPr lang="fr-FR" sz="1100" dirty="0" smtClean="0">
                <a:latin typeface="Times New Roman" pitchFamily="18" charset="0"/>
                <a:cs typeface="Times New Roman" pitchFamily="18" charset="0"/>
              </a:rPr>
              <a:t> 2013</a:t>
            </a:r>
            <a:endParaRPr lang="fr-FR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979712" y="429309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3275856" cy="2717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1" y="620688"/>
            <a:ext cx="2987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EXOGAM, LaBr3, BaF2 …</a:t>
            </a:r>
            <a:endParaRPr lang="en-US" dirty="0"/>
          </a:p>
        </p:txBody>
      </p:sp>
      <p:sp>
        <p:nvSpPr>
          <p:cNvPr id="16" name="ZoneTexte 15"/>
          <p:cNvSpPr txBox="1"/>
          <p:nvPr/>
        </p:nvSpPr>
        <p:spPr>
          <a:xfrm>
            <a:off x="35496" y="44624"/>
            <a:ext cx="5153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AGATA Configurations </a:t>
            </a:r>
            <a:r>
              <a:rPr lang="fr-FR" sz="2800" dirty="0" err="1" smtClean="0">
                <a:solidFill>
                  <a:srgbClr val="FF0000"/>
                </a:solidFill>
              </a:rPr>
              <a:t>at</a:t>
            </a:r>
            <a:r>
              <a:rPr lang="fr-FR" sz="2800" dirty="0" smtClean="0">
                <a:solidFill>
                  <a:srgbClr val="FF0000"/>
                </a:solidFill>
              </a:rPr>
              <a:t> GANIL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980728"/>
            <a:ext cx="3847989" cy="2822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lèche droite rayée 19"/>
          <p:cNvSpPr/>
          <p:nvPr/>
        </p:nvSpPr>
        <p:spPr>
          <a:xfrm>
            <a:off x="3275856" y="2204864"/>
            <a:ext cx="864096" cy="432048"/>
          </a:xfrm>
          <a:prstGeom prst="stripedRightArrow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00223"/>
            <a:ext cx="3995936" cy="295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928500"/>
            <a:ext cx="4139952" cy="2929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Flèche droite rayée 22"/>
          <p:cNvSpPr/>
          <p:nvPr/>
        </p:nvSpPr>
        <p:spPr>
          <a:xfrm rot="7252756">
            <a:off x="3899023" y="3910676"/>
            <a:ext cx="864096" cy="432048"/>
          </a:xfrm>
          <a:prstGeom prst="stripedRightArrow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 droite rayée 23"/>
          <p:cNvSpPr/>
          <p:nvPr/>
        </p:nvSpPr>
        <p:spPr>
          <a:xfrm rot="3903849">
            <a:off x="4445982" y="3911850"/>
            <a:ext cx="864096" cy="432048"/>
          </a:xfrm>
          <a:prstGeom prst="stripedRightArrow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 rot="5400000">
            <a:off x="7451450" y="2205735"/>
            <a:ext cx="26642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E. </a:t>
            </a:r>
            <a:r>
              <a:rPr lang="en-US" sz="1200" dirty="0" err="1" smtClean="0"/>
              <a:t>Farnea</a:t>
            </a:r>
            <a:r>
              <a:rPr lang="en-US" sz="1200" dirty="0" smtClean="0"/>
              <a:t> </a:t>
            </a:r>
            <a:r>
              <a:rPr lang="en-US" sz="1200" i="1" dirty="0" smtClean="0"/>
              <a:t>et al, </a:t>
            </a:r>
            <a:r>
              <a:rPr lang="en-US" sz="1200" dirty="0" smtClean="0"/>
              <a:t>Nuclear </a:t>
            </a:r>
            <a:r>
              <a:rPr lang="en-US" sz="1200" dirty="0"/>
              <a:t>Instruments and Methods in Physics Research A 621 (2010) 331–343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4389" y="2276872"/>
            <a:ext cx="4740099" cy="2440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4962959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005065"/>
            <a:ext cx="4790661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4716016" y="1196752"/>
            <a:ext cx="1565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Pure </a:t>
            </a:r>
            <a:r>
              <a:rPr lang="fr-FR" dirty="0" err="1" smtClean="0"/>
              <a:t>efficiency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483768" y="3212976"/>
            <a:ext cx="1727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Resolving</a:t>
            </a:r>
            <a:r>
              <a:rPr lang="fr-FR" dirty="0" smtClean="0"/>
              <a:t> power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788024" y="5517232"/>
            <a:ext cx="329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Which</a:t>
            </a:r>
            <a:r>
              <a:rPr lang="fr-FR" dirty="0" smtClean="0"/>
              <a:t> combinaison of detector 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Capture-1.png"/>
          <p:cNvPicPr>
            <a:picLocks noChangeAspect="1" noChangeArrowheads="1"/>
          </p:cNvPicPr>
          <p:nvPr/>
        </p:nvPicPr>
        <p:blipFill>
          <a:blip r:embed="rId3" cstate="print"/>
          <a:srcRect l="8066" t="14844" r="27556" b="26376"/>
          <a:stretch>
            <a:fillRect/>
          </a:stretch>
        </p:blipFill>
        <p:spPr bwMode="auto">
          <a:xfrm>
            <a:off x="4942569" y="3789040"/>
            <a:ext cx="4201431" cy="3068960"/>
          </a:xfrm>
          <a:prstGeom prst="rect">
            <a:avLst/>
          </a:prstGeom>
          <a:noFill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60848"/>
            <a:ext cx="3056203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ZoneTexte 25"/>
          <p:cNvSpPr txBox="1"/>
          <p:nvPr/>
        </p:nvSpPr>
        <p:spPr>
          <a:xfrm>
            <a:off x="0" y="692696"/>
            <a:ext cx="3824445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FEBIAD Tests (ISOLDE’s VADIS)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Test bench 2011 – 2012 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9 new radioactive elements </a:t>
            </a:r>
          </a:p>
          <a:p>
            <a:pPr lvl="1"/>
            <a:r>
              <a:rPr lang="en-US" dirty="0" smtClean="0"/>
              <a:t>(Na, Mg, Al, P, K, </a:t>
            </a:r>
            <a:r>
              <a:rPr lang="en-US" dirty="0" err="1" smtClean="0"/>
              <a:t>Mn</a:t>
            </a:r>
            <a:r>
              <a:rPr lang="en-US" dirty="0" smtClean="0"/>
              <a:t>, Fe, Cu)</a:t>
            </a:r>
          </a:p>
        </p:txBody>
      </p:sp>
      <p:pic>
        <p:nvPicPr>
          <p:cNvPr id="27" name="Picture 6" descr="New beams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4581128"/>
            <a:ext cx="3096344" cy="1870834"/>
          </a:xfrm>
          <a:prstGeom prst="rect">
            <a:avLst/>
          </a:prstGeom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4221088"/>
            <a:ext cx="1368152" cy="246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ZoneTexte 33"/>
          <p:cNvSpPr txBox="1"/>
          <p:nvPr/>
        </p:nvSpPr>
        <p:spPr>
          <a:xfrm>
            <a:off x="2699792" y="3861048"/>
            <a:ext cx="1419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20" name="ZoneTexte 19"/>
          <p:cNvSpPr txBox="1"/>
          <p:nvPr/>
        </p:nvSpPr>
        <p:spPr>
          <a:xfrm>
            <a:off x="3491880" y="1772816"/>
            <a:ext cx="56521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SPIRAL test at nominal power</a:t>
            </a:r>
          </a:p>
          <a:p>
            <a:r>
              <a:rPr lang="en-US" b="1" dirty="0" smtClean="0">
                <a:sym typeface="Wingdings" pitchFamily="2" charset="2"/>
              </a:rPr>
              <a:t>Preliminary results from last December</a:t>
            </a:r>
          </a:p>
          <a:p>
            <a:pPr lvl="1">
              <a:buFont typeface="Arial" charset="0"/>
              <a:buChar char="•"/>
            </a:pPr>
            <a:r>
              <a:rPr lang="en-US" baseline="30000" dirty="0" smtClean="0">
                <a:sym typeface="Wingdings" pitchFamily="2" charset="2"/>
              </a:rPr>
              <a:t>33</a:t>
            </a:r>
            <a:r>
              <a:rPr lang="en-US" dirty="0" smtClean="0">
                <a:sym typeface="Wingdings" pitchFamily="2" charset="2"/>
              </a:rPr>
              <a:t>Cl;</a:t>
            </a:r>
            <a:r>
              <a:rPr lang="en-US" baseline="30000" dirty="0" smtClean="0">
                <a:sym typeface="Wingdings" pitchFamily="2" charset="2"/>
              </a:rPr>
              <a:t>29</a:t>
            </a:r>
            <a:r>
              <a:rPr lang="en-US" dirty="0" smtClean="0">
                <a:sym typeface="Wingdings" pitchFamily="2" charset="2"/>
              </a:rPr>
              <a:t>P,</a:t>
            </a:r>
            <a:r>
              <a:rPr lang="en-US" baseline="30000" dirty="0" smtClean="0">
                <a:sym typeface="Wingdings" pitchFamily="2" charset="2"/>
              </a:rPr>
              <a:t>23</a:t>
            </a:r>
            <a:r>
              <a:rPr lang="en-US" dirty="0" smtClean="0">
                <a:sym typeface="Wingdings" pitchFamily="2" charset="2"/>
              </a:rPr>
              <a:t>Mg, </a:t>
            </a:r>
            <a:r>
              <a:rPr lang="en-US" baseline="30000" dirty="0" smtClean="0">
                <a:sym typeface="Wingdings" pitchFamily="2" charset="2"/>
              </a:rPr>
              <a:t>37</a:t>
            </a:r>
            <a:r>
              <a:rPr lang="en-US" dirty="0" smtClean="0">
                <a:sym typeface="Wingdings" pitchFamily="2" charset="2"/>
              </a:rPr>
              <a:t>K, </a:t>
            </a:r>
            <a:r>
              <a:rPr lang="en-US" baseline="30000" dirty="0" smtClean="0">
                <a:sym typeface="Wingdings" pitchFamily="2" charset="2"/>
              </a:rPr>
              <a:t>33</a:t>
            </a:r>
            <a:r>
              <a:rPr lang="en-US" dirty="0" smtClean="0">
                <a:sym typeface="Wingdings" pitchFamily="2" charset="2"/>
              </a:rPr>
              <a:t>Ar, </a:t>
            </a:r>
            <a:r>
              <a:rPr lang="en-US" baseline="30000" dirty="0" smtClean="0">
                <a:sym typeface="Wingdings" pitchFamily="2" charset="2"/>
              </a:rPr>
              <a:t>25,26,29</a:t>
            </a:r>
            <a:r>
              <a:rPr lang="en-US" dirty="0" smtClean="0">
                <a:sym typeface="Wingdings" pitchFamily="2" charset="2"/>
              </a:rPr>
              <a:t>Al,</a:t>
            </a:r>
            <a:r>
              <a:rPr lang="en-US" baseline="30000" dirty="0" smtClean="0">
                <a:sym typeface="Wingdings" pitchFamily="2" charset="2"/>
              </a:rPr>
              <a:t>21,25</a:t>
            </a:r>
            <a:r>
              <a:rPr lang="en-US" dirty="0" smtClean="0">
                <a:sym typeface="Wingdings" pitchFamily="2" charset="2"/>
              </a:rPr>
              <a:t>Na, </a:t>
            </a:r>
            <a:r>
              <a:rPr lang="en-US" baseline="30000" dirty="0" smtClean="0">
                <a:sym typeface="Wingdings" pitchFamily="2" charset="2"/>
              </a:rPr>
              <a:t>20</a:t>
            </a:r>
            <a:r>
              <a:rPr lang="en-US" dirty="0" smtClean="0">
                <a:sym typeface="Wingdings" pitchFamily="2" charset="2"/>
              </a:rPr>
              <a:t>F, </a:t>
            </a:r>
            <a:r>
              <a:rPr lang="en-US" baseline="30000" dirty="0" smtClean="0">
                <a:sym typeface="Wingdings" pitchFamily="2" charset="2"/>
              </a:rPr>
              <a:t>14</a:t>
            </a:r>
            <a:r>
              <a:rPr lang="en-US" dirty="0" smtClean="0">
                <a:sym typeface="Wingdings" pitchFamily="2" charset="2"/>
              </a:rPr>
              <a:t>O, </a:t>
            </a:r>
            <a:r>
              <a:rPr lang="en-US" baseline="30000" dirty="0" smtClean="0">
                <a:sym typeface="Wingdings" pitchFamily="2" charset="2"/>
              </a:rPr>
              <a:t>38(m)</a:t>
            </a:r>
            <a:r>
              <a:rPr lang="en-US" dirty="0" smtClean="0">
                <a:sym typeface="Wingdings" pitchFamily="2" charset="2"/>
              </a:rPr>
              <a:t>K …</a:t>
            </a:r>
          </a:p>
          <a:p>
            <a:r>
              <a:rPr lang="en-US" dirty="0" smtClean="0"/>
              <a:t>*On line yields at full power are according to expectation </a:t>
            </a:r>
          </a:p>
          <a:p>
            <a:r>
              <a:rPr lang="en-US" dirty="0" smtClean="0"/>
              <a:t>*First estimates (</a:t>
            </a:r>
            <a:r>
              <a:rPr lang="en-US" dirty="0" err="1" smtClean="0"/>
              <a:t>LoIs</a:t>
            </a:r>
            <a:r>
              <a:rPr lang="en-US" dirty="0" smtClean="0"/>
              <a:t>) are therefore still valid</a:t>
            </a:r>
          </a:p>
          <a:p>
            <a:r>
              <a:rPr lang="en-US" dirty="0" smtClean="0"/>
              <a:t>*Consolidated yields shall come soon</a:t>
            </a:r>
            <a:endParaRPr lang="en-US" dirty="0" smtClean="0">
              <a:sym typeface="Wingdings" pitchFamily="2" charset="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31640" y="6597352"/>
            <a:ext cx="1296144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0" y="0"/>
            <a:ext cx="3103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GANIL </a:t>
            </a:r>
            <a:r>
              <a:rPr lang="fr-FR" sz="2800" dirty="0" err="1" smtClean="0">
                <a:solidFill>
                  <a:srgbClr val="FF0000"/>
                </a:solidFill>
              </a:rPr>
              <a:t>preparation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5544616" cy="1660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0" y="0"/>
            <a:ext cx="4362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Isospin </a:t>
            </a:r>
            <a:r>
              <a:rPr lang="fr-FR" sz="2400" dirty="0" err="1" smtClean="0"/>
              <a:t>mixing</a:t>
            </a:r>
            <a:r>
              <a:rPr lang="fr-FR" sz="2400" dirty="0" smtClean="0"/>
              <a:t> in the triplet A=46</a:t>
            </a:r>
            <a:endParaRPr lang="fr-FR" sz="2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-36512" y="4255928"/>
            <a:ext cx="54726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fr-FR" dirty="0" err="1" smtClean="0"/>
              <a:t>Investigate</a:t>
            </a:r>
            <a:r>
              <a:rPr lang="fr-FR" dirty="0" smtClean="0"/>
              <a:t> the </a:t>
            </a:r>
            <a:r>
              <a:rPr lang="fr-FR" dirty="0" err="1" smtClean="0"/>
              <a:t>degree</a:t>
            </a:r>
            <a:r>
              <a:rPr lang="fr-FR" dirty="0" smtClean="0"/>
              <a:t> of isospin </a:t>
            </a:r>
            <a:r>
              <a:rPr lang="fr-FR" dirty="0" err="1" smtClean="0"/>
              <a:t>purity</a:t>
            </a:r>
            <a:r>
              <a:rPr lang="fr-FR" dirty="0" smtClean="0"/>
              <a:t> in the </a:t>
            </a:r>
            <a:r>
              <a:rPr lang="fr-FR" dirty="0" err="1" smtClean="0"/>
              <a:t>wave</a:t>
            </a:r>
            <a:r>
              <a:rPr lang="fr-FR" dirty="0" smtClean="0"/>
              <a:t> </a:t>
            </a:r>
            <a:r>
              <a:rPr lang="fr-FR" dirty="0" err="1" smtClean="0"/>
              <a:t>functions</a:t>
            </a:r>
            <a:r>
              <a:rPr lang="fr-FR" dirty="0" smtClean="0"/>
              <a:t> by </a:t>
            </a:r>
            <a:r>
              <a:rPr lang="fr-FR" dirty="0" err="1" smtClean="0"/>
              <a:t>measuring</a:t>
            </a:r>
            <a:r>
              <a:rPr lang="fr-FR" dirty="0" smtClean="0"/>
              <a:t> the B(E2) in analogue states</a:t>
            </a:r>
          </a:p>
          <a:p>
            <a:pPr marL="342900" indent="-342900">
              <a:buBlip>
                <a:blip r:embed="rId3"/>
              </a:buBlip>
            </a:pPr>
            <a:endParaRPr lang="fr-FR" dirty="0" smtClean="0"/>
          </a:p>
          <a:p>
            <a:pPr marL="342900" indent="-342900">
              <a:buBlip>
                <a:blip r:embed="rId3"/>
              </a:buBlip>
            </a:pPr>
            <a:r>
              <a:rPr lang="fr-FR" dirty="0" err="1" smtClean="0"/>
              <a:t>Measurement</a:t>
            </a:r>
            <a:r>
              <a:rPr lang="fr-FR" dirty="0" smtClean="0"/>
              <a:t> of the EM transitions </a:t>
            </a:r>
            <a:r>
              <a:rPr lang="fr-FR" dirty="0" err="1" smtClean="0"/>
              <a:t>that</a:t>
            </a:r>
            <a:r>
              <a:rPr lang="fr-FR" dirty="0" smtClean="0"/>
              <a:t> are sensitive to the isospin </a:t>
            </a:r>
            <a:r>
              <a:rPr lang="fr-FR" dirty="0" err="1" smtClean="0"/>
              <a:t>admixture</a:t>
            </a:r>
            <a:endParaRPr lang="fr-FR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9" y="2727841"/>
            <a:ext cx="3600400" cy="413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79512" y="2780928"/>
            <a:ext cx="3313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Courtesy</a:t>
            </a:r>
            <a:r>
              <a:rPr lang="fr-FR" dirty="0" smtClean="0"/>
              <a:t> of S. </a:t>
            </a:r>
            <a:r>
              <a:rPr lang="fr-FR" dirty="0" err="1" smtClean="0"/>
              <a:t>Milne</a:t>
            </a:r>
            <a:r>
              <a:rPr lang="fr-FR" dirty="0" smtClean="0"/>
              <a:t> and A. </a:t>
            </a:r>
            <a:r>
              <a:rPr lang="fr-FR" dirty="0" err="1" smtClean="0"/>
              <a:t>Boso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3789040"/>
            <a:ext cx="513828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89040"/>
            <a:ext cx="7419975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908720"/>
            <a:ext cx="411189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0" y="0"/>
            <a:ext cx="4362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Isospin </a:t>
            </a:r>
            <a:r>
              <a:rPr lang="fr-FR" sz="2400" dirty="0" err="1" smtClean="0"/>
              <a:t>mixing</a:t>
            </a:r>
            <a:r>
              <a:rPr lang="fr-FR" sz="2400" dirty="0" smtClean="0"/>
              <a:t> in the triplet A=46</a:t>
            </a:r>
            <a:endParaRPr lang="fr-FR" sz="2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4499992" y="1196752"/>
            <a:ext cx="3163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/>
              <a:t>Coulex</a:t>
            </a:r>
            <a:r>
              <a:rPr lang="fr-FR" sz="2400" dirty="0" smtClean="0"/>
              <a:t> for </a:t>
            </a:r>
            <a:r>
              <a:rPr lang="fr-FR" sz="2400" baseline="30000" dirty="0" smtClean="0"/>
              <a:t>46</a:t>
            </a:r>
            <a:r>
              <a:rPr lang="fr-FR" sz="2400" dirty="0" smtClean="0"/>
              <a:t>Ti and </a:t>
            </a:r>
            <a:r>
              <a:rPr lang="fr-FR" sz="2400" baseline="30000" dirty="0" smtClean="0"/>
              <a:t>46</a:t>
            </a:r>
            <a:r>
              <a:rPr lang="fr-FR" sz="2400" dirty="0" smtClean="0"/>
              <a:t>Cr</a:t>
            </a:r>
            <a:endParaRPr lang="fr-FR" sz="2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4572000" y="2636912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/>
              <a:t>Plunger</a:t>
            </a:r>
            <a:r>
              <a:rPr lang="fr-FR" sz="2400" dirty="0" smtClean="0"/>
              <a:t> data for </a:t>
            </a:r>
            <a:r>
              <a:rPr lang="fr-FR" sz="2400" baseline="30000" dirty="0" smtClean="0"/>
              <a:t>46</a:t>
            </a:r>
            <a:r>
              <a:rPr lang="fr-FR" sz="2400" dirty="0" smtClean="0"/>
              <a:t>V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4716016" y="6488668"/>
            <a:ext cx="3313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Courtesy</a:t>
            </a:r>
            <a:r>
              <a:rPr lang="fr-FR" dirty="0" smtClean="0"/>
              <a:t> of S. </a:t>
            </a:r>
            <a:r>
              <a:rPr lang="fr-FR" dirty="0" err="1" smtClean="0"/>
              <a:t>Milne</a:t>
            </a:r>
            <a:r>
              <a:rPr lang="fr-FR" dirty="0" smtClean="0"/>
              <a:t> and A. </a:t>
            </a:r>
            <a:r>
              <a:rPr lang="fr-FR" dirty="0" err="1" smtClean="0"/>
              <a:t>Boso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NIL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ANIL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GANIL</Template>
  <TotalTime>13327</TotalTime>
  <Words>2586</Words>
  <Application>Microsoft Office PowerPoint</Application>
  <PresentationFormat>On-screen Show (4:3)</PresentationFormat>
  <Paragraphs>361</Paragraphs>
  <Slides>47</Slides>
  <Notes>9</Notes>
  <HiddenSlides>5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GANIL</vt:lpstr>
      <vt:lpstr>1_GANIL</vt:lpstr>
      <vt:lpstr>PowerPoint Presentation</vt:lpstr>
      <vt:lpstr>AGATA (Advanced GAmma Tracking Array)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Clement Emmanuel</dc:creator>
  <cp:lastModifiedBy>John Simpson</cp:lastModifiedBy>
  <cp:revision>108</cp:revision>
  <dcterms:created xsi:type="dcterms:W3CDTF">2015-09-14T13:22:05Z</dcterms:created>
  <dcterms:modified xsi:type="dcterms:W3CDTF">2016-03-18T13:34:40Z</dcterms:modified>
</cp:coreProperties>
</file>